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57" r:id="rId4"/>
    <p:sldId id="271" r:id="rId5"/>
    <p:sldId id="268" r:id="rId6"/>
    <p:sldId id="258" r:id="rId7"/>
    <p:sldId id="269" r:id="rId8"/>
    <p:sldId id="272" r:id="rId9"/>
    <p:sldId id="273" r:id="rId10"/>
    <p:sldId id="274" r:id="rId11"/>
    <p:sldId id="278" r:id="rId12"/>
    <p:sldId id="270" r:id="rId13"/>
    <p:sldId id="276" r:id="rId14"/>
    <p:sldId id="259" r:id="rId15"/>
    <p:sldId id="263" r:id="rId16"/>
    <p:sldId id="283" r:id="rId17"/>
    <p:sldId id="280" r:id="rId18"/>
    <p:sldId id="281" r:id="rId19"/>
    <p:sldId id="282" r:id="rId20"/>
    <p:sldId id="262" r:id="rId21"/>
    <p:sldId id="284" r:id="rId22"/>
    <p:sldId id="266" r:id="rId23"/>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75" autoAdjust="0"/>
  </p:normalViewPr>
  <p:slideViewPr>
    <p:cSldViewPr>
      <p:cViewPr varScale="1">
        <p:scale>
          <a:sx n="100" d="100"/>
          <a:sy n="100" d="100"/>
        </p:scale>
        <p:origin x="-2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BDFF29-F461-4B38-BF62-52147BB873C1}" type="datetimeFigureOut">
              <a:rPr lang="sl-SI" smtClean="0"/>
              <a:t>5.3.2016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BDFF29-F461-4B38-BF62-52147BB873C1}" type="datetimeFigureOut">
              <a:rPr lang="sl-SI" smtClean="0"/>
              <a:t>5.3.2016</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2893F220-C547-43F8-A931-AD23908B079C}" type="slidenum">
              <a:rPr lang="sl-SI" smtClean="0"/>
              <a:t>‹#›</a:t>
            </a:fld>
            <a:endParaRPr lang="sl-SI"/>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BDFF29-F461-4B38-BF62-52147BB873C1}" type="datetimeFigureOut">
              <a:rPr lang="sl-SI" smtClean="0"/>
              <a:t>5.3.2016</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DFF29-F461-4B38-BF62-52147BB873C1}" type="datetimeFigureOut">
              <a:rPr lang="sl-SI" smtClean="0"/>
              <a:t>5.3.2016</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DFF29-F461-4B38-BF62-52147BB873C1}" type="datetimeFigureOut">
              <a:rPr lang="sl-SI" smtClean="0"/>
              <a:t>5.3.2016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893F220-C547-43F8-A931-AD23908B079C}" type="slidenum">
              <a:rPr lang="sl-SI" smtClean="0"/>
              <a:t>‹#›</a:t>
            </a:fld>
            <a:endParaRPr lang="sl-SI"/>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DFF29-F461-4B38-BF62-52147BB873C1}" type="datetimeFigureOut">
              <a:rPr lang="sl-SI" smtClean="0"/>
              <a:t>5.3.2016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7BDFF29-F461-4B38-BF62-52147BB873C1}" type="datetimeFigureOut">
              <a:rPr lang="sl-SI" smtClean="0"/>
              <a:t>5.3.2016</a:t>
            </a:fld>
            <a:endParaRPr lang="sl-SI"/>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sl-SI"/>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2893F220-C547-43F8-A931-AD23908B079C}" type="slidenum">
              <a:rPr lang="sl-SI" smtClean="0"/>
              <a:t>‹#›</a:t>
            </a:fld>
            <a:endParaRPr lang="sl-SI"/>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buki81.wordpress.com/2011/05/22/the-muzej-2-paja-jovanovic/" TargetMode="Externa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fontScale="90000"/>
          </a:bodyPr>
          <a:lstStyle/>
          <a:p>
            <a:r>
              <a:rPr lang="sl-SI" sz="2400" b="1" dirty="0" smtClean="0">
                <a:latin typeface="+mn-lt"/>
              </a:rPr>
              <a:t>Darko Darovec: </a:t>
            </a:r>
            <a:r>
              <a:rPr lang="sl-SI" sz="2400" b="1" dirty="0" err="1" smtClean="0">
                <a:latin typeface="+mn-lt"/>
              </a:rPr>
              <a:t>Vendetta</a:t>
            </a:r>
            <a:r>
              <a:rPr lang="sl-SI" sz="2400" b="1" dirty="0" smtClean="0">
                <a:latin typeface="+mn-lt"/>
              </a:rPr>
              <a:t> a </a:t>
            </a:r>
            <a:r>
              <a:rPr lang="sl-SI" sz="2400" b="1" dirty="0" err="1" smtClean="0">
                <a:latin typeface="+mn-lt"/>
              </a:rPr>
              <a:t>Capodistria</a:t>
            </a:r>
            <a:r>
              <a:rPr lang="sl-SI" sz="2400" b="1" dirty="0" smtClean="0">
                <a:latin typeface="+mn-lt"/>
              </a:rPr>
              <a:t>, </a:t>
            </a:r>
            <a:r>
              <a:rPr lang="fr-FR" sz="2400" b="1" dirty="0">
                <a:latin typeface="+mn-lt"/>
              </a:rPr>
              <a:t>5 </a:t>
            </a:r>
            <a:r>
              <a:rPr lang="fr-FR" sz="2400" b="1" dirty="0" err="1">
                <a:latin typeface="+mn-lt"/>
              </a:rPr>
              <a:t>giugno</a:t>
            </a:r>
            <a:r>
              <a:rPr lang="fr-FR" sz="2400" b="1" dirty="0">
                <a:latin typeface="+mn-lt"/>
              </a:rPr>
              <a:t> </a:t>
            </a:r>
            <a:r>
              <a:rPr lang="sl-SI" sz="2400" b="1" dirty="0" smtClean="0">
                <a:latin typeface="+mn-lt"/>
              </a:rPr>
              <a:t>1686</a:t>
            </a:r>
            <a:endParaRPr lang="sl-SI" sz="2400" b="1" dirty="0">
              <a:latin typeface="+mn-lt"/>
            </a:endParaRPr>
          </a:p>
        </p:txBody>
      </p:sp>
      <p:sp>
        <p:nvSpPr>
          <p:cNvPr id="5" name="Content Placeholder 4"/>
          <p:cNvSpPr>
            <a:spLocks noGrp="1"/>
          </p:cNvSpPr>
          <p:nvPr>
            <p:ph sz="half" idx="1"/>
          </p:nvPr>
        </p:nvSpPr>
        <p:spPr/>
        <p:txBody>
          <a:bodyPr>
            <a:normAutofit/>
          </a:bodyPr>
          <a:lstStyle/>
          <a:p>
            <a:pPr marL="0" indent="0" algn="ctr">
              <a:buNone/>
            </a:pPr>
            <a:r>
              <a:rPr lang="sl-SI" sz="1600" dirty="0" err="1" smtClean="0"/>
              <a:t>Convegno</a:t>
            </a:r>
            <a:r>
              <a:rPr lang="sl-SI" sz="1600" dirty="0" smtClean="0"/>
              <a:t> </a:t>
            </a:r>
            <a:r>
              <a:rPr lang="sl-SI" sz="1600" dirty="0" err="1" smtClean="0"/>
              <a:t>scientifico</a:t>
            </a:r>
            <a:r>
              <a:rPr lang="sl-SI" sz="1600" dirty="0" smtClean="0"/>
              <a:t> </a:t>
            </a:r>
            <a:r>
              <a:rPr lang="sl-SI" sz="1600" dirty="0" err="1" smtClean="0"/>
              <a:t>internazionale</a:t>
            </a:r>
            <a:r>
              <a:rPr lang="sl-SI" sz="1600" dirty="0" smtClean="0"/>
              <a:t> </a:t>
            </a:r>
          </a:p>
          <a:p>
            <a:pPr marL="0" indent="0" algn="ctr">
              <a:buNone/>
            </a:pPr>
            <a:r>
              <a:rPr lang="sl-SI" sz="1600" dirty="0" smtClean="0"/>
              <a:t>Mednarodni </a:t>
            </a:r>
            <a:r>
              <a:rPr lang="sl-SI" sz="1600" dirty="0"/>
              <a:t>znanstveni </a:t>
            </a:r>
            <a:r>
              <a:rPr lang="sl-SI" sz="1600" dirty="0" smtClean="0"/>
              <a:t>sestanek </a:t>
            </a:r>
          </a:p>
          <a:p>
            <a:pPr marL="0" indent="0" algn="ctr">
              <a:buNone/>
            </a:pPr>
            <a:endParaRPr lang="sl-SI" sz="1600" b="1" i="1" dirty="0" smtClean="0"/>
          </a:p>
          <a:p>
            <a:pPr marL="0" indent="0" algn="ctr">
              <a:buNone/>
            </a:pPr>
            <a:r>
              <a:rPr lang="sl-SI" sz="1600" b="1" dirty="0" err="1" smtClean="0"/>
              <a:t>Il</a:t>
            </a:r>
            <a:r>
              <a:rPr lang="sl-SI" sz="1600" b="1" dirty="0" smtClean="0"/>
              <a:t> </a:t>
            </a:r>
            <a:r>
              <a:rPr lang="sl-SI" sz="1600" b="1" dirty="0" err="1" smtClean="0"/>
              <a:t>Patriziato</a:t>
            </a:r>
            <a:r>
              <a:rPr lang="sl-SI" sz="1600" b="1" dirty="0" smtClean="0"/>
              <a:t> </a:t>
            </a:r>
            <a:r>
              <a:rPr lang="sl-SI" sz="1600" b="1" dirty="0" err="1" smtClean="0"/>
              <a:t>di</a:t>
            </a:r>
            <a:r>
              <a:rPr lang="sl-SI" sz="1600" b="1" dirty="0" smtClean="0"/>
              <a:t> </a:t>
            </a:r>
            <a:r>
              <a:rPr lang="sl-SI" sz="1600" b="1" dirty="0" err="1" smtClean="0"/>
              <a:t>Capodistria</a:t>
            </a:r>
            <a:r>
              <a:rPr lang="sl-SI" sz="1600" b="1" dirty="0" smtClean="0"/>
              <a:t> </a:t>
            </a:r>
            <a:r>
              <a:rPr lang="sl-SI" sz="1600" b="1" dirty="0" err="1" smtClean="0"/>
              <a:t>nell</a:t>
            </a:r>
            <a:r>
              <a:rPr lang="sl-SI" sz="1600" b="1" dirty="0" smtClean="0"/>
              <a:t>‘</a:t>
            </a:r>
            <a:r>
              <a:rPr lang="sl-SI" sz="1600" b="1" dirty="0" err="1" smtClean="0"/>
              <a:t>età</a:t>
            </a:r>
            <a:r>
              <a:rPr lang="sl-SI" sz="1600" b="1" dirty="0" smtClean="0"/>
              <a:t> moderna</a:t>
            </a:r>
            <a:r>
              <a:rPr lang="sl-SI" sz="1600" b="1" i="1" dirty="0" smtClean="0"/>
              <a:t>. </a:t>
            </a:r>
            <a:r>
              <a:rPr lang="sl-SI" sz="1600" b="1" i="1" dirty="0" err="1" smtClean="0"/>
              <a:t>Governo</a:t>
            </a:r>
            <a:r>
              <a:rPr lang="sl-SI" sz="1600" b="1" i="1" dirty="0" smtClean="0"/>
              <a:t>, </a:t>
            </a:r>
            <a:r>
              <a:rPr lang="sl-SI" sz="1600" b="1" i="1" dirty="0" err="1" smtClean="0"/>
              <a:t>economia</a:t>
            </a:r>
            <a:r>
              <a:rPr lang="sl-SI" sz="1600" b="1" i="1" dirty="0" smtClean="0"/>
              <a:t>, </a:t>
            </a:r>
            <a:r>
              <a:rPr lang="sl-SI" sz="1600" b="1" i="1" dirty="0" err="1" smtClean="0"/>
              <a:t>cultura</a:t>
            </a:r>
            <a:r>
              <a:rPr lang="sl-SI" sz="1600" b="1" i="1" dirty="0" smtClean="0"/>
              <a:t> e le </a:t>
            </a:r>
            <a:r>
              <a:rPr lang="sl-SI" sz="1600" b="1" i="1" dirty="0" err="1" smtClean="0"/>
              <a:t>relazioni</a:t>
            </a:r>
            <a:r>
              <a:rPr lang="sl-SI" sz="1600" b="1" i="1" dirty="0" smtClean="0"/>
              <a:t> </a:t>
            </a:r>
            <a:r>
              <a:rPr lang="sl-SI" sz="1600" b="1" i="1" dirty="0" err="1" smtClean="0"/>
              <a:t>tra</a:t>
            </a:r>
            <a:r>
              <a:rPr lang="sl-SI" sz="1600" b="1" i="1" dirty="0" smtClean="0"/>
              <a:t> Venezia e la </a:t>
            </a:r>
            <a:r>
              <a:rPr lang="sl-SI" sz="1600" b="1" i="1" dirty="0" err="1" smtClean="0"/>
              <a:t>provincia</a:t>
            </a:r>
            <a:r>
              <a:rPr lang="sl-SI" sz="1600" b="1" i="1" dirty="0" smtClean="0"/>
              <a:t> </a:t>
            </a:r>
            <a:r>
              <a:rPr lang="sl-SI" sz="1600" b="1" i="1" dirty="0" err="1" smtClean="0"/>
              <a:t>dell</a:t>
            </a:r>
            <a:r>
              <a:rPr lang="sl-SI" sz="1600" b="1" i="1" dirty="0" smtClean="0"/>
              <a:t>‘</a:t>
            </a:r>
            <a:r>
              <a:rPr lang="sl-SI" sz="1600" b="1" i="1" dirty="0" err="1" smtClean="0"/>
              <a:t>Istria</a:t>
            </a:r>
            <a:endParaRPr lang="sl-SI" sz="1600" b="1" i="1" dirty="0" smtClean="0"/>
          </a:p>
          <a:p>
            <a:pPr marL="0" indent="0" algn="ctr">
              <a:buNone/>
            </a:pPr>
            <a:r>
              <a:rPr lang="sl-SI" sz="1600" b="1" dirty="0" smtClean="0"/>
              <a:t>Koprsko </a:t>
            </a:r>
            <a:r>
              <a:rPr lang="sl-SI" sz="1600" b="1" dirty="0"/>
              <a:t>plemstvo v </a:t>
            </a:r>
            <a:r>
              <a:rPr lang="sl-SI" sz="1600" b="1" dirty="0" smtClean="0"/>
              <a:t>novem veku</a:t>
            </a:r>
            <a:r>
              <a:rPr lang="sl-SI" sz="1600" b="1" i="1" dirty="0" smtClean="0"/>
              <a:t>. </a:t>
            </a:r>
            <a:r>
              <a:rPr lang="sl-SI" sz="1600" b="1" i="1" dirty="0"/>
              <a:t>Vladanje, ekonomija, kultura in odnosi med Benetkami in </a:t>
            </a:r>
            <a:r>
              <a:rPr lang="sl-SI" sz="1600" b="1" i="1" dirty="0" smtClean="0"/>
              <a:t>istrsko provinco</a:t>
            </a:r>
          </a:p>
          <a:p>
            <a:pPr marL="0" indent="0" algn="ctr">
              <a:buNone/>
            </a:pPr>
            <a:endParaRPr lang="sl-SI" sz="1600" dirty="0" smtClean="0"/>
          </a:p>
          <a:p>
            <a:pPr marL="0" indent="0" algn="ctr">
              <a:buNone/>
            </a:pPr>
            <a:r>
              <a:rPr lang="sl-SI" sz="1600" dirty="0" smtClean="0"/>
              <a:t>Koper - </a:t>
            </a:r>
            <a:r>
              <a:rPr lang="sl-SI" sz="1600" dirty="0" err="1" smtClean="0"/>
              <a:t>Capodistria</a:t>
            </a:r>
            <a:r>
              <a:rPr lang="sl-SI" sz="1600" dirty="0" smtClean="0"/>
              <a:t> 29-30 V 2015</a:t>
            </a:r>
            <a:endParaRPr lang="sl-SI"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3162"/>
            <a:ext cx="806897" cy="34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35695" y="6256480"/>
            <a:ext cx="6423521" cy="523220"/>
          </a:xfrm>
          <a:prstGeom prst="rect">
            <a:avLst/>
          </a:prstGeom>
        </p:spPr>
        <p:txBody>
          <a:bodyPr wrap="square">
            <a:spAutoFit/>
          </a:bodyPr>
          <a:lstStyle/>
          <a:p>
            <a:r>
              <a:rPr lang="en-US" sz="1400" dirty="0" smtClean="0"/>
              <a:t>FAIDA. This research was supported by a Marie Curie Intra European Fellowship within the 7</a:t>
            </a:r>
            <a:r>
              <a:rPr lang="en-US" sz="1400" baseline="30000" dirty="0" smtClean="0"/>
              <a:t>th</a:t>
            </a:r>
            <a:r>
              <a:rPr lang="sl-SI" sz="1400" dirty="0" smtClean="0"/>
              <a:t>  </a:t>
            </a:r>
            <a:r>
              <a:rPr lang="en-US" sz="1400" dirty="0" smtClean="0"/>
              <a:t>European Community Framework </a:t>
            </a:r>
            <a:r>
              <a:rPr lang="en-US" sz="1400" dirty="0" err="1" smtClean="0"/>
              <a:t>Programme</a:t>
            </a:r>
            <a:r>
              <a:rPr lang="en-US" sz="1400" dirty="0" smtClean="0"/>
              <a:t>.</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15" y="6208519"/>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47455" y="578515"/>
            <a:ext cx="3291642" cy="4578677"/>
          </a:xfrm>
        </p:spPr>
      </p:pic>
      <p:sp>
        <p:nvSpPr>
          <p:cNvPr id="11" name="Rectangle 10"/>
          <p:cNvSpPr/>
          <p:nvPr/>
        </p:nvSpPr>
        <p:spPr>
          <a:xfrm>
            <a:off x="5047455" y="5157192"/>
            <a:ext cx="3340970" cy="400110"/>
          </a:xfrm>
          <a:prstGeom prst="rect">
            <a:avLst/>
          </a:prstGeom>
        </p:spPr>
        <p:txBody>
          <a:bodyPr wrap="square">
            <a:spAutoFit/>
          </a:bodyPr>
          <a:lstStyle/>
          <a:p>
            <a:r>
              <a:rPr lang="sl-SI" sz="1000" dirty="0" smtClean="0"/>
              <a:t>SI_PAK/0299/004/001</a:t>
            </a:r>
          </a:p>
          <a:p>
            <a:r>
              <a:rPr lang="sl-SI" sz="1000" dirty="0" smtClean="0"/>
              <a:t>Venturini D., </a:t>
            </a:r>
            <a:r>
              <a:rPr lang="sl-SI" sz="1000" dirty="0" err="1" smtClean="0"/>
              <a:t>Il</a:t>
            </a:r>
            <a:r>
              <a:rPr lang="sl-SI" sz="1000" dirty="0" smtClean="0"/>
              <a:t> </a:t>
            </a:r>
            <a:r>
              <a:rPr lang="sl-SI" sz="1000" dirty="0" err="1"/>
              <a:t>c</a:t>
            </a:r>
            <a:r>
              <a:rPr lang="sl-SI" sz="1000" dirty="0" err="1" smtClean="0"/>
              <a:t>asato</a:t>
            </a:r>
            <a:r>
              <a:rPr lang="sl-SI" sz="1000" dirty="0" smtClean="0"/>
              <a:t> </a:t>
            </a:r>
            <a:r>
              <a:rPr lang="sl-SI" sz="1000" dirty="0" err="1" smtClean="0"/>
              <a:t>dei</a:t>
            </a:r>
            <a:r>
              <a:rPr lang="sl-SI" sz="1000" dirty="0" smtClean="0"/>
              <a:t> </a:t>
            </a:r>
            <a:r>
              <a:rPr lang="sl-SI" sz="1000" dirty="0" err="1" smtClean="0"/>
              <a:t>marchesi</a:t>
            </a:r>
            <a:r>
              <a:rPr lang="sl-SI" sz="1000" dirty="0" smtClean="0"/>
              <a:t> </a:t>
            </a:r>
            <a:r>
              <a:rPr lang="sl-SI" sz="1000" dirty="0" err="1" smtClean="0"/>
              <a:t>Gravisi</a:t>
            </a:r>
            <a:r>
              <a:rPr lang="sl-SI" sz="1000" dirty="0" smtClean="0"/>
              <a:t>, AMSI 1906</a:t>
            </a:r>
            <a:endParaRPr lang="sl-SI" sz="1000" dirty="0"/>
          </a:p>
        </p:txBody>
      </p:sp>
    </p:spTree>
    <p:extLst>
      <p:ext uri="{BB962C8B-B14F-4D97-AF65-F5344CB8AC3E}">
        <p14:creationId xmlns:p14="http://schemas.microsoft.com/office/powerpoint/2010/main" val="899827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05264"/>
            <a:ext cx="641648" cy="366936"/>
          </a:xfrm>
        </p:spPr>
        <p:txBody>
          <a:bodyPr>
            <a:normAutofit/>
          </a:bodyPr>
          <a:lstStyle/>
          <a:p>
            <a:endParaRPr lang="sl-SI" sz="800" dirty="0">
              <a:latin typeface="+mn-lt"/>
            </a:endParaRPr>
          </a:p>
        </p:txBody>
      </p:sp>
      <p:sp>
        <p:nvSpPr>
          <p:cNvPr id="3" name="Content Placeholder 2"/>
          <p:cNvSpPr>
            <a:spLocks noGrp="1"/>
          </p:cNvSpPr>
          <p:nvPr>
            <p:ph sz="half" idx="1"/>
          </p:nvPr>
        </p:nvSpPr>
        <p:spPr>
          <a:xfrm>
            <a:off x="762000" y="609600"/>
            <a:ext cx="3657600" cy="5123655"/>
          </a:xfrm>
        </p:spPr>
        <p:txBody>
          <a:bodyPr>
            <a:normAutofit fontScale="70000" lnSpcReduction="20000"/>
          </a:bodyPr>
          <a:lstStyle/>
          <a:p>
            <a:r>
              <a:rPr lang="it-IT" dirty="0"/>
              <a:t>Seguita una rottura tra due famiglie, le parti contendenti </a:t>
            </a:r>
            <a:r>
              <a:rPr lang="it-IT" dirty="0" err="1"/>
              <a:t>scieglievano</a:t>
            </a:r>
            <a:r>
              <a:rPr lang="it-IT" dirty="0"/>
              <a:t> un </a:t>
            </a:r>
            <a:r>
              <a:rPr lang="it-IT" b="1" dirty="0"/>
              <a:t>mediatore</a:t>
            </a:r>
            <a:r>
              <a:rPr lang="it-IT" dirty="0"/>
              <a:t> col carico, non troppo facile, di comporre la </a:t>
            </a:r>
            <a:r>
              <a:rPr lang="it-IT" b="1" dirty="0" smtClean="0"/>
              <a:t>pace</a:t>
            </a:r>
            <a:r>
              <a:rPr lang="sl-SI" dirty="0" smtClean="0"/>
              <a:t>.</a:t>
            </a:r>
          </a:p>
          <a:p>
            <a:r>
              <a:rPr lang="fr-FR" dirty="0" err="1"/>
              <a:t>Frattanto</a:t>
            </a:r>
            <a:r>
              <a:rPr lang="fr-FR" dirty="0"/>
              <a:t>, </a:t>
            </a:r>
            <a:r>
              <a:rPr lang="fr-FR" dirty="0" err="1"/>
              <a:t>mentre</a:t>
            </a:r>
            <a:r>
              <a:rPr lang="fr-FR" dirty="0"/>
              <a:t> </a:t>
            </a:r>
            <a:r>
              <a:rPr lang="fr-FR" dirty="0" err="1"/>
              <a:t>pendevano</a:t>
            </a:r>
            <a:r>
              <a:rPr lang="fr-FR" dirty="0"/>
              <a:t> le </a:t>
            </a:r>
            <a:r>
              <a:rPr lang="fr-FR" dirty="0" err="1"/>
              <a:t>trattative</a:t>
            </a:r>
            <a:r>
              <a:rPr lang="fr-FR" dirty="0"/>
              <a:t>, la parte </a:t>
            </a:r>
            <a:r>
              <a:rPr lang="es-ES" dirty="0"/>
              <a:t>lesa, o che tale </a:t>
            </a:r>
            <a:r>
              <a:rPr lang="fr-FR" dirty="0"/>
              <a:t>si </a:t>
            </a:r>
            <a:r>
              <a:rPr lang="fr-FR" dirty="0" err="1"/>
              <a:t>reputava</a:t>
            </a:r>
            <a:r>
              <a:rPr lang="fr-FR" dirty="0"/>
              <a:t>, </a:t>
            </a:r>
            <a:r>
              <a:rPr lang="fr-FR" dirty="0" err="1"/>
              <a:t>poteva</a:t>
            </a:r>
            <a:r>
              <a:rPr lang="fr-FR" dirty="0"/>
              <a:t> </a:t>
            </a:r>
            <a:r>
              <a:rPr lang="fr-FR" dirty="0" err="1"/>
              <a:t>vessare</a:t>
            </a:r>
            <a:r>
              <a:rPr lang="fr-FR" dirty="0"/>
              <a:t> il </a:t>
            </a:r>
            <a:r>
              <a:rPr lang="fr-FR" dirty="0" err="1"/>
              <a:t>nemico</a:t>
            </a:r>
            <a:r>
              <a:rPr lang="fr-FR" dirty="0"/>
              <a:t> </a:t>
            </a:r>
            <a:r>
              <a:rPr lang="es-ES" dirty="0"/>
              <a:t>con </a:t>
            </a:r>
            <a:r>
              <a:rPr lang="fr-FR" b="1" dirty="0" err="1"/>
              <a:t>ogni</a:t>
            </a:r>
            <a:r>
              <a:rPr lang="fr-FR" b="1" dirty="0"/>
              <a:t> </a:t>
            </a:r>
            <a:r>
              <a:rPr lang="fr-FR" b="1" dirty="0" err="1"/>
              <a:t>sorta</a:t>
            </a:r>
            <a:r>
              <a:rPr lang="fr-FR" b="1" dirty="0"/>
              <a:t> di </a:t>
            </a:r>
            <a:r>
              <a:rPr lang="fr-FR" b="1" dirty="0" err="1"/>
              <a:t>persecuzioni</a:t>
            </a:r>
            <a:r>
              <a:rPr lang="fr-FR" dirty="0"/>
              <a:t>, corne </a:t>
            </a:r>
            <a:r>
              <a:rPr lang="fr-FR" b="1" dirty="0" err="1"/>
              <a:t>sequestri</a:t>
            </a:r>
            <a:r>
              <a:rPr lang="fr-FR" dirty="0"/>
              <a:t>, </a:t>
            </a:r>
            <a:r>
              <a:rPr lang="fr-FR" dirty="0" err="1"/>
              <a:t>lunghi</a:t>
            </a:r>
            <a:r>
              <a:rPr lang="fr-FR" dirty="0"/>
              <a:t> </a:t>
            </a:r>
            <a:r>
              <a:rPr lang="fr-FR" dirty="0" err="1"/>
              <a:t>ed</a:t>
            </a:r>
            <a:r>
              <a:rPr lang="fr-FR" dirty="0"/>
              <a:t> </a:t>
            </a:r>
            <a:r>
              <a:rPr lang="fr-FR" dirty="0" err="1"/>
              <a:t>aspri</a:t>
            </a:r>
            <a:r>
              <a:rPr lang="fr-FR" dirty="0"/>
              <a:t> </a:t>
            </a:r>
            <a:r>
              <a:rPr lang="fr-FR" b="1" dirty="0" err="1"/>
              <a:t>arresti</a:t>
            </a:r>
            <a:r>
              <a:rPr lang="fr-FR" dirty="0"/>
              <a:t> </a:t>
            </a:r>
            <a:r>
              <a:rPr lang="fr-FR" dirty="0" err="1"/>
              <a:t>preventivi</a:t>
            </a:r>
            <a:r>
              <a:rPr lang="fr-FR" dirty="0"/>
              <a:t>, </a:t>
            </a:r>
            <a:r>
              <a:rPr lang="fr-FR" dirty="0" err="1" smtClean="0"/>
              <a:t>ecc</a:t>
            </a:r>
            <a:r>
              <a:rPr lang="sl-SI" dirty="0" smtClean="0"/>
              <a:t>.</a:t>
            </a:r>
          </a:p>
          <a:p>
            <a:r>
              <a:rPr lang="fr-FR" dirty="0" err="1"/>
              <a:t>Nè</a:t>
            </a:r>
            <a:r>
              <a:rPr lang="fr-FR" dirty="0"/>
              <a:t> la </a:t>
            </a:r>
            <a:r>
              <a:rPr lang="fr-FR" dirty="0" err="1"/>
              <a:t>veneta</a:t>
            </a:r>
            <a:r>
              <a:rPr lang="fr-FR" dirty="0"/>
              <a:t> </a:t>
            </a:r>
            <a:r>
              <a:rPr lang="fr-FR" dirty="0" err="1"/>
              <a:t>giustizia</a:t>
            </a:r>
            <a:r>
              <a:rPr lang="fr-FR" dirty="0"/>
              <a:t> </a:t>
            </a:r>
            <a:r>
              <a:rPr lang="fr-FR" dirty="0" err="1"/>
              <a:t>dava</a:t>
            </a:r>
            <a:r>
              <a:rPr lang="fr-FR" dirty="0"/>
              <a:t> </a:t>
            </a:r>
            <a:r>
              <a:rPr lang="fr-FR" dirty="0" err="1"/>
              <a:t>requie</a:t>
            </a:r>
            <a:r>
              <a:rPr lang="fr-FR" dirty="0"/>
              <a:t> al </a:t>
            </a:r>
            <a:r>
              <a:rPr lang="fr-FR" dirty="0" err="1"/>
              <a:t>colpevole</a:t>
            </a:r>
            <a:r>
              <a:rPr lang="fr-FR" dirty="0"/>
              <a:t>, </a:t>
            </a:r>
            <a:r>
              <a:rPr lang="es-ES" dirty="0"/>
              <a:t>o pre­sunto tale: </a:t>
            </a:r>
            <a:r>
              <a:rPr lang="fr-FR" dirty="0" err="1"/>
              <a:t>frequenti</a:t>
            </a:r>
            <a:r>
              <a:rPr lang="fr-FR" dirty="0"/>
              <a:t> </a:t>
            </a:r>
            <a:r>
              <a:rPr lang="fr-FR" dirty="0" err="1"/>
              <a:t>interrogatorî</a:t>
            </a:r>
            <a:r>
              <a:rPr lang="fr-FR" dirty="0"/>
              <a:t> qui, e </a:t>
            </a:r>
            <a:r>
              <a:rPr lang="fr-FR" b="1" dirty="0"/>
              <a:t>a Venezia </a:t>
            </a:r>
            <a:r>
              <a:rPr lang="fr-FR" b="1" dirty="0" smtClean="0"/>
              <a:t>tortura</a:t>
            </a:r>
            <a:r>
              <a:rPr lang="es-ES" b="1" dirty="0" smtClean="0"/>
              <a:t>vano </a:t>
            </a:r>
            <a:r>
              <a:rPr lang="fr-FR" dirty="0" err="1"/>
              <a:t>spietatamente</a:t>
            </a:r>
            <a:r>
              <a:rPr lang="fr-FR" dirty="0"/>
              <a:t> i </a:t>
            </a:r>
            <a:r>
              <a:rPr lang="fr-FR" dirty="0" err="1"/>
              <a:t>parenti</a:t>
            </a:r>
            <a:r>
              <a:rPr lang="fr-FR" dirty="0"/>
              <a:t> </a:t>
            </a:r>
            <a:r>
              <a:rPr lang="fr-FR" dirty="0" err="1"/>
              <a:t>dell’assassino</a:t>
            </a:r>
            <a:r>
              <a:rPr lang="fr-FR" dirty="0"/>
              <a:t>; </a:t>
            </a:r>
            <a:r>
              <a:rPr lang="fr-FR" dirty="0" err="1"/>
              <a:t>giacchè</a:t>
            </a:r>
            <a:r>
              <a:rPr lang="fr-FR" dirty="0"/>
              <a:t> </a:t>
            </a:r>
            <a:r>
              <a:rPr lang="fr-FR" dirty="0" err="1"/>
              <a:t>quest</a:t>
            </a:r>
            <a:r>
              <a:rPr lang="fr-FR" dirty="0"/>
              <a:t>’ </a:t>
            </a:r>
            <a:r>
              <a:rPr lang="es-ES" dirty="0"/>
              <a:t>ultimo </a:t>
            </a:r>
            <a:r>
              <a:rPr lang="fr-FR" dirty="0"/>
              <a:t>di </a:t>
            </a:r>
            <a:r>
              <a:rPr lang="fr-FR" dirty="0" err="1"/>
              <a:t>solito</a:t>
            </a:r>
            <a:r>
              <a:rPr lang="fr-FR" dirty="0"/>
              <a:t> si </a:t>
            </a:r>
            <a:r>
              <a:rPr lang="fr-FR" dirty="0" err="1"/>
              <a:t>metteva</a:t>
            </a:r>
            <a:r>
              <a:rPr lang="fr-FR" dirty="0"/>
              <a:t> in </a:t>
            </a:r>
            <a:r>
              <a:rPr lang="es-ES" dirty="0"/>
              <a:t>salvo con </a:t>
            </a:r>
            <a:r>
              <a:rPr lang="fr-FR" dirty="0"/>
              <a:t>la </a:t>
            </a:r>
            <a:r>
              <a:rPr lang="es-ES" b="1" dirty="0" smtClean="0"/>
              <a:t>fuga</a:t>
            </a:r>
            <a:r>
              <a:rPr lang="sl-SI" dirty="0" smtClean="0"/>
              <a:t>.</a:t>
            </a:r>
            <a:endParaRPr lang="sl-SI"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84397" y="609599"/>
            <a:ext cx="3632019" cy="4475585"/>
          </a:xfrm>
        </p:spPr>
      </p:pic>
      <p:sp>
        <p:nvSpPr>
          <p:cNvPr id="7" name="Rectangle 6"/>
          <p:cNvSpPr/>
          <p:nvPr/>
        </p:nvSpPr>
        <p:spPr>
          <a:xfrm>
            <a:off x="5292080" y="5373216"/>
            <a:ext cx="3240360" cy="523220"/>
          </a:xfrm>
          <a:prstGeom prst="rect">
            <a:avLst/>
          </a:prstGeom>
        </p:spPr>
        <p:txBody>
          <a:bodyPr wrap="square">
            <a:spAutoFit/>
          </a:bodyPr>
          <a:lstStyle/>
          <a:p>
            <a:r>
              <a:rPr lang="en-US" sz="1400" dirty="0" smtClean="0"/>
              <a:t>A near-contemporary Flemish picture of the Battle of Barnet in 1471</a:t>
            </a:r>
            <a:r>
              <a:rPr lang="sl-SI" sz="1400" dirty="0" smtClean="0"/>
              <a:t>.</a:t>
            </a:r>
            <a:endParaRPr lang="sl-SI" sz="14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982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45224"/>
            <a:ext cx="2081808" cy="726976"/>
          </a:xfrm>
        </p:spPr>
        <p:txBody>
          <a:bodyPr>
            <a:normAutofit/>
          </a:bodyPr>
          <a:lstStyle/>
          <a:p>
            <a:r>
              <a:rPr lang="it-IT" sz="1200" dirty="0">
                <a:latin typeface="+mn-lt"/>
              </a:rPr>
              <a:t>Ricostruzione ipotetica della Torre </a:t>
            </a:r>
            <a:r>
              <a:rPr lang="sl-SI" sz="1200" dirty="0" smtClean="0">
                <a:latin typeface="+mn-lt"/>
              </a:rPr>
              <a:t>Del </a:t>
            </a:r>
            <a:r>
              <a:rPr lang="sl-SI" sz="1200" dirty="0" err="1" smtClean="0">
                <a:latin typeface="+mn-lt"/>
              </a:rPr>
              <a:t>Bello</a:t>
            </a:r>
            <a:r>
              <a:rPr lang="sl-SI" sz="1200" dirty="0" smtClean="0">
                <a:latin typeface="+mn-lt"/>
              </a:rPr>
              <a:t>, </a:t>
            </a:r>
            <a:r>
              <a:rPr lang="sl-SI" sz="1200" dirty="0" err="1" smtClean="0">
                <a:latin typeface="+mn-lt"/>
              </a:rPr>
              <a:t>Cherini</a:t>
            </a:r>
            <a:r>
              <a:rPr lang="sl-SI" sz="1200" dirty="0" smtClean="0">
                <a:latin typeface="+mn-lt"/>
              </a:rPr>
              <a:t>, 1993</a:t>
            </a:r>
            <a:r>
              <a:rPr lang="it-IT" sz="1200" dirty="0"/>
              <a:t/>
            </a:r>
            <a:br>
              <a:rPr lang="it-IT" sz="1200" dirty="0"/>
            </a:br>
            <a:endParaRPr lang="sl-SI" sz="1200" dirty="0"/>
          </a:p>
        </p:txBody>
      </p:sp>
      <p:sp>
        <p:nvSpPr>
          <p:cNvPr id="4" name="Content Placeholder 3"/>
          <p:cNvSpPr>
            <a:spLocks noGrp="1"/>
          </p:cNvSpPr>
          <p:nvPr>
            <p:ph sz="half" idx="2"/>
          </p:nvPr>
        </p:nvSpPr>
        <p:spPr>
          <a:xfrm>
            <a:off x="4648200" y="609600"/>
            <a:ext cx="3657600" cy="5339679"/>
          </a:xfrm>
        </p:spPr>
        <p:txBody>
          <a:bodyPr>
            <a:normAutofit fontScale="62500" lnSpcReduction="20000"/>
          </a:bodyPr>
          <a:lstStyle/>
          <a:p>
            <a:r>
              <a:rPr lang="en-US" dirty="0" err="1"/>
              <a:t>Avvenuto</a:t>
            </a:r>
            <a:r>
              <a:rPr lang="en-US" dirty="0"/>
              <a:t> </a:t>
            </a:r>
            <a:r>
              <a:rPr lang="fr-FR" dirty="0"/>
              <a:t>il </a:t>
            </a:r>
            <a:r>
              <a:rPr lang="en-US" dirty="0" err="1"/>
              <a:t>componimento</a:t>
            </a:r>
            <a:r>
              <a:rPr lang="en-US" dirty="0"/>
              <a:t>, </a:t>
            </a:r>
            <a:r>
              <a:rPr lang="en-US" dirty="0" err="1"/>
              <a:t>gli</a:t>
            </a:r>
            <a:r>
              <a:rPr lang="en-US" dirty="0"/>
              <a:t> </a:t>
            </a:r>
            <a:r>
              <a:rPr lang="en-US" dirty="0" err="1"/>
              <a:t>avversari</a:t>
            </a:r>
            <a:r>
              <a:rPr lang="en-US" dirty="0"/>
              <a:t>, </a:t>
            </a:r>
            <a:r>
              <a:rPr lang="en-US" dirty="0" err="1"/>
              <a:t>incontrandosi</a:t>
            </a:r>
            <a:r>
              <a:rPr lang="en-US" dirty="0"/>
              <a:t> per via, </a:t>
            </a:r>
            <a:r>
              <a:rPr lang="en-US" dirty="0" err="1"/>
              <a:t>si</a:t>
            </a:r>
            <a:r>
              <a:rPr lang="en-US" dirty="0"/>
              <a:t> </a:t>
            </a:r>
            <a:r>
              <a:rPr lang="en-US" b="1" dirty="0" err="1"/>
              <a:t>salutavano</a:t>
            </a:r>
            <a:r>
              <a:rPr lang="en-US" b="1" dirty="0"/>
              <a:t> </a:t>
            </a:r>
            <a:r>
              <a:rPr lang="en-US" b="1" dirty="0" err="1"/>
              <a:t>levandosi</a:t>
            </a:r>
            <a:r>
              <a:rPr lang="en-US" b="1" dirty="0"/>
              <a:t> </a:t>
            </a:r>
            <a:r>
              <a:rPr lang="en-US" b="1" dirty="0" err="1"/>
              <a:t>il</a:t>
            </a:r>
            <a:r>
              <a:rPr lang="en-US" b="1" dirty="0"/>
              <a:t> </a:t>
            </a:r>
            <a:r>
              <a:rPr lang="en-US" b="1" dirty="0" err="1"/>
              <a:t>cappello</a:t>
            </a:r>
            <a:r>
              <a:rPr lang="en-US" dirty="0"/>
              <a:t>. </a:t>
            </a:r>
            <a:r>
              <a:rPr lang="en-US" dirty="0" err="1"/>
              <a:t>L’ommissione</a:t>
            </a:r>
            <a:r>
              <a:rPr lang="en-US" dirty="0"/>
              <a:t> di </a:t>
            </a:r>
            <a:r>
              <a:rPr lang="en-US" dirty="0" err="1"/>
              <a:t>cotesto</a:t>
            </a:r>
            <a:r>
              <a:rPr lang="en-US" dirty="0"/>
              <a:t> </a:t>
            </a:r>
            <a:r>
              <a:rPr lang="es-ES" dirty="0"/>
              <a:t>elementare </a:t>
            </a:r>
            <a:r>
              <a:rPr lang="en-US" dirty="0" err="1"/>
              <a:t>atto</a:t>
            </a:r>
            <a:r>
              <a:rPr lang="en-US" dirty="0"/>
              <a:t> </a:t>
            </a:r>
            <a:r>
              <a:rPr lang="es-ES" dirty="0"/>
              <a:t>di </a:t>
            </a:r>
            <a:r>
              <a:rPr lang="en-US" dirty="0" err="1"/>
              <a:t>buona</a:t>
            </a:r>
            <a:r>
              <a:rPr lang="en-US" dirty="0"/>
              <a:t> </a:t>
            </a:r>
            <a:r>
              <a:rPr lang="en-US" dirty="0" err="1"/>
              <a:t>educazione</a:t>
            </a:r>
            <a:r>
              <a:rPr lang="en-US" dirty="0"/>
              <a:t> e </a:t>
            </a:r>
            <a:r>
              <a:rPr lang="es-ES" dirty="0"/>
              <a:t>di cortesía </a:t>
            </a:r>
            <a:r>
              <a:rPr lang="en-US" dirty="0" err="1"/>
              <a:t>portava</a:t>
            </a:r>
            <a:r>
              <a:rPr lang="en-US" dirty="0"/>
              <a:t>, come </a:t>
            </a:r>
            <a:r>
              <a:rPr lang="es-ES" dirty="0"/>
              <a:t>lógica </a:t>
            </a:r>
            <a:r>
              <a:rPr lang="en-US" dirty="0" err="1"/>
              <a:t>conseguenza</a:t>
            </a:r>
            <a:r>
              <a:rPr lang="en-US" dirty="0"/>
              <a:t>, </a:t>
            </a:r>
            <a:r>
              <a:rPr lang="en-US" b="1" dirty="0" err="1"/>
              <a:t>l’annullamento</a:t>
            </a:r>
            <a:r>
              <a:rPr lang="en-US" dirty="0"/>
              <a:t> dell’ opera del </a:t>
            </a:r>
            <a:r>
              <a:rPr lang="en-US" b="1" dirty="0" err="1" smtClean="0"/>
              <a:t>mediatore</a:t>
            </a:r>
            <a:r>
              <a:rPr lang="en-US" dirty="0" smtClean="0"/>
              <a:t>, </a:t>
            </a:r>
            <a:r>
              <a:rPr lang="en-US" dirty="0" err="1"/>
              <a:t>il</a:t>
            </a:r>
            <a:r>
              <a:rPr lang="en-US" dirty="0"/>
              <a:t> cui </a:t>
            </a:r>
            <a:r>
              <a:rPr lang="en-US" dirty="0" err="1"/>
              <a:t>intervento</a:t>
            </a:r>
            <a:r>
              <a:rPr lang="en-US" dirty="0"/>
              <a:t> </a:t>
            </a:r>
            <a:r>
              <a:rPr lang="en-US" dirty="0" err="1"/>
              <a:t>andava</a:t>
            </a:r>
            <a:r>
              <a:rPr lang="en-US" dirty="0"/>
              <a:t> pure a </a:t>
            </a:r>
            <a:r>
              <a:rPr lang="en-US" dirty="0" err="1"/>
              <a:t>vuoto</a:t>
            </a:r>
            <a:r>
              <a:rPr lang="en-US" dirty="0"/>
              <a:t> </a:t>
            </a:r>
            <a:r>
              <a:rPr lang="es-ES" dirty="0"/>
              <a:t>anche </a:t>
            </a:r>
            <a:r>
              <a:rPr lang="en-US" dirty="0" err="1"/>
              <a:t>quando</a:t>
            </a:r>
            <a:r>
              <a:rPr lang="en-US" dirty="0"/>
              <a:t> </a:t>
            </a:r>
            <a:r>
              <a:rPr lang="en-US" dirty="0" err="1"/>
              <a:t>l’uccisore</a:t>
            </a:r>
            <a:r>
              <a:rPr lang="en-US" dirty="0"/>
              <a:t> </a:t>
            </a:r>
            <a:r>
              <a:rPr lang="es-ES" dirty="0"/>
              <a:t>o </a:t>
            </a:r>
            <a:r>
              <a:rPr lang="en-US" dirty="0" err="1"/>
              <a:t>i</a:t>
            </a:r>
            <a:r>
              <a:rPr lang="en-US" dirty="0"/>
              <a:t> </a:t>
            </a:r>
            <a:r>
              <a:rPr lang="en-US" dirty="0" err="1"/>
              <a:t>congiunti</a:t>
            </a:r>
            <a:r>
              <a:rPr lang="en-US" dirty="0"/>
              <a:t> di </a:t>
            </a:r>
            <a:r>
              <a:rPr lang="fr-FR" dirty="0"/>
              <a:t>lui </a:t>
            </a:r>
            <a:r>
              <a:rPr lang="es-ES" dirty="0"/>
              <a:t>si </a:t>
            </a:r>
            <a:r>
              <a:rPr lang="en-US" dirty="0" err="1"/>
              <a:t>rifiutavano</a:t>
            </a:r>
            <a:r>
              <a:rPr lang="en-US" dirty="0"/>
              <a:t> </a:t>
            </a:r>
            <a:r>
              <a:rPr lang="es-ES" dirty="0"/>
              <a:t>di </a:t>
            </a:r>
            <a:r>
              <a:rPr lang="es-ES" b="1" i="1" dirty="0" smtClean="0"/>
              <a:t>andar</a:t>
            </a:r>
            <a:r>
              <a:rPr lang="sl-SI" b="1" i="1" dirty="0" smtClean="0"/>
              <a:t>e</a:t>
            </a:r>
            <a:r>
              <a:rPr lang="es-ES" b="1" i="1" dirty="0" smtClean="0"/>
              <a:t> </a:t>
            </a:r>
            <a:r>
              <a:rPr lang="de-DE" b="1" i="1" dirty="0"/>
              <a:t>sopra </a:t>
            </a:r>
            <a:r>
              <a:rPr lang="fr-FR" b="1" i="1" dirty="0"/>
              <a:t>il </a:t>
            </a:r>
            <a:r>
              <a:rPr lang="en-US" b="1" i="1" dirty="0" err="1"/>
              <a:t>Cadavero</a:t>
            </a:r>
            <a:r>
              <a:rPr lang="en-US" i="1" dirty="0"/>
              <a:t>,</a:t>
            </a:r>
            <a:r>
              <a:rPr lang="en-US" dirty="0"/>
              <a:t> </a:t>
            </a:r>
            <a:r>
              <a:rPr lang="en-US" dirty="0" err="1"/>
              <a:t>ossia</a:t>
            </a:r>
            <a:r>
              <a:rPr lang="en-US" dirty="0"/>
              <a:t> di </a:t>
            </a:r>
            <a:r>
              <a:rPr lang="en-US" dirty="0" err="1"/>
              <a:t>benedire</a:t>
            </a:r>
            <a:r>
              <a:rPr lang="en-US" dirty="0"/>
              <a:t> la </a:t>
            </a:r>
            <a:r>
              <a:rPr lang="en-US" dirty="0" err="1"/>
              <a:t>salma</a:t>
            </a:r>
            <a:r>
              <a:rPr lang="en-US" dirty="0"/>
              <a:t> del </a:t>
            </a:r>
            <a:r>
              <a:rPr lang="en-US" dirty="0" err="1"/>
              <a:t>l’ucciso</a:t>
            </a:r>
            <a:r>
              <a:rPr lang="sl-SI" dirty="0" smtClean="0"/>
              <a:t>.</a:t>
            </a:r>
          </a:p>
          <a:p>
            <a:r>
              <a:rPr lang="fr-FR" dirty="0" smtClean="0"/>
              <a:t>«</a:t>
            </a:r>
            <a:r>
              <a:rPr lang="sl-SI" dirty="0" smtClean="0"/>
              <a:t> </a:t>
            </a:r>
            <a:r>
              <a:rPr lang="fr-FR" dirty="0"/>
              <a:t>Se non </a:t>
            </a:r>
            <a:r>
              <a:rPr lang="fr-FR" dirty="0" err="1"/>
              <a:t>havessi</a:t>
            </a:r>
            <a:r>
              <a:rPr lang="fr-FR" dirty="0"/>
              <a:t> </a:t>
            </a:r>
            <a:r>
              <a:rPr lang="fr-FR" dirty="0" err="1"/>
              <a:t>voluto</a:t>
            </a:r>
            <a:r>
              <a:rPr lang="fr-FR" dirty="0"/>
              <a:t> assentir alla </a:t>
            </a:r>
            <a:r>
              <a:rPr lang="es-ES" b="1" dirty="0"/>
              <a:t>pace</a:t>
            </a:r>
            <a:r>
              <a:rPr lang="es-ES" dirty="0"/>
              <a:t>, </a:t>
            </a:r>
            <a:r>
              <a:rPr lang="fr-FR" dirty="0" err="1"/>
              <a:t>sarei</a:t>
            </a:r>
            <a:r>
              <a:rPr lang="fr-FR" dirty="0"/>
              <a:t> </a:t>
            </a:r>
            <a:r>
              <a:rPr lang="fr-FR" dirty="0" err="1"/>
              <a:t>devenuto</a:t>
            </a:r>
            <a:r>
              <a:rPr lang="fr-FR" dirty="0"/>
              <a:t> </a:t>
            </a:r>
            <a:r>
              <a:rPr lang="fr-FR" dirty="0" err="1"/>
              <a:t>cosi</a:t>
            </a:r>
            <a:r>
              <a:rPr lang="fr-FR" dirty="0"/>
              <a:t> subito alla </a:t>
            </a:r>
            <a:r>
              <a:rPr lang="fr-FR" dirty="0" err="1"/>
              <a:t>elettione</a:t>
            </a:r>
            <a:r>
              <a:rPr lang="fr-FR" dirty="0"/>
              <a:t> </a:t>
            </a:r>
            <a:r>
              <a:rPr lang="fr-FR" dirty="0" err="1"/>
              <a:t>del</a:t>
            </a:r>
            <a:r>
              <a:rPr lang="fr-FR" dirty="0"/>
              <a:t> </a:t>
            </a:r>
            <a:r>
              <a:rPr lang="fr-FR" b="1" dirty="0" err="1"/>
              <a:t>Mediatore</a:t>
            </a:r>
            <a:r>
              <a:rPr lang="fr-FR" dirty="0"/>
              <a:t>? </a:t>
            </a:r>
            <a:r>
              <a:rPr lang="fr-FR" dirty="0" err="1"/>
              <a:t>Stabilit</a:t>
            </a:r>
            <a:r>
              <a:rPr lang="sl-SI" dirty="0"/>
              <a:t>e</a:t>
            </a:r>
            <a:r>
              <a:rPr lang="fr-FR" dirty="0"/>
              <a:t> dal </a:t>
            </a:r>
            <a:r>
              <a:rPr lang="fr-FR" dirty="0" err="1"/>
              <a:t>Mediatore</a:t>
            </a:r>
            <a:r>
              <a:rPr lang="fr-FR" dirty="0"/>
              <a:t> le </a:t>
            </a:r>
            <a:r>
              <a:rPr lang="fr-FR" dirty="0" err="1"/>
              <a:t>conditioni</a:t>
            </a:r>
            <a:r>
              <a:rPr lang="fr-FR" dirty="0"/>
              <a:t>, </a:t>
            </a:r>
            <a:r>
              <a:rPr lang="fr-FR" dirty="0" err="1"/>
              <a:t>sarei</a:t>
            </a:r>
            <a:r>
              <a:rPr lang="fr-FR" dirty="0"/>
              <a:t> </a:t>
            </a:r>
            <a:r>
              <a:rPr lang="fr-FR" dirty="0" err="1"/>
              <a:t>stato</a:t>
            </a:r>
            <a:r>
              <a:rPr lang="fr-FR" dirty="0"/>
              <a:t> </a:t>
            </a:r>
            <a:r>
              <a:rPr lang="fr-FR" dirty="0" err="1"/>
              <a:t>cosi</a:t>
            </a:r>
            <a:r>
              <a:rPr lang="fr-FR" dirty="0"/>
              <a:t> </a:t>
            </a:r>
            <a:r>
              <a:rPr lang="es-ES" dirty="0"/>
              <a:t>pronto </a:t>
            </a:r>
            <a:r>
              <a:rPr lang="fr-FR" dirty="0"/>
              <a:t>ad </a:t>
            </a:r>
            <a:r>
              <a:rPr lang="fr-FR" dirty="0" err="1"/>
              <a:t>abbracciarle</a:t>
            </a:r>
            <a:r>
              <a:rPr lang="fr-FR" dirty="0"/>
              <a:t>? »</a:t>
            </a:r>
            <a:endParaRPr lang="sl-SI" dirty="0"/>
          </a:p>
          <a:p>
            <a:endParaRPr lang="sl-SI"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3"/>
            <a:ext cx="332255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131840" y="3573016"/>
            <a:ext cx="1428089" cy="25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61"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127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4941168"/>
            <a:ext cx="7581925" cy="1231032"/>
          </a:xfrm>
        </p:spPr>
        <p:txBody>
          <a:bodyPr>
            <a:noAutofit/>
          </a:bodyPr>
          <a:lstStyle/>
          <a:p>
            <a:r>
              <a:rPr lang="fr-FR" sz="1600" dirty="0">
                <a:latin typeface="+mn-lt"/>
              </a:rPr>
              <a:t>« </a:t>
            </a:r>
            <a:r>
              <a:rPr lang="en-US" sz="1600" i="1" dirty="0" err="1" smtClean="0">
                <a:latin typeface="+mn-lt"/>
              </a:rPr>
              <a:t>Che</a:t>
            </a:r>
            <a:r>
              <a:rPr lang="en-US" sz="1600" i="1" dirty="0" smtClean="0">
                <a:latin typeface="+mn-lt"/>
              </a:rPr>
              <a:t> </a:t>
            </a:r>
            <a:r>
              <a:rPr lang="en-US" sz="1600" i="1" dirty="0" err="1">
                <a:latin typeface="+mn-lt"/>
              </a:rPr>
              <a:t>io</a:t>
            </a:r>
            <a:r>
              <a:rPr lang="en-US" sz="1600" i="1" dirty="0">
                <a:latin typeface="+mn-lt"/>
              </a:rPr>
              <a:t>, </a:t>
            </a:r>
            <a:r>
              <a:rPr lang="fr-FR" sz="1600" i="1" dirty="0">
                <a:latin typeface="+mn-lt"/>
              </a:rPr>
              <a:t>e lui </a:t>
            </a:r>
            <a:r>
              <a:rPr lang="en-US" sz="1600" i="1" dirty="0" err="1">
                <a:latin typeface="+mn-lt"/>
              </a:rPr>
              <a:t>allogiavimo</a:t>
            </a:r>
            <a:r>
              <a:rPr lang="en-US" sz="1600" i="1" dirty="0">
                <a:latin typeface="+mn-lt"/>
              </a:rPr>
              <a:t> in </a:t>
            </a:r>
            <a:r>
              <a:rPr lang="es-ES" sz="1600" i="1" dirty="0">
                <a:latin typeface="+mn-lt"/>
              </a:rPr>
              <a:t>Casa di </a:t>
            </a:r>
            <a:r>
              <a:rPr lang="es-ES" sz="1600" i="1" dirty="0" err="1">
                <a:latin typeface="+mn-lt"/>
              </a:rPr>
              <a:t>Monsù</a:t>
            </a:r>
            <a:r>
              <a:rPr lang="es-ES" sz="1600" i="1" dirty="0">
                <a:latin typeface="+mn-lt"/>
              </a:rPr>
              <a:t> Verdura, </a:t>
            </a:r>
            <a:r>
              <a:rPr lang="fr-FR" sz="1600" i="1" dirty="0">
                <a:latin typeface="+mn-lt"/>
              </a:rPr>
              <a:t>e </a:t>
            </a:r>
            <a:r>
              <a:rPr lang="en-US" sz="1600" i="1" dirty="0" err="1">
                <a:latin typeface="+mn-lt"/>
              </a:rPr>
              <a:t>quando</a:t>
            </a:r>
            <a:r>
              <a:rPr lang="en-US" sz="1600" i="1" dirty="0">
                <a:latin typeface="+mn-lt"/>
              </a:rPr>
              <a:t> poi </a:t>
            </a:r>
            <a:r>
              <a:rPr lang="en-US" sz="1600" i="1" dirty="0" err="1">
                <a:latin typeface="+mn-lt"/>
              </a:rPr>
              <a:t>arrivarono</a:t>
            </a:r>
            <a:r>
              <a:rPr lang="en-US" sz="1600" i="1" dirty="0">
                <a:latin typeface="+mn-lt"/>
              </a:rPr>
              <a:t> </a:t>
            </a:r>
            <a:r>
              <a:rPr lang="fr-FR" sz="1600" b="1" i="1" dirty="0">
                <a:latin typeface="+mn-lt"/>
              </a:rPr>
              <a:t>à </a:t>
            </a:r>
            <a:r>
              <a:rPr lang="en-US" sz="1600" b="1" i="1" dirty="0">
                <a:latin typeface="+mn-lt"/>
              </a:rPr>
              <a:t>Venetia </a:t>
            </a:r>
            <a:r>
              <a:rPr lang="es-ES" sz="1600" i="1" dirty="0">
                <a:latin typeface="+mn-lt"/>
              </a:rPr>
              <a:t>i </a:t>
            </a:r>
            <a:r>
              <a:rPr lang="en-US" sz="1600" i="1" dirty="0" err="1">
                <a:latin typeface="+mn-lt"/>
              </a:rPr>
              <a:t>Tacchi</a:t>
            </a:r>
            <a:r>
              <a:rPr lang="en-US" sz="1600" i="1" dirty="0">
                <a:latin typeface="+mn-lt"/>
              </a:rPr>
              <a:t> </a:t>
            </a:r>
            <a:r>
              <a:rPr lang="es-ES" sz="1600" i="1" dirty="0">
                <a:latin typeface="+mn-lt"/>
              </a:rPr>
              <a:t>presero </a:t>
            </a:r>
            <a:r>
              <a:rPr lang="en-US" sz="1600" i="1" dirty="0" err="1">
                <a:latin typeface="+mn-lt"/>
              </a:rPr>
              <a:t>allogio</a:t>
            </a:r>
            <a:r>
              <a:rPr lang="en-US" sz="1600" i="1" dirty="0">
                <a:latin typeface="+mn-lt"/>
              </a:rPr>
              <a:t> in </a:t>
            </a:r>
            <a:r>
              <a:rPr lang="fr-FR" sz="1600" i="1" dirty="0">
                <a:latin typeface="+mn-lt"/>
              </a:rPr>
              <a:t>Cà </a:t>
            </a:r>
            <a:r>
              <a:rPr lang="en-US" sz="1600" i="1" dirty="0" err="1">
                <a:latin typeface="+mn-lt"/>
              </a:rPr>
              <a:t>Michieli</a:t>
            </a:r>
            <a:r>
              <a:rPr lang="en-US" sz="1600" i="1" dirty="0" smtClean="0">
                <a:latin typeface="+mn-lt"/>
              </a:rPr>
              <a:t>.</a:t>
            </a:r>
            <a:r>
              <a:rPr lang="fr-FR" sz="1600" dirty="0">
                <a:latin typeface="+mn-lt"/>
              </a:rPr>
              <a:t> »</a:t>
            </a:r>
            <a:r>
              <a:rPr lang="sl-SI" sz="1600" i="1" dirty="0" smtClean="0">
                <a:latin typeface="+mn-lt"/>
              </a:rPr>
              <a:t/>
            </a:r>
            <a:br>
              <a:rPr lang="sl-SI" sz="1600" i="1" dirty="0" smtClean="0">
                <a:latin typeface="+mn-lt"/>
              </a:rPr>
            </a:br>
            <a:r>
              <a:rPr lang="it-IT" sz="1600" dirty="0" smtClean="0">
                <a:latin typeface="+mn-lt"/>
              </a:rPr>
              <a:t>Quando </a:t>
            </a:r>
            <a:r>
              <a:rPr lang="it-IT" sz="1600" dirty="0">
                <a:latin typeface="+mn-lt"/>
              </a:rPr>
              <a:t>Leandro </a:t>
            </a:r>
            <a:r>
              <a:rPr lang="it-IT" sz="1600" dirty="0" err="1" smtClean="0">
                <a:latin typeface="+mn-lt"/>
              </a:rPr>
              <a:t>rimpatriô</a:t>
            </a:r>
            <a:r>
              <a:rPr lang="sl-SI" sz="1600" dirty="0" smtClean="0">
                <a:latin typeface="+mn-lt"/>
              </a:rPr>
              <a:t> (</a:t>
            </a:r>
            <a:r>
              <a:rPr lang="sl-SI" sz="1600" dirty="0" err="1" smtClean="0">
                <a:latin typeface="+mn-lt"/>
              </a:rPr>
              <a:t>allora</a:t>
            </a:r>
            <a:r>
              <a:rPr lang="sl-SI" sz="1600" dirty="0" smtClean="0">
                <a:latin typeface="+mn-lt"/>
              </a:rPr>
              <a:t> da Venezia)</a:t>
            </a:r>
            <a:r>
              <a:rPr lang="it-IT" sz="1600" dirty="0" smtClean="0">
                <a:latin typeface="+mn-lt"/>
              </a:rPr>
              <a:t>, </a:t>
            </a:r>
            <a:r>
              <a:rPr lang="sl-SI" sz="1600" dirty="0" smtClean="0">
                <a:latin typeface="+mn-lt"/>
              </a:rPr>
              <a:t>c</a:t>
            </a:r>
            <a:r>
              <a:rPr lang="it-IT" sz="1600" dirty="0" err="1" smtClean="0">
                <a:latin typeface="+mn-lt"/>
              </a:rPr>
              <a:t>ome</a:t>
            </a:r>
            <a:r>
              <a:rPr lang="it-IT" sz="1600" dirty="0" smtClean="0">
                <a:latin typeface="+mn-lt"/>
              </a:rPr>
              <a:t> </a:t>
            </a:r>
            <a:r>
              <a:rPr lang="it-IT" sz="1600" dirty="0">
                <a:latin typeface="+mn-lt"/>
              </a:rPr>
              <a:t>zio dell’ucciso, </a:t>
            </a:r>
            <a:r>
              <a:rPr lang="it-IT" sz="1600" dirty="0" err="1">
                <a:latin typeface="+mn-lt"/>
              </a:rPr>
              <a:t>andó</a:t>
            </a:r>
            <a:r>
              <a:rPr lang="it-IT" sz="1600" dirty="0">
                <a:latin typeface="+mn-lt"/>
              </a:rPr>
              <a:t> dal dottor Giuliano Del Bello a </a:t>
            </a:r>
            <a:r>
              <a:rPr lang="it-IT" sz="1600" b="1" dirty="0">
                <a:latin typeface="+mn-lt"/>
              </a:rPr>
              <a:t>domandargli conto del sangue sparso del parente</a:t>
            </a:r>
            <a:r>
              <a:rPr lang="it-IT" sz="1600" dirty="0">
                <a:latin typeface="+mn-lt"/>
              </a:rPr>
              <a:t>. </a:t>
            </a:r>
            <a:endParaRPr lang="sl-SI" sz="1600" dirty="0">
              <a:latin typeface="+mn-lt"/>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6088" y="476672"/>
            <a:ext cx="6344404" cy="4328293"/>
          </a:xfrm>
        </p:spPr>
      </p:pic>
      <p:sp>
        <p:nvSpPr>
          <p:cNvPr id="4" name="Text Placeholder 3"/>
          <p:cNvSpPr>
            <a:spLocks noGrp="1"/>
          </p:cNvSpPr>
          <p:nvPr>
            <p:ph type="body" sz="half" idx="2"/>
          </p:nvPr>
        </p:nvSpPr>
        <p:spPr>
          <a:xfrm>
            <a:off x="762001" y="457200"/>
            <a:ext cx="281607" cy="163488"/>
          </a:xfrm>
        </p:spPr>
        <p:txBody>
          <a:bodyPr>
            <a:normAutofit fontScale="25000" lnSpcReduction="20000"/>
          </a:bodyPr>
          <a:lstStyle/>
          <a:p>
            <a:endParaRPr lang="sl-SI"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218236"/>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589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877272"/>
            <a:ext cx="353616" cy="294928"/>
          </a:xfrm>
        </p:spPr>
        <p:txBody>
          <a:bodyPr>
            <a:normAutofit/>
          </a:bodyPr>
          <a:lstStyle/>
          <a:p>
            <a:endParaRPr lang="sl-SI" sz="800" dirty="0"/>
          </a:p>
        </p:txBody>
      </p:sp>
      <p:sp>
        <p:nvSpPr>
          <p:cNvPr id="7" name="Content Placeholder 6"/>
          <p:cNvSpPr>
            <a:spLocks noGrp="1"/>
          </p:cNvSpPr>
          <p:nvPr>
            <p:ph sz="half" idx="2"/>
          </p:nvPr>
        </p:nvSpPr>
        <p:spPr>
          <a:xfrm>
            <a:off x="3779912" y="609600"/>
            <a:ext cx="4525888" cy="4979640"/>
          </a:xfrm>
        </p:spPr>
        <p:txBody>
          <a:bodyPr>
            <a:normAutofit fontScale="70000" lnSpcReduction="20000"/>
          </a:bodyPr>
          <a:lstStyle/>
          <a:p>
            <a:r>
              <a:rPr lang="it-IT" sz="3400" dirty="0"/>
              <a:t>Ma essendosi il </a:t>
            </a:r>
            <a:r>
              <a:rPr lang="sl-SI" sz="3400" dirty="0" err="1" smtClean="0"/>
              <a:t>Domenico</a:t>
            </a:r>
            <a:r>
              <a:rPr lang="sl-SI" sz="3400" dirty="0" smtClean="0"/>
              <a:t> </a:t>
            </a:r>
            <a:r>
              <a:rPr lang="it-IT" sz="3400" dirty="0" smtClean="0"/>
              <a:t>Del </a:t>
            </a:r>
            <a:r>
              <a:rPr lang="it-IT" sz="3400" dirty="0"/>
              <a:t>Bello beffato di lui « </a:t>
            </a:r>
            <a:r>
              <a:rPr lang="it-IT" sz="3400" b="1" i="1" dirty="0"/>
              <a:t>col passeggiargli con sprezzo sul mostaccio </a:t>
            </a:r>
            <a:r>
              <a:rPr lang="it-IT" sz="3400" dirty="0"/>
              <a:t>», il feroce </a:t>
            </a:r>
            <a:r>
              <a:rPr lang="sl-SI" sz="3400" dirty="0" err="1" smtClean="0"/>
              <a:t>Leandro</a:t>
            </a:r>
            <a:r>
              <a:rPr lang="sl-SI" sz="3400" dirty="0" smtClean="0"/>
              <a:t> </a:t>
            </a:r>
            <a:r>
              <a:rPr lang="it-IT" sz="3400" dirty="0" err="1" smtClean="0"/>
              <a:t>Gravisi</a:t>
            </a:r>
            <a:r>
              <a:rPr lang="it-IT" sz="3400" dirty="0" smtClean="0"/>
              <a:t> </a:t>
            </a:r>
            <a:r>
              <a:rPr lang="it-IT" sz="3400" dirty="0"/>
              <a:t>lo </a:t>
            </a:r>
            <a:r>
              <a:rPr lang="it-IT" sz="3400" b="1" dirty="0"/>
              <a:t>fini con un colpo di pistola </a:t>
            </a:r>
            <a:r>
              <a:rPr lang="it-IT" sz="3400" dirty="0"/>
              <a:t>nel </a:t>
            </a:r>
            <a:r>
              <a:rPr lang="it-IT" sz="3400" b="1" dirty="0"/>
              <a:t>luogo stesso </a:t>
            </a:r>
            <a:r>
              <a:rPr lang="it-IT" sz="3400" dirty="0"/>
              <a:t>del suo povero nipote, dandosi poi alla fuga</a:t>
            </a:r>
            <a:r>
              <a:rPr lang="sl-SI" sz="3400" dirty="0" smtClean="0"/>
              <a:t>.</a:t>
            </a:r>
          </a:p>
          <a:p>
            <a:pPr marL="0" indent="0">
              <a:buNone/>
            </a:pPr>
            <a:endParaRPr lang="sl-SI" sz="3400" dirty="0"/>
          </a:p>
          <a:p>
            <a:r>
              <a:rPr lang="fr-FR" sz="2300" b="1" dirty="0" smtClean="0"/>
              <a:t>1683</a:t>
            </a:r>
            <a:r>
              <a:rPr lang="sl-SI" sz="2300" b="1" dirty="0" smtClean="0"/>
              <a:t>,</a:t>
            </a:r>
            <a:r>
              <a:rPr lang="fr-FR" sz="2300" b="1" dirty="0" smtClean="0"/>
              <a:t> </a:t>
            </a:r>
            <a:r>
              <a:rPr lang="fr-FR" sz="2300" b="1" dirty="0"/>
              <a:t>6. sept. </a:t>
            </a:r>
            <a:r>
              <a:rPr lang="fr-FR" sz="2300" dirty="0" err="1"/>
              <a:t>Alvise</a:t>
            </a:r>
            <a:r>
              <a:rPr lang="fr-FR" sz="2300" dirty="0"/>
              <a:t> Del </a:t>
            </a:r>
            <a:r>
              <a:rPr lang="es-ES" sz="2300" dirty="0"/>
              <a:t>Bello </a:t>
            </a:r>
            <a:r>
              <a:rPr lang="es-ES" sz="2300" dirty="0" err="1"/>
              <a:t>ubije</a:t>
            </a:r>
            <a:r>
              <a:rPr lang="es-ES" sz="2300" dirty="0"/>
              <a:t> </a:t>
            </a:r>
            <a:r>
              <a:rPr lang="fr-FR" sz="2300" dirty="0" err="1"/>
              <a:t>D.</a:t>
            </a:r>
            <a:r>
              <a:rPr lang="fr-FR" sz="2300" baseline="30000" dirty="0" err="1"/>
              <a:t>r</a:t>
            </a:r>
            <a:r>
              <a:rPr lang="fr-FR" sz="2300" dirty="0"/>
              <a:t> </a:t>
            </a:r>
            <a:r>
              <a:rPr lang="fr-FR" sz="2300" dirty="0" err="1"/>
              <a:t>Niccolò</a:t>
            </a:r>
            <a:r>
              <a:rPr lang="fr-FR" sz="2300" dirty="0"/>
              <a:t> </a:t>
            </a:r>
            <a:r>
              <a:rPr lang="fr-FR" sz="2300" dirty="0" err="1"/>
              <a:t>del</a:t>
            </a:r>
            <a:r>
              <a:rPr lang="fr-FR" sz="2300" dirty="0"/>
              <a:t> </a:t>
            </a:r>
            <a:r>
              <a:rPr lang="fr-FR" sz="2300" dirty="0" err="1"/>
              <a:t>Tacco</a:t>
            </a:r>
            <a:r>
              <a:rPr lang="fr-FR" sz="2300" dirty="0"/>
              <a:t>, </a:t>
            </a:r>
            <a:r>
              <a:rPr lang="fr-FR" sz="2300" dirty="0" err="1"/>
              <a:t>sicer</a:t>
            </a:r>
            <a:r>
              <a:rPr lang="fr-FR" sz="2300" dirty="0"/>
              <a:t> </a:t>
            </a:r>
            <a:r>
              <a:rPr lang="fr-FR" sz="2300" dirty="0" err="1"/>
              <a:t>svak</a:t>
            </a:r>
            <a:r>
              <a:rPr lang="fr-FR" sz="2300" dirty="0"/>
              <a:t> </a:t>
            </a:r>
            <a:r>
              <a:rPr lang="fr-FR" sz="2300" dirty="0" err="1"/>
              <a:t>Ottavia</a:t>
            </a:r>
            <a:r>
              <a:rPr lang="fr-FR" sz="2300" dirty="0"/>
              <a:t> Del Bello (Cecilia </a:t>
            </a:r>
            <a:r>
              <a:rPr lang="fr-FR" sz="2300" dirty="0" err="1"/>
              <a:t>figliola</a:t>
            </a:r>
            <a:r>
              <a:rPr lang="fr-FR" sz="2300" dirty="0"/>
              <a:t> </a:t>
            </a:r>
            <a:r>
              <a:rPr lang="fr-FR" sz="2300" dirty="0" err="1"/>
              <a:t>del</a:t>
            </a:r>
            <a:r>
              <a:rPr lang="fr-FR" sz="2300" dirty="0"/>
              <a:t> </a:t>
            </a:r>
            <a:r>
              <a:rPr lang="fr-FR" sz="2300" dirty="0" err="1"/>
              <a:t>qm</a:t>
            </a:r>
            <a:r>
              <a:rPr lang="fr-FR" sz="2300" dirty="0"/>
              <a:t>. Carlo Del </a:t>
            </a:r>
            <a:r>
              <a:rPr lang="fr-FR" sz="2300" dirty="0" err="1"/>
              <a:t>Tacco</a:t>
            </a:r>
            <a:r>
              <a:rPr lang="fr-FR" sz="2300" dirty="0"/>
              <a:t>), </a:t>
            </a:r>
            <a:r>
              <a:rPr lang="fr-FR" sz="2300" dirty="0" err="1"/>
              <a:t>Alvisovega</a:t>
            </a:r>
            <a:r>
              <a:rPr lang="fr-FR" sz="2300" dirty="0"/>
              <a:t> </a:t>
            </a:r>
            <a:r>
              <a:rPr lang="fr-FR" sz="2300" dirty="0" err="1"/>
              <a:t>brata</a:t>
            </a:r>
            <a:r>
              <a:rPr lang="fr-FR" sz="2300" dirty="0"/>
              <a:t>, </a:t>
            </a:r>
            <a:r>
              <a:rPr lang="fr-FR" sz="2300" dirty="0" err="1"/>
              <a:t>ker</a:t>
            </a:r>
            <a:r>
              <a:rPr lang="fr-FR" sz="2300" dirty="0"/>
              <a:t> </a:t>
            </a:r>
            <a:r>
              <a:rPr lang="fr-FR" sz="2300" dirty="0" err="1"/>
              <a:t>užalil</a:t>
            </a:r>
            <a:r>
              <a:rPr lang="fr-FR" sz="2300" dirty="0"/>
              <a:t> </a:t>
            </a:r>
            <a:r>
              <a:rPr lang="fr-FR" sz="2300" dirty="0" err="1"/>
              <a:t>njegovega</a:t>
            </a:r>
            <a:r>
              <a:rPr lang="fr-FR" sz="2300" dirty="0"/>
              <a:t> </a:t>
            </a:r>
            <a:r>
              <a:rPr lang="fr-FR" sz="2300" dirty="0" err="1"/>
              <a:t>strica</a:t>
            </a:r>
            <a:r>
              <a:rPr lang="fr-FR" sz="2300" dirty="0"/>
              <a:t> </a:t>
            </a:r>
            <a:r>
              <a:rPr lang="fr-FR" sz="2300" dirty="0" err="1"/>
              <a:t>Domenica</a:t>
            </a:r>
            <a:r>
              <a:rPr lang="fr-FR" sz="2300" dirty="0"/>
              <a:t> Del Bello </a:t>
            </a:r>
            <a:r>
              <a:rPr lang="fr-FR" sz="2300" dirty="0" err="1"/>
              <a:t>zaradi</a:t>
            </a:r>
            <a:r>
              <a:rPr lang="fr-FR" sz="2300" dirty="0"/>
              <a:t> </a:t>
            </a:r>
            <a:r>
              <a:rPr lang="fr-FR" sz="2300" dirty="0" err="1"/>
              <a:t>projekta</a:t>
            </a:r>
            <a:r>
              <a:rPr lang="fr-FR" sz="2300" dirty="0"/>
              <a:t>, </a:t>
            </a:r>
            <a:r>
              <a:rPr lang="fr-FR" sz="2300" dirty="0" err="1"/>
              <a:t>ki</a:t>
            </a:r>
            <a:r>
              <a:rPr lang="fr-FR" sz="2300" dirty="0"/>
              <a:t> </a:t>
            </a:r>
            <a:r>
              <a:rPr lang="fr-FR" sz="2300" dirty="0" err="1"/>
              <a:t>ga</a:t>
            </a:r>
            <a:r>
              <a:rPr lang="fr-FR" sz="2300" dirty="0"/>
              <a:t> je v </a:t>
            </a:r>
            <a:r>
              <a:rPr lang="fr-FR" sz="2300" dirty="0" err="1"/>
              <a:t>Mestnem</a:t>
            </a:r>
            <a:r>
              <a:rPr lang="fr-FR" sz="2300" dirty="0"/>
              <a:t> </a:t>
            </a:r>
            <a:r>
              <a:rPr lang="fr-FR" sz="2300" dirty="0" err="1"/>
              <a:t>svetu</a:t>
            </a:r>
            <a:r>
              <a:rPr lang="fr-FR" sz="2300" dirty="0"/>
              <a:t> </a:t>
            </a:r>
            <a:r>
              <a:rPr lang="fr-FR" sz="2300" dirty="0" err="1"/>
              <a:t>predstavil</a:t>
            </a:r>
            <a:r>
              <a:rPr lang="fr-FR" sz="2300" dirty="0"/>
              <a:t> </a:t>
            </a:r>
            <a:r>
              <a:rPr lang="fr-FR" sz="2300" dirty="0" err="1"/>
              <a:t>D.</a:t>
            </a:r>
            <a:r>
              <a:rPr lang="fr-FR" sz="2300" baseline="30000" dirty="0" err="1"/>
              <a:t>r</a:t>
            </a:r>
            <a:r>
              <a:rPr lang="fr-FR" sz="2300" dirty="0"/>
              <a:t> Giuliano Del Bello, </a:t>
            </a:r>
            <a:r>
              <a:rPr lang="fr-FR" sz="2300" dirty="0" err="1"/>
              <a:t>Alvisov</a:t>
            </a:r>
            <a:r>
              <a:rPr lang="fr-FR" sz="2300" dirty="0"/>
              <a:t> </a:t>
            </a:r>
            <a:r>
              <a:rPr lang="fr-FR" sz="2300" dirty="0" err="1"/>
              <a:t>brat</a:t>
            </a:r>
            <a:r>
              <a:rPr lang="fr-FR" sz="2300" dirty="0"/>
              <a:t>, </a:t>
            </a:r>
            <a:r>
              <a:rPr lang="fr-FR" sz="2300" dirty="0" err="1"/>
              <a:t>tedaj</a:t>
            </a:r>
            <a:r>
              <a:rPr lang="fr-FR" sz="2300" dirty="0"/>
              <a:t> </a:t>
            </a:r>
            <a:r>
              <a:rPr lang="fr-FR" sz="2300" dirty="0" err="1"/>
              <a:t>Sindaco</a:t>
            </a:r>
            <a:r>
              <a:rPr lang="fr-FR" sz="2300" dirty="0"/>
              <a:t> </a:t>
            </a:r>
            <a:r>
              <a:rPr lang="fr-FR" sz="2300" dirty="0" err="1"/>
              <a:t>Prov:re</a:t>
            </a:r>
            <a:r>
              <a:rPr lang="fr-FR" sz="2300" dirty="0"/>
              <a:t> </a:t>
            </a:r>
            <a:r>
              <a:rPr lang="fr-FR" sz="2300" dirty="0" err="1"/>
              <a:t>della</a:t>
            </a:r>
            <a:r>
              <a:rPr lang="fr-FR" sz="2300" dirty="0"/>
              <a:t> </a:t>
            </a:r>
            <a:r>
              <a:rPr lang="fr-FR" sz="2300" dirty="0" err="1"/>
              <a:t>Città</a:t>
            </a:r>
            <a:r>
              <a:rPr lang="fr-FR" sz="2300" dirty="0"/>
              <a:t>.</a:t>
            </a:r>
            <a:endParaRPr lang="sl-SI" sz="2300" dirty="0"/>
          </a:p>
          <a:p>
            <a:r>
              <a:rPr lang="fr-FR" sz="2300" b="1" dirty="0" smtClean="0"/>
              <a:t>1686</a:t>
            </a:r>
            <a:r>
              <a:rPr lang="sl-SI" sz="2300" b="1" dirty="0" smtClean="0"/>
              <a:t>,</a:t>
            </a:r>
            <a:r>
              <a:rPr lang="fr-FR" sz="2300" b="1" dirty="0" smtClean="0"/>
              <a:t> </a:t>
            </a:r>
            <a:r>
              <a:rPr lang="fr-FR" sz="2300" b="1" dirty="0"/>
              <a:t>5. </a:t>
            </a:r>
            <a:r>
              <a:rPr lang="fr-FR" sz="2300" b="1" dirty="0" err="1"/>
              <a:t>junij</a:t>
            </a:r>
            <a:r>
              <a:rPr lang="fr-FR" sz="2300" b="1" dirty="0"/>
              <a:t> </a:t>
            </a:r>
            <a:r>
              <a:rPr lang="fr-FR" sz="2300" dirty="0" err="1"/>
              <a:t>Leandro</a:t>
            </a:r>
            <a:r>
              <a:rPr lang="fr-FR" sz="2300" dirty="0"/>
              <a:t> </a:t>
            </a:r>
            <a:r>
              <a:rPr lang="fr-FR" sz="2300" dirty="0" err="1"/>
              <a:t>Gravise</a:t>
            </a:r>
            <a:r>
              <a:rPr lang="fr-FR" sz="2300" dirty="0"/>
              <a:t>, </a:t>
            </a:r>
            <a:r>
              <a:rPr lang="fr-FR" sz="2300" dirty="0" err="1"/>
              <a:t>stric</a:t>
            </a:r>
            <a:r>
              <a:rPr lang="fr-FR" sz="2300" dirty="0"/>
              <a:t> </a:t>
            </a:r>
            <a:r>
              <a:rPr lang="fr-FR" sz="2300" dirty="0" err="1"/>
              <a:t>ubitega</a:t>
            </a:r>
            <a:r>
              <a:rPr lang="fr-FR" sz="2300" dirty="0"/>
              <a:t> </a:t>
            </a:r>
            <a:r>
              <a:rPr lang="fr-FR" sz="2300" dirty="0" err="1"/>
              <a:t>D.</a:t>
            </a:r>
            <a:r>
              <a:rPr lang="fr-FR" sz="2300" baseline="30000" dirty="0" err="1"/>
              <a:t>r</a:t>
            </a:r>
            <a:r>
              <a:rPr lang="fr-FR" sz="2300" dirty="0"/>
              <a:t> </a:t>
            </a:r>
            <a:r>
              <a:rPr lang="fr-FR" sz="2300" dirty="0" err="1"/>
              <a:t>Niccolò</a:t>
            </a:r>
            <a:r>
              <a:rPr lang="fr-FR" sz="2300" dirty="0"/>
              <a:t> </a:t>
            </a:r>
            <a:r>
              <a:rPr lang="fr-FR" sz="2300" dirty="0" err="1"/>
              <a:t>del</a:t>
            </a:r>
            <a:r>
              <a:rPr lang="fr-FR" sz="2300" dirty="0"/>
              <a:t> </a:t>
            </a:r>
            <a:r>
              <a:rPr lang="fr-FR" sz="2300" dirty="0" err="1"/>
              <a:t>Tacco</a:t>
            </a:r>
            <a:r>
              <a:rPr lang="fr-FR" sz="2300" dirty="0"/>
              <a:t>, </a:t>
            </a:r>
            <a:r>
              <a:rPr lang="fr-FR" sz="2300" dirty="0" err="1"/>
              <a:t>ubije</a:t>
            </a:r>
            <a:r>
              <a:rPr lang="fr-FR" sz="2300" dirty="0"/>
              <a:t> </a:t>
            </a:r>
            <a:r>
              <a:rPr lang="fr-FR" sz="2300" dirty="0" err="1"/>
              <a:t>D.</a:t>
            </a:r>
            <a:r>
              <a:rPr lang="fr-FR" sz="2300" baseline="30000" dirty="0" err="1"/>
              <a:t>r</a:t>
            </a:r>
            <a:r>
              <a:rPr lang="fr-FR" sz="2300" dirty="0"/>
              <a:t> </a:t>
            </a:r>
            <a:r>
              <a:rPr lang="fr-FR" sz="2300" dirty="0" err="1"/>
              <a:t>Giuliana</a:t>
            </a:r>
            <a:r>
              <a:rPr lang="fr-FR" sz="2300" dirty="0"/>
              <a:t> Del Bello, </a:t>
            </a:r>
            <a:r>
              <a:rPr lang="fr-FR" sz="2300" dirty="0" err="1"/>
              <a:t>brata</a:t>
            </a:r>
            <a:r>
              <a:rPr lang="fr-FR" sz="2300" dirty="0"/>
              <a:t> </a:t>
            </a:r>
            <a:r>
              <a:rPr lang="fr-FR" sz="2300" dirty="0" err="1"/>
              <a:t>Alviseja</a:t>
            </a:r>
            <a:r>
              <a:rPr lang="fr-FR" sz="2300" dirty="0"/>
              <a:t>.</a:t>
            </a:r>
            <a:endParaRPr lang="sl-SI" sz="2300" dirty="0"/>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7584" y="620688"/>
            <a:ext cx="2610543" cy="534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561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827584" y="609600"/>
            <a:ext cx="7488832" cy="5340350"/>
          </a:xfrm>
        </p:spPr>
        <p:txBody>
          <a:bodyPr>
            <a:noAutofit/>
          </a:bodyPr>
          <a:lstStyle/>
          <a:p>
            <a:r>
              <a:rPr lang="fr-FR" sz="1800" dirty="0" smtClean="0"/>
              <a:t>La </a:t>
            </a:r>
            <a:r>
              <a:rPr lang="fr-FR" sz="1800" dirty="0"/>
              <a:t>Morte </a:t>
            </a:r>
            <a:r>
              <a:rPr lang="es-ES" sz="1800" dirty="0"/>
              <a:t>del Nepote, che mi </a:t>
            </a:r>
            <a:r>
              <a:rPr lang="es-ES" sz="1800" dirty="0" err="1"/>
              <a:t>dovrebbe</a:t>
            </a:r>
            <a:r>
              <a:rPr lang="es-ES" sz="1800" dirty="0"/>
              <a:t> impetrar </a:t>
            </a:r>
            <a:r>
              <a:rPr lang="es-ES" sz="1800" dirty="0" err="1"/>
              <a:t>compassione</a:t>
            </a:r>
            <a:r>
              <a:rPr lang="es-ES" sz="1800" dirty="0"/>
              <a:t> per </a:t>
            </a:r>
            <a:r>
              <a:rPr lang="es-ES" sz="1800" dirty="0" err="1"/>
              <a:t>il</a:t>
            </a:r>
            <a:r>
              <a:rPr lang="es-ES" sz="1800" dirty="0"/>
              <a:t> dolor </a:t>
            </a:r>
            <a:r>
              <a:rPr lang="es-ES" sz="1800" dirty="0" err="1"/>
              <a:t>della</a:t>
            </a:r>
            <a:r>
              <a:rPr lang="es-ES" sz="1800" dirty="0"/>
              <a:t> </a:t>
            </a:r>
            <a:r>
              <a:rPr lang="es-ES" sz="1800" dirty="0" err="1"/>
              <a:t>perdita</a:t>
            </a:r>
            <a:r>
              <a:rPr lang="es-ES" sz="1800" dirty="0"/>
              <a:t>, mi suscita </a:t>
            </a:r>
            <a:r>
              <a:rPr lang="es-ES" sz="1800" dirty="0" err="1"/>
              <a:t>persecuzioni</a:t>
            </a:r>
            <a:r>
              <a:rPr lang="es-ES" sz="1800" dirty="0"/>
              <a:t> per lo </a:t>
            </a:r>
            <a:r>
              <a:rPr lang="fr-FR" sz="1800" dirty="0" err="1"/>
              <a:t>sospetto</a:t>
            </a:r>
            <a:r>
              <a:rPr lang="fr-FR" sz="1800" dirty="0"/>
              <a:t> </a:t>
            </a:r>
            <a:r>
              <a:rPr lang="fr-FR" sz="1800" dirty="0" err="1"/>
              <a:t>della</a:t>
            </a:r>
            <a:r>
              <a:rPr lang="fr-FR" sz="1800" dirty="0"/>
              <a:t> </a:t>
            </a:r>
            <a:r>
              <a:rPr lang="fr-FR" sz="1800" b="1" dirty="0"/>
              <a:t>vendetta</a:t>
            </a:r>
            <a:r>
              <a:rPr lang="fr-FR" sz="1800" dirty="0"/>
              <a:t>.  »</a:t>
            </a:r>
            <a:endParaRPr lang="sl-SI" sz="1800" dirty="0"/>
          </a:p>
          <a:p>
            <a:r>
              <a:rPr lang="fr-FR" sz="1800" dirty="0"/>
              <a:t>« Ma </a:t>
            </a:r>
            <a:r>
              <a:rPr lang="fr-FR" sz="1800" dirty="0" err="1" smtClean="0"/>
              <a:t>co</a:t>
            </a:r>
            <a:r>
              <a:rPr lang="sl-SI" sz="1800" dirty="0" smtClean="0"/>
              <a:t>m</a:t>
            </a:r>
            <a:r>
              <a:rPr lang="fr-FR" sz="1800" dirty="0" smtClean="0"/>
              <a:t>e </a:t>
            </a:r>
            <a:r>
              <a:rPr lang="fr-FR" sz="1800" dirty="0" err="1"/>
              <a:t>può</a:t>
            </a:r>
            <a:r>
              <a:rPr lang="fr-FR" sz="1800" dirty="0"/>
              <a:t> haver </a:t>
            </a:r>
            <a:r>
              <a:rPr lang="fr-FR" sz="1800" dirty="0" err="1"/>
              <a:t>luoco</a:t>
            </a:r>
            <a:r>
              <a:rPr lang="fr-FR" sz="1800" dirty="0"/>
              <a:t> un </a:t>
            </a:r>
            <a:r>
              <a:rPr lang="fr-FR" sz="1800" dirty="0" err="1" smtClean="0"/>
              <a:t>cos</a:t>
            </a:r>
            <a:r>
              <a:rPr lang="fr-FR" sz="1800" dirty="0" err="1" smtClean="0">
                <a:latin typeface="Calibri"/>
              </a:rPr>
              <a:t>ì</a:t>
            </a:r>
            <a:r>
              <a:rPr lang="fr-FR" sz="1800" dirty="0" smtClean="0"/>
              <a:t> </a:t>
            </a:r>
            <a:r>
              <a:rPr lang="fr-FR" sz="1800" dirty="0" err="1"/>
              <a:t>sinistro</a:t>
            </a:r>
            <a:r>
              <a:rPr lang="fr-FR" sz="1800" dirty="0"/>
              <a:t> </a:t>
            </a:r>
            <a:r>
              <a:rPr lang="fr-FR" sz="1800" dirty="0" err="1"/>
              <a:t>argomento</a:t>
            </a:r>
            <a:r>
              <a:rPr lang="fr-FR" sz="1800" dirty="0"/>
              <a:t>? </a:t>
            </a:r>
            <a:r>
              <a:rPr lang="es-ES" sz="1800" dirty="0" err="1"/>
              <a:t>Dicono</a:t>
            </a:r>
            <a:r>
              <a:rPr lang="es-ES" sz="1800" dirty="0"/>
              <a:t> i </a:t>
            </a:r>
            <a:r>
              <a:rPr lang="es-ES" sz="1800" dirty="0" err="1"/>
              <a:t>Giurisconsulti</a:t>
            </a:r>
            <a:r>
              <a:rPr lang="es-ES" sz="1800" dirty="0"/>
              <a:t>, che </a:t>
            </a:r>
            <a:r>
              <a:rPr lang="fr-FR" sz="1800" dirty="0"/>
              <a:t>la </a:t>
            </a:r>
            <a:r>
              <a:rPr lang="fr-FR" sz="1800" b="1" i="1" dirty="0" err="1"/>
              <a:t>offesa</a:t>
            </a:r>
            <a:r>
              <a:rPr lang="fr-FR" sz="1800" b="1" i="1" dirty="0"/>
              <a:t>, ò </a:t>
            </a:r>
            <a:r>
              <a:rPr lang="fr-FR" sz="1800" b="1" i="1" dirty="0" err="1"/>
              <a:t>inimicitia</a:t>
            </a:r>
            <a:r>
              <a:rPr lang="fr-FR" sz="1800" b="1" i="1" dirty="0"/>
              <a:t> </a:t>
            </a:r>
            <a:r>
              <a:rPr lang="fr-FR" sz="1800" dirty="0"/>
              <a:t>all’ </a:t>
            </a:r>
            <a:r>
              <a:rPr lang="es-ES" sz="1800" dirty="0"/>
              <a:t>hora </a:t>
            </a:r>
            <a:r>
              <a:rPr lang="fr-FR" sz="1800" dirty="0" err="1"/>
              <a:t>fà</a:t>
            </a:r>
            <a:r>
              <a:rPr lang="fr-FR" sz="1800" dirty="0"/>
              <a:t> </a:t>
            </a:r>
            <a:r>
              <a:rPr lang="fr-FR" sz="1800" dirty="0" err="1"/>
              <a:t>inditio</a:t>
            </a:r>
            <a:r>
              <a:rPr lang="fr-FR" sz="1800" dirty="0"/>
              <a:t> </a:t>
            </a:r>
            <a:r>
              <a:rPr lang="fr-FR" sz="1800" i="1" dirty="0" err="1"/>
              <a:t>quando</a:t>
            </a:r>
            <a:r>
              <a:rPr lang="fr-FR" sz="1800" i="1" dirty="0"/>
              <a:t> il </a:t>
            </a:r>
            <a:r>
              <a:rPr lang="fr-FR" sz="1800" i="1" dirty="0" err="1"/>
              <a:t>fatto</a:t>
            </a:r>
            <a:r>
              <a:rPr lang="fr-FR" sz="1800" i="1" dirty="0"/>
              <a:t> è </a:t>
            </a:r>
            <a:r>
              <a:rPr lang="fr-FR" sz="1800" i="1" dirty="0" err="1"/>
              <a:t>occulto</a:t>
            </a:r>
            <a:r>
              <a:rPr lang="fr-FR" sz="1800" i="1" dirty="0"/>
              <a:t>, e incognito il </a:t>
            </a:r>
            <a:r>
              <a:rPr lang="es-ES" sz="1800" i="1" dirty="0"/>
              <a:t>reo</a:t>
            </a:r>
            <a:r>
              <a:rPr lang="es-ES" sz="1800" dirty="0"/>
              <a:t>. </a:t>
            </a:r>
            <a:r>
              <a:rPr lang="fr-FR" sz="1800" b="1" i="1" dirty="0"/>
              <a:t>Ma la </a:t>
            </a:r>
            <a:r>
              <a:rPr lang="es-ES" sz="1800" b="1" i="1" dirty="0" err="1"/>
              <a:t>Morte</a:t>
            </a:r>
            <a:r>
              <a:rPr lang="fr-FR" sz="1800" b="1" i="1" dirty="0"/>
              <a:t> </a:t>
            </a:r>
            <a:r>
              <a:rPr lang="fr-FR" sz="1800" b="1" i="1" dirty="0" err="1"/>
              <a:t>del</a:t>
            </a:r>
            <a:r>
              <a:rPr lang="fr-FR" sz="1800" b="1" i="1" dirty="0"/>
              <a:t> </a:t>
            </a:r>
            <a:r>
              <a:rPr lang="fr-FR" sz="1800" b="1" i="1" dirty="0" err="1"/>
              <a:t>d.</a:t>
            </a:r>
            <a:r>
              <a:rPr lang="fr-FR" sz="1800" b="1" i="1" baseline="30000" dirty="0" err="1"/>
              <a:t>r</a:t>
            </a:r>
            <a:r>
              <a:rPr lang="fr-FR" sz="1800" b="1" i="1" dirty="0"/>
              <a:t> </a:t>
            </a:r>
            <a:r>
              <a:rPr lang="fr-FR" sz="1800" b="1" i="1" dirty="0" err="1"/>
              <a:t>del</a:t>
            </a:r>
            <a:r>
              <a:rPr lang="fr-FR" sz="1800" b="1" i="1" dirty="0"/>
              <a:t> </a:t>
            </a:r>
            <a:r>
              <a:rPr lang="es-ES" sz="1800" b="1" i="1" dirty="0"/>
              <a:t>Bello </a:t>
            </a:r>
            <a:r>
              <a:rPr lang="fr-FR" sz="1800" b="1" i="1" dirty="0" err="1"/>
              <a:t>seguì</a:t>
            </a:r>
            <a:r>
              <a:rPr lang="fr-FR" sz="1800" b="1" i="1" dirty="0"/>
              <a:t> a giorno </a:t>
            </a:r>
            <a:r>
              <a:rPr lang="fr-FR" sz="1800" b="1" i="1" dirty="0" err="1"/>
              <a:t>chiaro</a:t>
            </a:r>
            <a:r>
              <a:rPr lang="fr-FR" sz="1800" b="1" i="1" dirty="0"/>
              <a:t>, in </a:t>
            </a:r>
            <a:r>
              <a:rPr lang="fr-FR" sz="1800" b="1" i="1" dirty="0" err="1"/>
              <a:t>luoco</a:t>
            </a:r>
            <a:r>
              <a:rPr lang="fr-FR" sz="1800" b="1" i="1" dirty="0"/>
              <a:t> </a:t>
            </a:r>
            <a:r>
              <a:rPr lang="es-ES" sz="1800" b="1" i="1" dirty="0"/>
              <a:t>publico</a:t>
            </a:r>
            <a:r>
              <a:rPr lang="es-ES" sz="1800" i="1" dirty="0"/>
              <a:t>,</a:t>
            </a:r>
            <a:r>
              <a:rPr lang="es-ES" sz="1800" dirty="0"/>
              <a:t> </a:t>
            </a:r>
            <a:r>
              <a:rPr lang="fr-FR" sz="1800" dirty="0"/>
              <a:t>e </a:t>
            </a:r>
            <a:r>
              <a:rPr lang="es-ES" sz="1800" dirty="0"/>
              <a:t>per mano </a:t>
            </a:r>
            <a:r>
              <a:rPr lang="fr-FR" sz="1800" dirty="0" err="1"/>
              <a:t>palese</a:t>
            </a:r>
            <a:r>
              <a:rPr lang="fr-FR" sz="1800" dirty="0"/>
              <a:t> ».</a:t>
            </a:r>
            <a:endParaRPr lang="sl-SI" sz="1800" dirty="0"/>
          </a:p>
          <a:p>
            <a:r>
              <a:rPr lang="fr-FR" sz="1800" dirty="0"/>
              <a:t>« </a:t>
            </a:r>
            <a:r>
              <a:rPr lang="fr-FR" sz="1800" dirty="0" err="1"/>
              <a:t>Secondariam.</a:t>
            </a:r>
            <a:r>
              <a:rPr lang="fr-FR" sz="1800" baseline="30000" dirty="0" err="1"/>
              <a:t>te</a:t>
            </a:r>
            <a:r>
              <a:rPr lang="fr-FR" sz="1800" dirty="0"/>
              <a:t> la </a:t>
            </a:r>
            <a:r>
              <a:rPr lang="fr-FR" sz="1800" b="1" i="1" dirty="0" err="1"/>
              <a:t>inimicitia</a:t>
            </a:r>
            <a:r>
              <a:rPr lang="fr-FR" sz="1800" dirty="0"/>
              <a:t> </a:t>
            </a:r>
            <a:r>
              <a:rPr lang="es-ES" sz="1800" dirty="0" err="1"/>
              <a:t>deve</a:t>
            </a:r>
            <a:r>
              <a:rPr lang="es-ES" sz="1800" dirty="0"/>
              <a:t> </a:t>
            </a:r>
            <a:r>
              <a:rPr lang="es-ES" sz="1800" dirty="0" err="1"/>
              <a:t>esser</a:t>
            </a:r>
            <a:r>
              <a:rPr lang="es-ES" sz="1800" dirty="0"/>
              <a:t> viva, </a:t>
            </a:r>
            <a:r>
              <a:rPr lang="fr-FR" sz="1800" dirty="0"/>
              <a:t>e la </a:t>
            </a:r>
            <a:r>
              <a:rPr lang="fr-FR" sz="1800" dirty="0" err="1"/>
              <a:t>mia</a:t>
            </a:r>
            <a:r>
              <a:rPr lang="fr-FR" sz="1800" dirty="0"/>
              <a:t> è stata </a:t>
            </a:r>
            <a:r>
              <a:rPr lang="es-ES" sz="1800" dirty="0" err="1"/>
              <a:t>estinta</a:t>
            </a:r>
            <a:r>
              <a:rPr lang="es-ES" sz="1800" dirty="0"/>
              <a:t> con </a:t>
            </a:r>
            <a:r>
              <a:rPr lang="fr-FR" sz="1800" dirty="0"/>
              <a:t>la </a:t>
            </a:r>
            <a:r>
              <a:rPr lang="es-ES" sz="1800" b="1" dirty="0"/>
              <a:t>pace</a:t>
            </a:r>
            <a:r>
              <a:rPr lang="es-ES" sz="1800" dirty="0"/>
              <a:t>. Per ultimo ella </a:t>
            </a:r>
            <a:r>
              <a:rPr lang="fr-FR" sz="1800" dirty="0"/>
              <a:t>non </a:t>
            </a:r>
            <a:r>
              <a:rPr lang="fr-FR" sz="1800" dirty="0" err="1"/>
              <a:t>può</a:t>
            </a:r>
            <a:r>
              <a:rPr lang="fr-FR" sz="1800" dirty="0"/>
              <a:t> </a:t>
            </a:r>
            <a:r>
              <a:rPr lang="fr-FR" sz="1800" dirty="0" err="1"/>
              <a:t>muover</a:t>
            </a:r>
            <a:r>
              <a:rPr lang="fr-FR" sz="1800" dirty="0"/>
              <a:t> il </a:t>
            </a:r>
            <a:r>
              <a:rPr lang="fr-FR" sz="1800" dirty="0" err="1"/>
              <a:t>Giudice</a:t>
            </a:r>
            <a:r>
              <a:rPr lang="fr-FR" sz="1800" dirty="0"/>
              <a:t> ad’ </a:t>
            </a:r>
            <a:r>
              <a:rPr lang="fr-FR" sz="1800" dirty="0" err="1"/>
              <a:t>altro</a:t>
            </a:r>
            <a:r>
              <a:rPr lang="fr-FR" sz="1800" dirty="0"/>
              <a:t> </a:t>
            </a:r>
            <a:r>
              <a:rPr lang="es-ES" sz="1800" dirty="0"/>
              <a:t>che </a:t>
            </a:r>
            <a:r>
              <a:rPr lang="fr-FR" sz="1800" b="1" i="1" dirty="0"/>
              <a:t>à </a:t>
            </a:r>
            <a:r>
              <a:rPr lang="es-ES" sz="1800" b="1" i="1" dirty="0"/>
              <a:t>formare </a:t>
            </a:r>
            <a:r>
              <a:rPr lang="fr-FR" sz="1800" b="1" i="1" dirty="0" err="1"/>
              <a:t>processo</a:t>
            </a:r>
            <a:r>
              <a:rPr lang="fr-FR" sz="1800" dirty="0"/>
              <a:t>, e </a:t>
            </a:r>
            <a:r>
              <a:rPr lang="es-ES" sz="1800" dirty="0" err="1"/>
              <a:t>certificarsi</a:t>
            </a:r>
            <a:r>
              <a:rPr lang="es-ES" sz="1800" dirty="0"/>
              <a:t> </a:t>
            </a:r>
            <a:r>
              <a:rPr lang="fr-FR" sz="1800" dirty="0" err="1"/>
              <a:t>del</a:t>
            </a:r>
            <a:r>
              <a:rPr lang="fr-FR" sz="1800" dirty="0"/>
              <a:t> </a:t>
            </a:r>
            <a:r>
              <a:rPr lang="es-ES" sz="1800" dirty="0"/>
              <a:t>vero con </a:t>
            </a:r>
            <a:r>
              <a:rPr lang="fr-FR" sz="1800" dirty="0"/>
              <a:t>le </a:t>
            </a:r>
            <a:r>
              <a:rPr lang="es-ES" sz="1800" dirty="0" err="1"/>
              <a:t>prove</a:t>
            </a:r>
            <a:r>
              <a:rPr lang="es-ES" sz="1800" dirty="0"/>
              <a:t> </a:t>
            </a:r>
            <a:r>
              <a:rPr lang="fr-FR" sz="1800" dirty="0"/>
              <a:t>».</a:t>
            </a:r>
            <a:endParaRPr lang="sl-SI" sz="1800" dirty="0"/>
          </a:p>
          <a:p>
            <a:r>
              <a:rPr lang="fr-FR" sz="1800" dirty="0"/>
              <a:t>Ma </a:t>
            </a:r>
            <a:r>
              <a:rPr lang="fr-FR" sz="1800" dirty="0" err="1"/>
              <a:t>quali</a:t>
            </a:r>
            <a:r>
              <a:rPr lang="fr-FR" sz="1800" dirty="0"/>
              <a:t> </a:t>
            </a:r>
            <a:r>
              <a:rPr lang="es-ES" sz="1800" dirty="0" err="1"/>
              <a:t>prove</a:t>
            </a:r>
            <a:r>
              <a:rPr lang="es-ES" sz="1800" dirty="0"/>
              <a:t> </a:t>
            </a:r>
            <a:r>
              <a:rPr lang="fr-FR" sz="1800" dirty="0"/>
              <a:t>si </a:t>
            </a:r>
            <a:r>
              <a:rPr lang="fr-FR" sz="1800" dirty="0" err="1"/>
              <a:t>potranno</a:t>
            </a:r>
            <a:r>
              <a:rPr lang="fr-FR" sz="1800" dirty="0"/>
              <a:t> </a:t>
            </a:r>
            <a:r>
              <a:rPr lang="fr-FR" sz="1800" dirty="0" err="1"/>
              <a:t>addurre</a:t>
            </a:r>
            <a:r>
              <a:rPr lang="fr-FR" sz="1800" dirty="0"/>
              <a:t> </a:t>
            </a:r>
            <a:r>
              <a:rPr lang="fr-FR" sz="1800" dirty="0" err="1"/>
              <a:t>contro</a:t>
            </a:r>
            <a:r>
              <a:rPr lang="fr-FR" sz="1800" dirty="0"/>
              <a:t> di me </a:t>
            </a:r>
            <a:r>
              <a:rPr lang="fr-FR" sz="1800" dirty="0" err="1" smtClean="0"/>
              <a:t>sfortunato</a:t>
            </a:r>
            <a:r>
              <a:rPr lang="fr-FR" sz="1800" dirty="0" smtClean="0"/>
              <a:t> </a:t>
            </a:r>
            <a:r>
              <a:rPr lang="fr-FR" sz="1800" dirty="0"/>
              <a:t>in </a:t>
            </a:r>
            <a:r>
              <a:rPr lang="fr-FR" sz="1800" dirty="0" err="1"/>
              <a:t>cosi</a:t>
            </a:r>
            <a:r>
              <a:rPr lang="fr-FR" sz="1800" dirty="0"/>
              <a:t> </a:t>
            </a:r>
            <a:r>
              <a:rPr lang="fr-FR" sz="1800" dirty="0" err="1"/>
              <a:t>iniqua</a:t>
            </a:r>
            <a:r>
              <a:rPr lang="fr-FR" sz="1800" dirty="0"/>
              <a:t> </a:t>
            </a:r>
            <a:r>
              <a:rPr lang="fr-FR" sz="1800" dirty="0" err="1"/>
              <a:t>imputatione</a:t>
            </a:r>
            <a:r>
              <a:rPr lang="fr-FR" sz="1800" dirty="0"/>
              <a:t>? </a:t>
            </a:r>
            <a:r>
              <a:rPr lang="fr-FR" sz="1800" dirty="0" err="1"/>
              <a:t>Forse</a:t>
            </a:r>
            <a:r>
              <a:rPr lang="fr-FR" sz="1800" dirty="0"/>
              <a:t> la </a:t>
            </a:r>
            <a:r>
              <a:rPr lang="fr-FR" sz="1800" dirty="0" err="1"/>
              <a:t>lunghezza</a:t>
            </a:r>
            <a:r>
              <a:rPr lang="fr-FR" sz="1800" dirty="0"/>
              <a:t>, e la </a:t>
            </a:r>
            <a:r>
              <a:rPr lang="fr-FR" sz="1800" dirty="0" err="1"/>
              <a:t>difficoltà</a:t>
            </a:r>
            <a:r>
              <a:rPr lang="fr-FR" sz="1800" dirty="0"/>
              <a:t> </a:t>
            </a:r>
            <a:r>
              <a:rPr lang="fr-FR" sz="1800" dirty="0" err="1"/>
              <a:t>della</a:t>
            </a:r>
            <a:r>
              <a:rPr lang="fr-FR" sz="1800" dirty="0"/>
              <a:t> </a:t>
            </a:r>
            <a:r>
              <a:rPr lang="es-ES" sz="1800" b="1" dirty="0"/>
              <a:t>Pace</a:t>
            </a:r>
            <a:r>
              <a:rPr lang="es-ES" sz="1800" dirty="0" smtClean="0"/>
              <a:t>?</a:t>
            </a:r>
            <a:r>
              <a:rPr lang="sl-SI" sz="1800" dirty="0" smtClean="0"/>
              <a:t> </a:t>
            </a:r>
            <a:r>
              <a:rPr lang="fr-FR" sz="1800" dirty="0" smtClean="0"/>
              <a:t>»</a:t>
            </a:r>
            <a:endParaRPr lang="sl-SI" sz="1800" dirty="0" smtClean="0"/>
          </a:p>
          <a:p>
            <a:r>
              <a:rPr lang="es-ES" sz="1800" dirty="0"/>
              <a:t>« Se </a:t>
            </a:r>
            <a:r>
              <a:rPr lang="es-ES" sz="1800" dirty="0" err="1"/>
              <a:t>io</a:t>
            </a:r>
            <a:r>
              <a:rPr lang="es-ES" sz="1800" dirty="0"/>
              <a:t> </a:t>
            </a:r>
            <a:r>
              <a:rPr lang="es-ES" sz="1800" dirty="0" err="1"/>
              <a:t>havessi</a:t>
            </a:r>
            <a:r>
              <a:rPr lang="es-ES" sz="1800" dirty="0"/>
              <a:t> </a:t>
            </a:r>
            <a:r>
              <a:rPr lang="es-ES" sz="1800" dirty="0" err="1"/>
              <a:t>havuto</a:t>
            </a:r>
            <a:r>
              <a:rPr lang="es-ES" sz="1800" dirty="0"/>
              <a:t> animo di </a:t>
            </a:r>
            <a:r>
              <a:rPr lang="en-US" sz="1800" dirty="0"/>
              <a:t>far </a:t>
            </a:r>
            <a:r>
              <a:rPr lang="es-ES" sz="1800" b="1" dirty="0" err="1"/>
              <a:t>vendette</a:t>
            </a:r>
            <a:r>
              <a:rPr lang="es-ES" sz="1800" dirty="0"/>
              <a:t>, </a:t>
            </a:r>
            <a:r>
              <a:rPr lang="es-ES" sz="1800" dirty="0" err="1"/>
              <a:t>sarei</a:t>
            </a:r>
            <a:r>
              <a:rPr lang="es-ES" sz="1800" dirty="0"/>
              <a:t> </a:t>
            </a:r>
            <a:r>
              <a:rPr lang="es-ES" sz="1800" dirty="0" err="1"/>
              <a:t>stato</a:t>
            </a:r>
            <a:r>
              <a:rPr lang="sl-SI" sz="1800" dirty="0"/>
              <a:t> </a:t>
            </a:r>
            <a:r>
              <a:rPr lang="fr-FR" sz="1800" dirty="0" err="1"/>
              <a:t>cos</a:t>
            </a:r>
            <a:r>
              <a:rPr lang="fr-FR" sz="1800" dirty="0" err="1">
                <a:latin typeface="Calibri"/>
              </a:rPr>
              <a:t>ì</a:t>
            </a:r>
            <a:r>
              <a:rPr lang="fr-FR" sz="1800" dirty="0"/>
              <a:t> imprudente </a:t>
            </a:r>
            <a:r>
              <a:rPr lang="es-ES" sz="1800" dirty="0"/>
              <a:t>di publicarle</a:t>
            </a:r>
            <a:r>
              <a:rPr lang="fr-FR" sz="1800" dirty="0"/>
              <a:t>? </a:t>
            </a:r>
            <a:r>
              <a:rPr lang="fr-FR" sz="1800" dirty="0" smtClean="0"/>
              <a:t>»</a:t>
            </a:r>
            <a:endParaRPr lang="sl-SI" sz="18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222429"/>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512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661248"/>
            <a:ext cx="497632" cy="510952"/>
          </a:xfrm>
        </p:spPr>
        <p:txBody>
          <a:bodyPr>
            <a:normAutofit/>
          </a:bodyPr>
          <a:lstStyle/>
          <a:p>
            <a:endParaRPr lang="sl-SI" sz="800" dirty="0"/>
          </a:p>
        </p:txBody>
      </p:sp>
      <p:sp>
        <p:nvSpPr>
          <p:cNvPr id="3" name="Content Placeholder 2"/>
          <p:cNvSpPr>
            <a:spLocks noGrp="1"/>
          </p:cNvSpPr>
          <p:nvPr>
            <p:ph sz="half" idx="1"/>
          </p:nvPr>
        </p:nvSpPr>
        <p:spPr>
          <a:xfrm>
            <a:off x="762000" y="609600"/>
            <a:ext cx="3657600" cy="5555703"/>
          </a:xfrm>
        </p:spPr>
        <p:txBody>
          <a:bodyPr>
            <a:normAutofit fontScale="77500" lnSpcReduction="20000"/>
          </a:bodyPr>
          <a:lstStyle/>
          <a:p>
            <a:r>
              <a:rPr lang="fr-FR" dirty="0"/>
              <a:t>«</a:t>
            </a:r>
            <a:r>
              <a:rPr lang="es-ES" dirty="0" smtClean="0"/>
              <a:t> </a:t>
            </a:r>
            <a:r>
              <a:rPr lang="fr-FR" dirty="0" err="1"/>
              <a:t>Mà</a:t>
            </a:r>
            <a:r>
              <a:rPr lang="fr-FR" dirty="0"/>
              <a:t> </a:t>
            </a:r>
            <a:r>
              <a:rPr lang="es-ES" dirty="0" err="1"/>
              <a:t>poi</a:t>
            </a:r>
            <a:r>
              <a:rPr lang="es-ES" dirty="0"/>
              <a:t>, </a:t>
            </a:r>
            <a:r>
              <a:rPr lang="fr-FR" dirty="0"/>
              <a:t>la ventilation </a:t>
            </a:r>
            <a:r>
              <a:rPr lang="es-ES" dirty="0" err="1"/>
              <a:t>della</a:t>
            </a:r>
            <a:r>
              <a:rPr lang="es-ES" dirty="0"/>
              <a:t> </a:t>
            </a:r>
            <a:r>
              <a:rPr lang="es-ES" b="1" dirty="0"/>
              <a:t>pace</a:t>
            </a:r>
            <a:r>
              <a:rPr lang="es-ES" dirty="0"/>
              <a:t> non denota </a:t>
            </a:r>
            <a:r>
              <a:rPr lang="es-ES" dirty="0" err="1"/>
              <a:t>intenzione</a:t>
            </a:r>
            <a:r>
              <a:rPr lang="es-ES" dirty="0"/>
              <a:t> di </a:t>
            </a:r>
            <a:r>
              <a:rPr lang="es-ES" dirty="0" err="1"/>
              <a:t>coltivarla</a:t>
            </a:r>
            <a:r>
              <a:rPr lang="es-ES" dirty="0"/>
              <a:t>? A che fine </a:t>
            </a:r>
            <a:r>
              <a:rPr lang="es-ES" dirty="0" err="1"/>
              <a:t>ordirla</a:t>
            </a:r>
            <a:r>
              <a:rPr lang="es-ES" dirty="0"/>
              <a:t> con </a:t>
            </a:r>
            <a:r>
              <a:rPr lang="es-ES" dirty="0" err="1"/>
              <a:t>alcuna</a:t>
            </a:r>
            <a:r>
              <a:rPr lang="es-ES" dirty="0"/>
              <a:t> </a:t>
            </a:r>
            <a:r>
              <a:rPr lang="es-ES" dirty="0" err="1"/>
              <a:t>fatica</a:t>
            </a:r>
            <a:r>
              <a:rPr lang="es-ES" dirty="0"/>
              <a:t>, se </a:t>
            </a:r>
            <a:r>
              <a:rPr lang="es-ES" dirty="0" err="1"/>
              <a:t>havevo</a:t>
            </a:r>
            <a:r>
              <a:rPr lang="es-ES" dirty="0"/>
              <a:t> </a:t>
            </a:r>
            <a:r>
              <a:rPr lang="es-ES" dirty="0" err="1"/>
              <a:t>dissegno</a:t>
            </a:r>
            <a:r>
              <a:rPr lang="es-ES" dirty="0"/>
              <a:t> di romperla con </a:t>
            </a:r>
            <a:r>
              <a:rPr lang="es-ES" dirty="0" err="1"/>
              <a:t>ogni</a:t>
            </a:r>
            <a:r>
              <a:rPr lang="es-ES" dirty="0"/>
              <a:t> </a:t>
            </a:r>
            <a:r>
              <a:rPr lang="en-US" b="1" dirty="0" err="1"/>
              <a:t>furore</a:t>
            </a:r>
            <a:r>
              <a:rPr lang="en-US" dirty="0"/>
              <a:t>? </a:t>
            </a:r>
            <a:r>
              <a:rPr lang="es-ES" dirty="0" smtClean="0"/>
              <a:t>»</a:t>
            </a:r>
            <a:endParaRPr lang="sl-SI" dirty="0" smtClean="0"/>
          </a:p>
          <a:p>
            <a:r>
              <a:rPr lang="es-ES" dirty="0"/>
              <a:t>« </a:t>
            </a:r>
            <a:r>
              <a:rPr lang="es-ES" dirty="0" err="1"/>
              <a:t>Puó</a:t>
            </a:r>
            <a:r>
              <a:rPr lang="es-ES" dirty="0"/>
              <a:t> </a:t>
            </a:r>
            <a:r>
              <a:rPr lang="fr-FR" dirty="0" err="1"/>
              <a:t>essere</a:t>
            </a:r>
            <a:r>
              <a:rPr lang="fr-FR" dirty="0"/>
              <a:t> </a:t>
            </a:r>
            <a:r>
              <a:rPr lang="es-ES" dirty="0" err="1"/>
              <a:t>poi</a:t>
            </a:r>
            <a:r>
              <a:rPr lang="es-ES" dirty="0"/>
              <a:t> </a:t>
            </a:r>
            <a:r>
              <a:rPr lang="fr-FR" dirty="0"/>
              <a:t>più </a:t>
            </a:r>
            <a:r>
              <a:rPr lang="es-ES" dirty="0"/>
              <a:t>falso, e malévolo </a:t>
            </a:r>
            <a:r>
              <a:rPr lang="es-ES" dirty="0" err="1"/>
              <a:t>il</a:t>
            </a:r>
            <a:r>
              <a:rPr lang="es-ES" dirty="0"/>
              <a:t> testimonio </a:t>
            </a:r>
            <a:r>
              <a:rPr lang="es-ES" dirty="0" err="1"/>
              <a:t>giu­rato</a:t>
            </a:r>
            <a:r>
              <a:rPr lang="es-ES" dirty="0"/>
              <a:t> </a:t>
            </a:r>
            <a:r>
              <a:rPr lang="es-ES" dirty="0" err="1"/>
              <a:t>addottomi</a:t>
            </a:r>
            <a:r>
              <a:rPr lang="es-ES" dirty="0"/>
              <a:t> in </a:t>
            </a:r>
            <a:r>
              <a:rPr lang="es-ES" dirty="0" err="1"/>
              <a:t>terzo</a:t>
            </a:r>
            <a:r>
              <a:rPr lang="es-ES" dirty="0"/>
              <a:t> </a:t>
            </a:r>
            <a:r>
              <a:rPr lang="es-ES" dirty="0" err="1"/>
              <a:t>luoco</a:t>
            </a:r>
            <a:r>
              <a:rPr lang="es-ES" dirty="0"/>
              <a:t> </a:t>
            </a:r>
            <a:r>
              <a:rPr lang="es-ES" dirty="0" err="1"/>
              <a:t>sopra</a:t>
            </a:r>
            <a:r>
              <a:rPr lang="es-ES" dirty="0"/>
              <a:t> le </a:t>
            </a:r>
            <a:r>
              <a:rPr lang="es-ES" dirty="0" err="1"/>
              <a:t>dichiarationi</a:t>
            </a:r>
            <a:r>
              <a:rPr lang="es-ES" dirty="0"/>
              <a:t> </a:t>
            </a:r>
            <a:r>
              <a:rPr lang="es-ES" dirty="0" err="1"/>
              <a:t>della</a:t>
            </a:r>
            <a:r>
              <a:rPr lang="es-ES" dirty="0"/>
              <a:t> </a:t>
            </a:r>
            <a:r>
              <a:rPr lang="es-ES" b="1" dirty="0"/>
              <a:t>vendetta</a:t>
            </a:r>
            <a:r>
              <a:rPr lang="es-ES" dirty="0"/>
              <a:t>?</a:t>
            </a:r>
            <a:r>
              <a:rPr lang="sl-SI" dirty="0"/>
              <a:t> </a:t>
            </a:r>
            <a:r>
              <a:rPr lang="fr-FR" dirty="0" smtClean="0"/>
              <a:t>»</a:t>
            </a:r>
            <a:endParaRPr lang="sl-SI" dirty="0" smtClean="0"/>
          </a:p>
          <a:p>
            <a:r>
              <a:rPr lang="it-IT" dirty="0"/>
              <a:t>La dottrina, che si </a:t>
            </a:r>
            <a:r>
              <a:rPr lang="it-IT" dirty="0" err="1"/>
              <a:t>possino</a:t>
            </a:r>
            <a:r>
              <a:rPr lang="it-IT" dirty="0"/>
              <a:t> far </a:t>
            </a:r>
            <a:r>
              <a:rPr lang="it-IT" b="1" dirty="0" err="1"/>
              <a:t>vendett</a:t>
            </a:r>
            <a:r>
              <a:rPr lang="sl-SI" b="1" dirty="0"/>
              <a:t>e</a:t>
            </a:r>
            <a:r>
              <a:rPr lang="it-IT" dirty="0"/>
              <a:t> contro i </a:t>
            </a:r>
            <a:r>
              <a:rPr lang="it-IT" dirty="0" err="1"/>
              <a:t>Congionti</a:t>
            </a:r>
            <a:r>
              <a:rPr lang="it-IT" dirty="0"/>
              <a:t> dell’offensore, non cadrebbe contro di me, che sono Fratello dell’uccisore? </a:t>
            </a:r>
            <a:endParaRPr lang="sl-SI" dirty="0"/>
          </a:p>
          <a:p>
            <a:endParaRPr lang="sl-SI"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609599"/>
            <a:ext cx="3600400" cy="5005189"/>
          </a:xfrm>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599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05264"/>
            <a:ext cx="281608" cy="366936"/>
          </a:xfrm>
        </p:spPr>
        <p:txBody>
          <a:bodyPr>
            <a:normAutofit/>
          </a:bodyPr>
          <a:lstStyle/>
          <a:p>
            <a:endParaRPr lang="sl-SI" sz="800" dirty="0"/>
          </a:p>
        </p:txBody>
      </p:sp>
      <p:sp>
        <p:nvSpPr>
          <p:cNvPr id="3" name="Content Placeholder 2"/>
          <p:cNvSpPr>
            <a:spLocks noGrp="1"/>
          </p:cNvSpPr>
          <p:nvPr>
            <p:ph sz="half" idx="1"/>
          </p:nvPr>
        </p:nvSpPr>
        <p:spPr>
          <a:xfrm>
            <a:off x="762000" y="609600"/>
            <a:ext cx="4746104" cy="5555703"/>
          </a:xfrm>
        </p:spPr>
        <p:txBody>
          <a:bodyPr>
            <a:normAutofit lnSpcReduction="10000"/>
          </a:bodyPr>
          <a:lstStyle/>
          <a:p>
            <a:pPr marL="0" indent="0">
              <a:buNone/>
            </a:pPr>
            <a:r>
              <a:rPr lang="sl-SI" sz="1800" b="1" dirty="0" err="1"/>
              <a:t>L</a:t>
            </a:r>
            <a:r>
              <a:rPr lang="sl-SI" sz="1800" b="1" dirty="0" err="1" smtClean="0"/>
              <a:t>eandro</a:t>
            </a:r>
            <a:r>
              <a:rPr lang="sl-SI" sz="1800" b="1" dirty="0" smtClean="0"/>
              <a:t> </a:t>
            </a:r>
            <a:r>
              <a:rPr lang="sl-SI" sz="1800" b="1" dirty="0" err="1" smtClean="0"/>
              <a:t>Gravise</a:t>
            </a:r>
            <a:r>
              <a:rPr lang="sl-SI" sz="1800" b="1" dirty="0" smtClean="0"/>
              <a:t> </a:t>
            </a:r>
            <a:r>
              <a:rPr lang="sl-SI" sz="1800" dirty="0" err="1" smtClean="0"/>
              <a:t>scrive</a:t>
            </a:r>
            <a:r>
              <a:rPr lang="sl-SI" sz="1800" dirty="0" smtClean="0"/>
              <a:t> </a:t>
            </a:r>
            <a:r>
              <a:rPr lang="sl-SI" sz="1800" dirty="0" err="1" smtClean="0"/>
              <a:t>al</a:t>
            </a:r>
            <a:r>
              <a:rPr lang="sl-SI" sz="1800" dirty="0" smtClean="0"/>
              <a:t> Doge da </a:t>
            </a:r>
            <a:r>
              <a:rPr lang="sl-SI" sz="1800" dirty="0" err="1" smtClean="0"/>
              <a:t>Trieste</a:t>
            </a:r>
            <a:r>
              <a:rPr lang="sl-SI" sz="1800" dirty="0" smtClean="0"/>
              <a:t> 7 </a:t>
            </a:r>
            <a:r>
              <a:rPr lang="sl-SI" sz="1800" dirty="0" err="1" smtClean="0"/>
              <a:t>giugno</a:t>
            </a:r>
            <a:r>
              <a:rPr lang="sl-SI" sz="1800" dirty="0" smtClean="0"/>
              <a:t> 1686:</a:t>
            </a:r>
          </a:p>
          <a:p>
            <a:pPr marL="0" indent="0">
              <a:buNone/>
            </a:pPr>
            <a:r>
              <a:rPr lang="sl-SI" sz="1800" dirty="0" smtClean="0"/>
              <a:t>« R</a:t>
            </a:r>
            <a:r>
              <a:rPr lang="fr-FR" sz="1800" dirty="0" err="1" smtClean="0"/>
              <a:t>itornato</a:t>
            </a:r>
            <a:r>
              <a:rPr lang="fr-FR" sz="1800" dirty="0" smtClean="0"/>
              <a:t> </a:t>
            </a:r>
            <a:r>
              <a:rPr lang="fr-FR" sz="1800" dirty="0" err="1"/>
              <a:t>io</a:t>
            </a:r>
            <a:r>
              <a:rPr lang="fr-FR" sz="1800" dirty="0"/>
              <a:t> </a:t>
            </a:r>
            <a:r>
              <a:rPr lang="fr-FR" sz="1800" dirty="0" err="1"/>
              <a:t>poi</a:t>
            </a:r>
            <a:r>
              <a:rPr lang="fr-FR" sz="1800" dirty="0"/>
              <a:t> alla </a:t>
            </a:r>
            <a:r>
              <a:rPr lang="es-ES" sz="1800" dirty="0"/>
              <a:t>Patria </a:t>
            </a:r>
            <a:r>
              <a:rPr lang="fr-FR" sz="1800" dirty="0" err="1"/>
              <a:t>doppo</a:t>
            </a:r>
            <a:r>
              <a:rPr lang="fr-FR" sz="1800" dirty="0"/>
              <a:t> </a:t>
            </a:r>
            <a:r>
              <a:rPr lang="fr-FR" sz="1800" dirty="0" err="1"/>
              <a:t>lo</a:t>
            </a:r>
            <a:r>
              <a:rPr lang="fr-FR" sz="1800" dirty="0"/>
              <a:t> </a:t>
            </a:r>
            <a:r>
              <a:rPr lang="fr-FR" sz="1800" dirty="0" err="1"/>
              <a:t>scorso</a:t>
            </a:r>
            <a:r>
              <a:rPr lang="fr-FR" sz="1800" dirty="0"/>
              <a:t> d’</a:t>
            </a:r>
            <a:r>
              <a:rPr lang="fr-FR" sz="1800" dirty="0" err="1"/>
              <a:t>anni</a:t>
            </a:r>
            <a:r>
              <a:rPr lang="fr-FR" sz="1800" dirty="0"/>
              <a:t> </a:t>
            </a:r>
            <a:r>
              <a:rPr lang="fr-FR" sz="1800" dirty="0" err="1"/>
              <a:t>quatordeci</a:t>
            </a:r>
            <a:r>
              <a:rPr lang="fr-FR" sz="1800" dirty="0"/>
              <a:t>, in </a:t>
            </a:r>
            <a:r>
              <a:rPr lang="es-ES" sz="1800" dirty="0"/>
              <a:t>vece </a:t>
            </a:r>
            <a:r>
              <a:rPr lang="fr-FR" sz="1800" dirty="0"/>
              <a:t>di </a:t>
            </a:r>
            <a:r>
              <a:rPr lang="fr-FR" sz="1800" dirty="0" err="1"/>
              <a:t>scusarsi</a:t>
            </a:r>
            <a:r>
              <a:rPr lang="fr-FR" sz="1800" dirty="0"/>
              <a:t> in </a:t>
            </a:r>
            <a:r>
              <a:rPr lang="fr-FR" sz="1800" dirty="0" err="1"/>
              <a:t>qualche</a:t>
            </a:r>
            <a:r>
              <a:rPr lang="fr-FR" sz="1800" dirty="0"/>
              <a:t> forma l’</a:t>
            </a:r>
            <a:r>
              <a:rPr lang="fr-FR" sz="1800" dirty="0" err="1"/>
              <a:t>offese</a:t>
            </a:r>
            <a:r>
              <a:rPr lang="fr-FR" sz="1800" dirty="0"/>
              <a:t> </a:t>
            </a:r>
            <a:r>
              <a:rPr lang="fr-FR" sz="1800" dirty="0" err="1"/>
              <a:t>cosi</a:t>
            </a:r>
            <a:r>
              <a:rPr lang="fr-FR" sz="1800" dirty="0"/>
              <a:t> grandi </a:t>
            </a:r>
            <a:r>
              <a:rPr lang="fr-FR" sz="1800" dirty="0" err="1"/>
              <a:t>fatte</a:t>
            </a:r>
            <a:r>
              <a:rPr lang="fr-FR" sz="1800" dirty="0"/>
              <a:t> al </a:t>
            </a:r>
            <a:r>
              <a:rPr lang="fr-FR" sz="1800" dirty="0" err="1"/>
              <a:t>mio</a:t>
            </a:r>
            <a:r>
              <a:rPr lang="fr-FR" sz="1800" dirty="0"/>
              <a:t> </a:t>
            </a:r>
            <a:r>
              <a:rPr lang="fr-FR" sz="1800" dirty="0" err="1"/>
              <a:t>sangue</a:t>
            </a:r>
            <a:r>
              <a:rPr lang="fr-FR" sz="1800" dirty="0"/>
              <a:t>, e d'</a:t>
            </a:r>
            <a:r>
              <a:rPr lang="es-ES" sz="1800" dirty="0"/>
              <a:t>usare meco </a:t>
            </a:r>
            <a:r>
              <a:rPr lang="fr-FR" sz="1800" dirty="0" err="1"/>
              <a:t>qualche</a:t>
            </a:r>
            <a:r>
              <a:rPr lang="fr-FR" sz="1800" dirty="0"/>
              <a:t> </a:t>
            </a:r>
            <a:r>
              <a:rPr lang="fr-FR" sz="1800" dirty="0" err="1"/>
              <a:t>atto</a:t>
            </a:r>
            <a:r>
              <a:rPr lang="fr-FR" sz="1800" dirty="0"/>
              <a:t> di </a:t>
            </a:r>
            <a:r>
              <a:rPr lang="fr-FR" sz="1800" dirty="0" err="1"/>
              <a:t>civiltà</a:t>
            </a:r>
            <a:r>
              <a:rPr lang="fr-FR" sz="1800" dirty="0"/>
              <a:t>, </a:t>
            </a:r>
            <a:r>
              <a:rPr lang="fr-FR" sz="1800" b="1" i="1" dirty="0"/>
              <a:t>più </a:t>
            </a:r>
            <a:r>
              <a:rPr lang="fr-FR" sz="1800" b="1" i="1" dirty="0" err="1"/>
              <a:t>tosto</a:t>
            </a:r>
            <a:r>
              <a:rPr lang="fr-FR" sz="1800" b="1" i="1" dirty="0"/>
              <a:t> </a:t>
            </a:r>
            <a:r>
              <a:rPr lang="es-ES" sz="1800" b="1" i="1" dirty="0"/>
              <a:t>mostró di </a:t>
            </a:r>
            <a:r>
              <a:rPr lang="fr-FR" sz="1800" b="1" i="1" dirty="0" err="1"/>
              <a:t>beffarsi</a:t>
            </a:r>
            <a:r>
              <a:rPr lang="fr-FR" sz="1800" b="1" i="1" dirty="0"/>
              <a:t> </a:t>
            </a:r>
            <a:r>
              <a:rPr lang="es-ES" sz="1800" b="1" i="1" dirty="0" err="1"/>
              <a:t>anco</a:t>
            </a:r>
            <a:r>
              <a:rPr lang="es-ES" sz="1800" b="1" i="1" dirty="0"/>
              <a:t> </a:t>
            </a:r>
            <a:r>
              <a:rPr lang="fr-FR" sz="1800" b="1" i="1" dirty="0"/>
              <a:t>di me col </a:t>
            </a:r>
            <a:r>
              <a:rPr lang="fr-FR" sz="1800" b="1" i="1" dirty="0" err="1"/>
              <a:t>passegiarmi</a:t>
            </a:r>
            <a:r>
              <a:rPr lang="fr-FR" sz="1800" b="1" i="1" dirty="0"/>
              <a:t> </a:t>
            </a:r>
            <a:r>
              <a:rPr lang="es-ES" sz="1800" b="1" i="1" dirty="0"/>
              <a:t>con </a:t>
            </a:r>
            <a:r>
              <a:rPr lang="fr-FR" sz="1800" b="1" i="1" dirty="0" err="1"/>
              <a:t>sprezzo</a:t>
            </a:r>
            <a:r>
              <a:rPr lang="fr-FR" sz="1800" b="1" i="1" dirty="0"/>
              <a:t> </a:t>
            </a:r>
            <a:r>
              <a:rPr lang="fr-FR" sz="1800" b="1" i="1" dirty="0" err="1"/>
              <a:t>sul</a:t>
            </a:r>
            <a:r>
              <a:rPr lang="fr-FR" sz="1800" b="1" i="1" dirty="0"/>
              <a:t> </a:t>
            </a:r>
            <a:r>
              <a:rPr lang="fr-FR" sz="1800" b="1" i="1" dirty="0" err="1"/>
              <a:t>mostacio</a:t>
            </a:r>
            <a:r>
              <a:rPr lang="fr-FR" sz="1800" i="1" dirty="0"/>
              <a:t>,</a:t>
            </a:r>
            <a:r>
              <a:rPr lang="fr-FR" sz="1800" dirty="0"/>
              <a:t> e </a:t>
            </a:r>
            <a:r>
              <a:rPr lang="fr-FR" sz="1800" dirty="0" err="1"/>
              <a:t>cosi</a:t>
            </a:r>
            <a:r>
              <a:rPr lang="fr-FR" sz="1800" dirty="0"/>
              <a:t> in fine </a:t>
            </a:r>
            <a:r>
              <a:rPr lang="es-ES" sz="1800" dirty="0"/>
              <a:t>mi provocó </a:t>
            </a:r>
            <a:r>
              <a:rPr lang="fr-FR" sz="1800" dirty="0"/>
              <a:t>à </a:t>
            </a:r>
            <a:r>
              <a:rPr lang="fr-FR" sz="1800" dirty="0" err="1"/>
              <a:t>darli</a:t>
            </a:r>
            <a:r>
              <a:rPr lang="fr-FR" sz="1800" dirty="0"/>
              <a:t> la morte </a:t>
            </a:r>
            <a:r>
              <a:rPr lang="es-ES" sz="1800" dirty="0"/>
              <a:t>con </a:t>
            </a:r>
            <a:r>
              <a:rPr lang="fr-FR" sz="1800" dirty="0"/>
              <a:t>l'</a:t>
            </a:r>
            <a:r>
              <a:rPr lang="fr-FR" sz="1800" dirty="0" err="1"/>
              <a:t>istessa</a:t>
            </a:r>
            <a:r>
              <a:rPr lang="fr-FR" sz="1800" dirty="0"/>
              <a:t> </a:t>
            </a:r>
            <a:r>
              <a:rPr lang="es-ES" sz="1800" dirty="0"/>
              <a:t>marca, </a:t>
            </a:r>
            <a:r>
              <a:rPr lang="fr-FR" sz="1800" dirty="0"/>
              <a:t>e </a:t>
            </a:r>
            <a:r>
              <a:rPr lang="fr-FR" sz="1800" dirty="0" err="1"/>
              <a:t>nel</a:t>
            </a:r>
            <a:r>
              <a:rPr lang="fr-FR" sz="1800" dirty="0"/>
              <a:t> </a:t>
            </a:r>
            <a:r>
              <a:rPr lang="fr-FR" sz="1800" dirty="0" err="1"/>
              <a:t>luoco</a:t>
            </a:r>
            <a:r>
              <a:rPr lang="fr-FR" sz="1800" dirty="0"/>
              <a:t>, </a:t>
            </a:r>
            <a:r>
              <a:rPr lang="fr-FR" sz="1800" dirty="0" err="1"/>
              <a:t>che</a:t>
            </a:r>
            <a:r>
              <a:rPr lang="fr-FR" sz="1800" dirty="0"/>
              <a:t> è stata </a:t>
            </a:r>
            <a:r>
              <a:rPr lang="fr-FR" sz="1800" dirty="0" err="1"/>
              <a:t>datta</a:t>
            </a:r>
            <a:r>
              <a:rPr lang="fr-FR" sz="1800" dirty="0"/>
              <a:t> al </a:t>
            </a:r>
            <a:r>
              <a:rPr lang="fr-FR" sz="1800" dirty="0" err="1"/>
              <a:t>mio</a:t>
            </a:r>
            <a:r>
              <a:rPr lang="fr-FR" sz="1800" dirty="0"/>
              <a:t> </a:t>
            </a:r>
            <a:r>
              <a:rPr lang="fr-FR" sz="1800" dirty="0" err="1"/>
              <a:t>Nipote</a:t>
            </a:r>
            <a:r>
              <a:rPr lang="fr-FR" sz="1800" dirty="0"/>
              <a:t>. </a:t>
            </a:r>
            <a:r>
              <a:rPr lang="fr-FR" sz="1800" dirty="0" err="1"/>
              <a:t>Queste</a:t>
            </a:r>
            <a:r>
              <a:rPr lang="fr-FR" sz="1800" dirty="0"/>
              <a:t> mie cause sono </a:t>
            </a:r>
            <a:r>
              <a:rPr lang="fr-FR" sz="1800" dirty="0" err="1"/>
              <a:t>notte</a:t>
            </a:r>
            <a:r>
              <a:rPr lang="fr-FR" sz="1800" dirty="0"/>
              <a:t> ad </a:t>
            </a:r>
            <a:r>
              <a:rPr lang="fr-FR" sz="1800" dirty="0" err="1"/>
              <a:t>ogn</a:t>
            </a:r>
            <a:r>
              <a:rPr lang="fr-FR" sz="1800" dirty="0"/>
              <a:t>’ </a:t>
            </a:r>
            <a:r>
              <a:rPr lang="es-ES" sz="1800" dirty="0"/>
              <a:t>uno, </a:t>
            </a:r>
            <a:r>
              <a:rPr lang="fr-FR" sz="1800" dirty="0"/>
              <a:t>onde </a:t>
            </a:r>
            <a:r>
              <a:rPr lang="fr-FR" sz="1800" dirty="0" err="1"/>
              <a:t>cosi</a:t>
            </a:r>
            <a:r>
              <a:rPr lang="fr-FR" sz="1800" dirty="0"/>
              <a:t> </a:t>
            </a:r>
            <a:r>
              <a:rPr lang="fr-FR" sz="1800" dirty="0" err="1"/>
              <a:t>stimo</a:t>
            </a:r>
            <a:r>
              <a:rPr lang="fr-FR" sz="1800" dirty="0"/>
              <a:t>, </a:t>
            </a:r>
            <a:r>
              <a:rPr lang="fr-FR" sz="1800" dirty="0" err="1"/>
              <a:t>che</a:t>
            </a:r>
            <a:r>
              <a:rPr lang="fr-FR" sz="1800" dirty="0"/>
              <a:t> </a:t>
            </a:r>
            <a:r>
              <a:rPr lang="fr-FR" sz="1800" dirty="0" err="1"/>
              <a:t>sarà</a:t>
            </a:r>
            <a:r>
              <a:rPr lang="fr-FR" sz="1800" dirty="0"/>
              <a:t> </a:t>
            </a:r>
            <a:r>
              <a:rPr lang="fr-FR" sz="1800" dirty="0" err="1"/>
              <a:t>stimata</a:t>
            </a:r>
            <a:r>
              <a:rPr lang="fr-FR" sz="1800" dirty="0"/>
              <a:t> </a:t>
            </a:r>
            <a:r>
              <a:rPr lang="fr-FR" sz="1800" dirty="0" err="1"/>
              <a:t>giusta</a:t>
            </a:r>
            <a:r>
              <a:rPr lang="fr-FR" sz="1800" dirty="0"/>
              <a:t> la </a:t>
            </a:r>
            <a:r>
              <a:rPr lang="fr-FR" sz="1800" dirty="0" err="1"/>
              <a:t>mia</a:t>
            </a:r>
            <a:r>
              <a:rPr lang="fr-FR" sz="1800" dirty="0"/>
              <a:t> </a:t>
            </a:r>
            <a:r>
              <a:rPr lang="fr-FR" sz="1800" dirty="0" err="1"/>
              <a:t>risolutione</a:t>
            </a:r>
            <a:r>
              <a:rPr lang="fr-FR" sz="1800" dirty="0"/>
              <a:t> ; </a:t>
            </a:r>
            <a:r>
              <a:rPr lang="fr-FR" sz="1800" dirty="0" err="1"/>
              <a:t>Mà</a:t>
            </a:r>
            <a:r>
              <a:rPr lang="fr-FR" sz="1800" dirty="0"/>
              <a:t> se à </a:t>
            </a:r>
            <a:r>
              <a:rPr lang="es-ES" sz="1800" dirty="0"/>
              <a:t>caso </a:t>
            </a:r>
            <a:r>
              <a:rPr lang="fr-FR" sz="1800" dirty="0"/>
              <a:t>si </a:t>
            </a:r>
            <a:r>
              <a:rPr lang="fr-FR" sz="1800" dirty="0" err="1"/>
              <a:t>trovasse</a:t>
            </a:r>
            <a:r>
              <a:rPr lang="fr-FR" sz="1800" dirty="0"/>
              <a:t> </a:t>
            </a:r>
            <a:r>
              <a:rPr lang="fr-FR" sz="1800" dirty="0" err="1"/>
              <a:t>alcuno</a:t>
            </a:r>
            <a:r>
              <a:rPr lang="fr-FR" sz="1800" dirty="0"/>
              <a:t>, </a:t>
            </a:r>
            <a:r>
              <a:rPr lang="fr-FR" sz="1800" dirty="0" err="1"/>
              <a:t>che</a:t>
            </a:r>
            <a:r>
              <a:rPr lang="fr-FR" sz="1800" dirty="0"/>
              <a:t> </a:t>
            </a:r>
            <a:r>
              <a:rPr lang="fr-FR" sz="1800" dirty="0" err="1"/>
              <a:t>portato</a:t>
            </a:r>
            <a:r>
              <a:rPr lang="fr-FR" sz="1800" dirty="0"/>
              <a:t> da </a:t>
            </a:r>
            <a:r>
              <a:rPr lang="fr-FR" sz="1800" dirty="0" err="1"/>
              <a:t>passione</a:t>
            </a:r>
            <a:r>
              <a:rPr lang="fr-FR" sz="1800" dirty="0"/>
              <a:t>, ò </a:t>
            </a:r>
            <a:r>
              <a:rPr lang="fr-FR" sz="1800" dirty="0" err="1"/>
              <a:t>condoto</a:t>
            </a:r>
            <a:r>
              <a:rPr lang="fr-FR" sz="1800" dirty="0"/>
              <a:t> d’</a:t>
            </a:r>
            <a:r>
              <a:rPr lang="fr-FR" sz="1800" dirty="0" err="1"/>
              <a:t>ignoranza</a:t>
            </a:r>
            <a:r>
              <a:rPr lang="fr-FR" sz="1800" dirty="0"/>
              <a:t> </a:t>
            </a:r>
            <a:r>
              <a:rPr lang="fr-FR" sz="1800" dirty="0" err="1"/>
              <a:t>avesse</a:t>
            </a:r>
            <a:r>
              <a:rPr lang="fr-FR" sz="1800" dirty="0"/>
              <a:t> </a:t>
            </a:r>
            <a:r>
              <a:rPr lang="fr-FR" sz="1800" dirty="0" err="1"/>
              <a:t>sentimento</a:t>
            </a:r>
            <a:r>
              <a:rPr lang="fr-FR" sz="1800" dirty="0"/>
              <a:t> </a:t>
            </a:r>
            <a:r>
              <a:rPr lang="es-ES" sz="1800" dirty="0"/>
              <a:t>diverso, </a:t>
            </a:r>
            <a:r>
              <a:rPr lang="fr-FR" sz="1800" dirty="0"/>
              <a:t>son </a:t>
            </a:r>
            <a:r>
              <a:rPr lang="es-ES" sz="1800" dirty="0"/>
              <a:t>pronto di mante­nerlo </a:t>
            </a:r>
            <a:r>
              <a:rPr lang="es-ES" sz="1800" b="1" i="1" dirty="0"/>
              <a:t>con </a:t>
            </a:r>
            <a:r>
              <a:rPr lang="fr-FR" sz="1800" b="1" i="1" dirty="0"/>
              <a:t>la </a:t>
            </a:r>
            <a:r>
              <a:rPr lang="fr-FR" sz="1800" b="1" i="1" dirty="0" err="1"/>
              <a:t>spada</a:t>
            </a:r>
            <a:r>
              <a:rPr lang="fr-FR" sz="1800" b="1" i="1" dirty="0"/>
              <a:t> alla </a:t>
            </a:r>
            <a:r>
              <a:rPr lang="es-ES" sz="1800" b="1" i="1" dirty="0"/>
              <a:t>mano, ò con </a:t>
            </a:r>
            <a:r>
              <a:rPr lang="fr-FR" sz="1800" b="1" i="1" dirty="0" err="1"/>
              <a:t>altra</a:t>
            </a:r>
            <a:r>
              <a:rPr lang="fr-FR" sz="1800" b="1" i="1" dirty="0"/>
              <a:t> forma da </a:t>
            </a:r>
            <a:r>
              <a:rPr lang="fr-FR" sz="1800" b="1" i="1" dirty="0" err="1"/>
              <a:t>Cavaliero</a:t>
            </a:r>
            <a:r>
              <a:rPr lang="fr-FR" sz="1800" dirty="0"/>
              <a:t>, </a:t>
            </a:r>
            <a:r>
              <a:rPr lang="es-ES" sz="1800" dirty="0"/>
              <a:t>sino </a:t>
            </a:r>
            <a:r>
              <a:rPr lang="fr-FR" sz="1800" dirty="0" err="1"/>
              <a:t>all’ultimo</a:t>
            </a:r>
            <a:r>
              <a:rPr lang="fr-FR" sz="1800" dirty="0"/>
              <a:t> </a:t>
            </a:r>
            <a:r>
              <a:rPr lang="fr-FR" sz="1800" dirty="0" err="1"/>
              <a:t>spirito</a:t>
            </a:r>
            <a:r>
              <a:rPr lang="fr-FR" sz="1800" dirty="0"/>
              <a:t>, </a:t>
            </a:r>
            <a:r>
              <a:rPr lang="fr-FR" sz="1800" dirty="0" err="1"/>
              <a:t>che</a:t>
            </a:r>
            <a:r>
              <a:rPr lang="fr-FR" sz="1800" dirty="0"/>
              <a:t> mente; perché </a:t>
            </a:r>
            <a:r>
              <a:rPr lang="fr-FR" sz="1800" dirty="0" err="1"/>
              <a:t>quello</a:t>
            </a:r>
            <a:r>
              <a:rPr lang="fr-FR" sz="1800" dirty="0"/>
              <a:t> ho </a:t>
            </a:r>
            <a:r>
              <a:rPr lang="fr-FR" sz="1800" dirty="0" err="1"/>
              <a:t>fatto</a:t>
            </a:r>
            <a:r>
              <a:rPr lang="fr-FR" sz="1800" dirty="0"/>
              <a:t> è </a:t>
            </a:r>
            <a:r>
              <a:rPr lang="fr-FR" sz="1800" b="1" dirty="0" err="1"/>
              <a:t>giustamente</a:t>
            </a:r>
            <a:r>
              <a:rPr lang="fr-FR" sz="1800" dirty="0"/>
              <a:t>, e </a:t>
            </a:r>
            <a:r>
              <a:rPr lang="fr-FR" sz="1800" dirty="0" err="1"/>
              <a:t>fù</a:t>
            </a:r>
            <a:r>
              <a:rPr lang="fr-FR" sz="1800" dirty="0"/>
              <a:t> </a:t>
            </a:r>
            <a:r>
              <a:rPr lang="fr-FR" sz="1800" dirty="0" err="1"/>
              <a:t>fatto</a:t>
            </a:r>
            <a:r>
              <a:rPr lang="fr-FR" sz="1800" dirty="0"/>
              <a:t> </a:t>
            </a:r>
            <a:r>
              <a:rPr lang="fr-FR" sz="1800" b="1" dirty="0" err="1" smtClean="0"/>
              <a:t>onorevolmente</a:t>
            </a:r>
            <a:r>
              <a:rPr lang="sl-SI" sz="1800" dirty="0" smtClean="0"/>
              <a:t>.</a:t>
            </a:r>
            <a:r>
              <a:rPr lang="es-ES" sz="1800" dirty="0"/>
              <a:t> </a:t>
            </a:r>
            <a:r>
              <a:rPr lang="es-ES" sz="1800" dirty="0" smtClean="0"/>
              <a:t>»</a:t>
            </a:r>
            <a:endParaRPr lang="sl-SI" sz="1800" dirty="0" smtClean="0"/>
          </a:p>
          <a:p>
            <a:pPr marL="0" indent="0">
              <a:buNone/>
            </a:pPr>
            <a:endParaRPr lang="sl-SI" sz="1800" dirty="0"/>
          </a:p>
          <a:p>
            <a:pPr marL="0" indent="0">
              <a:buNone/>
            </a:pPr>
            <a:r>
              <a:rPr lang="sl-SI" sz="1600" i="1" dirty="0" smtClean="0"/>
              <a:t>1689 </a:t>
            </a:r>
            <a:r>
              <a:rPr lang="sl-SI" sz="1600" i="1" dirty="0" err="1" smtClean="0"/>
              <a:t>Leandro</a:t>
            </a:r>
            <a:r>
              <a:rPr lang="sl-SI" sz="1600" i="1" dirty="0" smtClean="0"/>
              <a:t> </a:t>
            </a:r>
            <a:r>
              <a:rPr lang="sl-SI" sz="1600" i="1" dirty="0" err="1" smtClean="0"/>
              <a:t>Gravisi</a:t>
            </a:r>
            <a:r>
              <a:rPr lang="sl-SI" sz="1600" i="1" dirty="0" smtClean="0"/>
              <a:t> è </a:t>
            </a:r>
            <a:r>
              <a:rPr lang="sl-SI" sz="1600" i="1" dirty="0" err="1" smtClean="0"/>
              <a:t>al</a:t>
            </a:r>
            <a:r>
              <a:rPr lang="sl-SI" sz="1600" i="1" dirty="0" smtClean="0"/>
              <a:t> </a:t>
            </a:r>
            <a:r>
              <a:rPr lang="sl-SI" sz="1600" i="1" dirty="0" err="1" smtClean="0"/>
              <a:t>servizio</a:t>
            </a:r>
            <a:r>
              <a:rPr lang="sl-SI" sz="1600" i="1" dirty="0" smtClean="0"/>
              <a:t> del </a:t>
            </a:r>
            <a:r>
              <a:rPr lang="sl-SI" sz="1600" i="1" dirty="0" err="1" smtClean="0"/>
              <a:t>archiduca</a:t>
            </a:r>
            <a:r>
              <a:rPr lang="sl-SI" sz="1600" i="1" dirty="0" smtClean="0"/>
              <a:t> Emanuele, </a:t>
            </a:r>
            <a:r>
              <a:rPr lang="sl-SI" sz="1600" i="1" dirty="0" err="1" smtClean="0"/>
              <a:t>elettore</a:t>
            </a:r>
            <a:r>
              <a:rPr lang="sl-SI" sz="1600" i="1" dirty="0" smtClean="0"/>
              <a:t> </a:t>
            </a:r>
            <a:r>
              <a:rPr lang="sl-SI" sz="1600" i="1" dirty="0" err="1" smtClean="0"/>
              <a:t>di</a:t>
            </a:r>
            <a:r>
              <a:rPr lang="sl-SI" sz="1600" i="1" dirty="0" smtClean="0"/>
              <a:t> </a:t>
            </a:r>
            <a:r>
              <a:rPr lang="sl-SI" sz="1600" i="1" dirty="0" err="1" smtClean="0"/>
              <a:t>Baviera</a:t>
            </a:r>
            <a:r>
              <a:rPr lang="sl-SI" sz="1600" i="1" dirty="0" smtClean="0"/>
              <a:t> a </a:t>
            </a:r>
            <a:r>
              <a:rPr lang="sl-SI" sz="1600" i="1" dirty="0" err="1" smtClean="0"/>
              <a:t>Monaco</a:t>
            </a:r>
            <a:r>
              <a:rPr lang="sl-SI" sz="1600" i="1" dirty="0" smtClean="0"/>
              <a:t>.</a:t>
            </a:r>
            <a:endParaRPr lang="sl-SI" sz="1600" i="1" dirty="0"/>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66982" y="764704"/>
            <a:ext cx="256535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476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err="1">
                <a:latin typeface="+mn-lt"/>
              </a:rPr>
              <a:t>Che</a:t>
            </a:r>
            <a:r>
              <a:rPr lang="sl-SI" dirty="0">
                <a:latin typeface="+mn-lt"/>
              </a:rPr>
              <a:t> </a:t>
            </a:r>
            <a:r>
              <a:rPr lang="sl-SI" dirty="0" err="1">
                <a:latin typeface="+mn-lt"/>
              </a:rPr>
              <a:t>cos</a:t>
            </a:r>
            <a:r>
              <a:rPr lang="sl-SI" dirty="0">
                <a:latin typeface="+mn-lt"/>
              </a:rPr>
              <a:t>'è la </a:t>
            </a:r>
            <a:r>
              <a:rPr lang="sl-SI" dirty="0" err="1">
                <a:latin typeface="+mn-lt"/>
              </a:rPr>
              <a:t>vendetta</a:t>
            </a:r>
            <a:r>
              <a:rPr lang="sl-SI" dirty="0">
                <a:latin typeface="+mn-lt"/>
              </a:rPr>
              <a:t>?</a:t>
            </a:r>
          </a:p>
        </p:txBody>
      </p:sp>
      <p:sp>
        <p:nvSpPr>
          <p:cNvPr id="3" name="Content Placeholder 2"/>
          <p:cNvSpPr>
            <a:spLocks noGrp="1"/>
          </p:cNvSpPr>
          <p:nvPr>
            <p:ph sz="half" idx="1"/>
          </p:nvPr>
        </p:nvSpPr>
        <p:spPr>
          <a:xfrm>
            <a:off x="762000" y="836711"/>
            <a:ext cx="3657600" cy="4104457"/>
          </a:xfrm>
        </p:spPr>
        <p:txBody>
          <a:bodyPr>
            <a:normAutofit/>
          </a:bodyPr>
          <a:lstStyle/>
          <a:p>
            <a:r>
              <a:rPr lang="sl-SI" dirty="0" smtClean="0"/>
              <a:t>La </a:t>
            </a:r>
            <a:r>
              <a:rPr lang="sl-SI" dirty="0" err="1" smtClean="0"/>
              <a:t>stereotipizazzione</a:t>
            </a:r>
            <a:r>
              <a:rPr lang="sl-SI" dirty="0" smtClean="0"/>
              <a:t> </a:t>
            </a:r>
            <a:r>
              <a:rPr lang="sl-SI" dirty="0" err="1" smtClean="0"/>
              <a:t>della</a:t>
            </a:r>
            <a:r>
              <a:rPr lang="sl-SI" dirty="0" smtClean="0"/>
              <a:t> </a:t>
            </a:r>
            <a:r>
              <a:rPr lang="sl-SI" dirty="0" err="1" smtClean="0"/>
              <a:t>vendetta</a:t>
            </a:r>
            <a:r>
              <a:rPr lang="sl-SI" dirty="0" smtClean="0"/>
              <a:t> 1500/1650/1800/1900</a:t>
            </a:r>
          </a:p>
          <a:p>
            <a:r>
              <a:rPr lang="sl-SI" dirty="0" err="1" smtClean="0"/>
              <a:t>Il</a:t>
            </a:r>
            <a:r>
              <a:rPr lang="sl-SI" dirty="0" smtClean="0"/>
              <a:t> rito </a:t>
            </a:r>
            <a:r>
              <a:rPr lang="sl-SI" dirty="0" err="1" smtClean="0"/>
              <a:t>consuetudinario</a:t>
            </a:r>
            <a:r>
              <a:rPr lang="sl-SI" dirty="0" smtClean="0"/>
              <a:t> </a:t>
            </a:r>
            <a:r>
              <a:rPr lang="sl-SI" dirty="0" err="1" smtClean="0"/>
              <a:t>di</a:t>
            </a:r>
            <a:r>
              <a:rPr lang="sl-SI" dirty="0" smtClean="0"/>
              <a:t> </a:t>
            </a:r>
            <a:r>
              <a:rPr lang="sl-SI" dirty="0" err="1" smtClean="0"/>
              <a:t>vindicta</a:t>
            </a:r>
            <a:endParaRPr lang="sl-SI" dirty="0" smtClean="0"/>
          </a:p>
          <a:p>
            <a:r>
              <a:rPr lang="sl-SI" dirty="0" err="1" smtClean="0"/>
              <a:t>Il</a:t>
            </a:r>
            <a:r>
              <a:rPr lang="sl-SI" dirty="0" smtClean="0"/>
              <a:t> </a:t>
            </a:r>
            <a:r>
              <a:rPr lang="sl-SI" dirty="0" err="1" smtClean="0"/>
              <a:t>processo</a:t>
            </a:r>
            <a:r>
              <a:rPr lang="sl-SI" dirty="0" smtClean="0"/>
              <a:t> </a:t>
            </a:r>
            <a:r>
              <a:rPr lang="sl-SI" dirty="0" err="1" smtClean="0"/>
              <a:t>inquisitorio</a:t>
            </a:r>
            <a:r>
              <a:rPr lang="sl-SI" dirty="0" smtClean="0"/>
              <a:t> </a:t>
            </a:r>
            <a:r>
              <a:rPr lang="sl-SI" dirty="0" err="1" smtClean="0"/>
              <a:t>ed</a:t>
            </a:r>
            <a:r>
              <a:rPr lang="sl-SI" dirty="0" smtClean="0"/>
              <a:t> </a:t>
            </a:r>
            <a:r>
              <a:rPr lang="sl-SI" dirty="0" err="1" smtClean="0"/>
              <a:t>lo</a:t>
            </a:r>
            <a:r>
              <a:rPr lang="sl-SI" dirty="0" smtClean="0"/>
              <a:t> </a:t>
            </a:r>
            <a:r>
              <a:rPr lang="sl-SI" dirty="0" err="1" smtClean="0"/>
              <a:t>Stato</a:t>
            </a:r>
            <a:endParaRPr lang="sl-SI" dirty="0" smtClean="0"/>
          </a:p>
          <a:p>
            <a:endParaRPr lang="sl-SI"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04151" y="609600"/>
            <a:ext cx="2940257" cy="4721988"/>
          </a:xfrm>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33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3608" y="889844"/>
            <a:ext cx="3816424" cy="5632311"/>
          </a:xfrm>
          <a:prstGeom prst="rect">
            <a:avLst/>
          </a:prstGeom>
        </p:spPr>
        <p:txBody>
          <a:bodyPr wrap="square">
            <a:spAutoFit/>
          </a:bodyPr>
          <a:lstStyle/>
          <a:p>
            <a:r>
              <a:rPr lang="en-US" dirty="0" smtClean="0"/>
              <a:t>Recently I have published an article about the ritual of the notarial investiture based on a case study of a document dated in 1201. The medieval investiture ritual for the appointment to any type of function (from kings, knights, notaries to peasants: https://www.academia.edu/9876389/Cum_lampulo_mantelli._The_Ritual_of_Notarial_Investiture_Example_from_Istria) was structured in three phases: </a:t>
            </a:r>
          </a:p>
          <a:p>
            <a:r>
              <a:rPr lang="en-US" dirty="0" smtClean="0"/>
              <a:t> </a:t>
            </a:r>
          </a:p>
          <a:p>
            <a:r>
              <a:rPr lang="en-US" dirty="0" smtClean="0"/>
              <a:t>1.       </a:t>
            </a:r>
            <a:r>
              <a:rPr lang="en-US" b="1" dirty="0" smtClean="0"/>
              <a:t>the gift</a:t>
            </a:r>
            <a:r>
              <a:rPr lang="en-US" dirty="0" smtClean="0"/>
              <a:t>: an offer of the gift, the acceptance of the gift (reciprocity</a:t>
            </a:r>
            <a:r>
              <a:rPr lang="sl-SI" dirty="0" smtClean="0"/>
              <a:t>: </a:t>
            </a:r>
            <a:r>
              <a:rPr lang="en-US" dirty="0" err="1" smtClean="0"/>
              <a:t>immixtio</a:t>
            </a:r>
            <a:r>
              <a:rPr lang="en-US" dirty="0" smtClean="0"/>
              <a:t> </a:t>
            </a:r>
            <a:r>
              <a:rPr lang="en-US" dirty="0" err="1" smtClean="0"/>
              <a:t>manum</a:t>
            </a:r>
            <a:r>
              <a:rPr lang="en-US" dirty="0" smtClean="0"/>
              <a:t> )</a:t>
            </a:r>
          </a:p>
          <a:p>
            <a:r>
              <a:rPr lang="en-US" dirty="0" smtClean="0"/>
              <a:t>2.       </a:t>
            </a:r>
            <a:r>
              <a:rPr lang="en-US" b="1" dirty="0" smtClean="0"/>
              <a:t>the swearing </a:t>
            </a:r>
            <a:r>
              <a:rPr lang="en-US" dirty="0" smtClean="0"/>
              <a:t>(oath) of fidelity</a:t>
            </a:r>
          </a:p>
          <a:p>
            <a:r>
              <a:rPr lang="en-US" dirty="0" smtClean="0"/>
              <a:t>3.       </a:t>
            </a:r>
            <a:r>
              <a:rPr lang="en-US" b="1" dirty="0" smtClean="0"/>
              <a:t>the final act</a:t>
            </a:r>
            <a:r>
              <a:rPr lang="en-US" dirty="0" smtClean="0"/>
              <a:t>:  the investiture – appointment of the rights to start the office/service</a:t>
            </a:r>
          </a:p>
          <a:p>
            <a:r>
              <a:rPr lang="en-US" dirty="0" smtClean="0"/>
              <a:t> </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402" y="693128"/>
            <a:ext cx="3944094" cy="270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350" y="3626083"/>
            <a:ext cx="3928146" cy="248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6202273"/>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92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1443841"/>
            <a:ext cx="3744416" cy="4524315"/>
          </a:xfrm>
          <a:prstGeom prst="rect">
            <a:avLst/>
          </a:prstGeom>
        </p:spPr>
        <p:txBody>
          <a:bodyPr wrap="square">
            <a:spAutoFit/>
          </a:bodyPr>
          <a:lstStyle/>
          <a:p>
            <a:r>
              <a:rPr lang="en-US" dirty="0" smtClean="0"/>
              <a:t>How this idealized image intertwined itself with the social imagination and law is amongst other testified in the ritual of </a:t>
            </a:r>
            <a:r>
              <a:rPr lang="en-US" dirty="0" err="1" smtClean="0"/>
              <a:t>vindicta</a:t>
            </a:r>
            <a:r>
              <a:rPr lang="en-US" dirty="0" smtClean="0"/>
              <a:t> (vendetta), which is currently the topic of my research: </a:t>
            </a:r>
          </a:p>
          <a:p>
            <a:r>
              <a:rPr lang="en-US" dirty="0" smtClean="0"/>
              <a:t>1.       The reciprocity: </a:t>
            </a:r>
            <a:r>
              <a:rPr lang="en-US" b="1" dirty="0" smtClean="0"/>
              <a:t>offense, counter offense</a:t>
            </a:r>
            <a:r>
              <a:rPr lang="en-US" dirty="0" smtClean="0"/>
              <a:t> (negotiations – vendetta), </a:t>
            </a:r>
          </a:p>
          <a:p>
            <a:r>
              <a:rPr lang="en-US" dirty="0" smtClean="0"/>
              <a:t>2.       </a:t>
            </a:r>
            <a:r>
              <a:rPr lang="en-US" b="1" dirty="0" smtClean="0"/>
              <a:t>The oath</a:t>
            </a:r>
            <a:r>
              <a:rPr lang="en-US" dirty="0" smtClean="0"/>
              <a:t>: truce,</a:t>
            </a:r>
          </a:p>
          <a:p>
            <a:r>
              <a:rPr lang="en-US" dirty="0" smtClean="0"/>
              <a:t>3.       </a:t>
            </a:r>
            <a:r>
              <a:rPr lang="en-US" b="1" dirty="0" smtClean="0"/>
              <a:t>The concluding act</a:t>
            </a:r>
            <a:r>
              <a:rPr lang="en-US" dirty="0" smtClean="0"/>
              <a:t>: the deliberation – </a:t>
            </a:r>
            <a:r>
              <a:rPr lang="en-US" b="1" dirty="0" smtClean="0"/>
              <a:t>peace (</a:t>
            </a:r>
            <a:r>
              <a:rPr lang="en-US" b="1" dirty="0" err="1" smtClean="0"/>
              <a:t>amor</a:t>
            </a:r>
            <a:r>
              <a:rPr lang="en-US" b="1" dirty="0" smtClean="0"/>
              <a:t>)</a:t>
            </a:r>
            <a:r>
              <a:rPr lang="en-US" dirty="0" smtClean="0"/>
              <a:t>, also concluded with </a:t>
            </a:r>
            <a:r>
              <a:rPr lang="en-US" b="1" dirty="0" smtClean="0"/>
              <a:t>osculum </a:t>
            </a:r>
            <a:r>
              <a:rPr lang="en-US" b="1" dirty="0" err="1" smtClean="0"/>
              <a:t>pacis</a:t>
            </a:r>
            <a:r>
              <a:rPr lang="en-US" dirty="0" smtClean="0"/>
              <a:t>, which leads to marriage between the representatives of the feuding parties and results in children and family. The ritual begins and ends with reciprocity</a:t>
            </a:r>
            <a:r>
              <a:rPr lang="sl-SI" dirty="0" smtClean="0"/>
              <a:t>.</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65" y="476672"/>
            <a:ext cx="2199059" cy="243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65" y="2924944"/>
            <a:ext cx="2567104" cy="315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65"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954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fontScale="90000"/>
          </a:bodyPr>
          <a:lstStyle/>
          <a:p>
            <a:r>
              <a:rPr lang="sl-SI" sz="2400" b="1" dirty="0" smtClean="0">
                <a:latin typeface="+mn-lt"/>
              </a:rPr>
              <a:t>Darko Darovec: </a:t>
            </a:r>
            <a:r>
              <a:rPr lang="sl-SI" sz="2400" b="1" dirty="0" err="1" smtClean="0">
                <a:latin typeface="+mn-lt"/>
              </a:rPr>
              <a:t>Vendetta</a:t>
            </a:r>
            <a:r>
              <a:rPr lang="sl-SI" sz="2400" b="1" dirty="0" smtClean="0">
                <a:latin typeface="+mn-lt"/>
              </a:rPr>
              <a:t> a </a:t>
            </a:r>
            <a:r>
              <a:rPr lang="sl-SI" sz="2400" b="1" dirty="0" err="1" smtClean="0">
                <a:latin typeface="+mn-lt"/>
              </a:rPr>
              <a:t>Capodistria</a:t>
            </a:r>
            <a:r>
              <a:rPr lang="sl-SI" sz="2400" b="1" dirty="0" smtClean="0">
                <a:latin typeface="+mn-lt"/>
              </a:rPr>
              <a:t>, </a:t>
            </a:r>
            <a:r>
              <a:rPr lang="fr-FR" sz="2400" b="1" dirty="0">
                <a:latin typeface="+mn-lt"/>
              </a:rPr>
              <a:t>5 </a:t>
            </a:r>
            <a:r>
              <a:rPr lang="fr-FR" sz="2400" b="1" dirty="0" err="1">
                <a:latin typeface="+mn-lt"/>
              </a:rPr>
              <a:t>giugno</a:t>
            </a:r>
            <a:r>
              <a:rPr lang="fr-FR" sz="2400" b="1" dirty="0">
                <a:latin typeface="+mn-lt"/>
              </a:rPr>
              <a:t> </a:t>
            </a:r>
            <a:r>
              <a:rPr lang="sl-SI" sz="2400" b="1" dirty="0" smtClean="0">
                <a:latin typeface="+mn-lt"/>
              </a:rPr>
              <a:t>1686</a:t>
            </a:r>
            <a:endParaRPr lang="sl-SI" sz="2400" b="1" dirty="0">
              <a:latin typeface="+mn-lt"/>
            </a:endParaRPr>
          </a:p>
        </p:txBody>
      </p:sp>
      <p:sp>
        <p:nvSpPr>
          <p:cNvPr id="5" name="Content Placeholder 4"/>
          <p:cNvSpPr>
            <a:spLocks noGrp="1"/>
          </p:cNvSpPr>
          <p:nvPr>
            <p:ph sz="half" idx="1"/>
          </p:nvPr>
        </p:nvSpPr>
        <p:spPr>
          <a:xfrm>
            <a:off x="762000" y="609600"/>
            <a:ext cx="3377952" cy="4907632"/>
          </a:xfrm>
        </p:spPr>
        <p:txBody>
          <a:bodyPr>
            <a:normAutofit fontScale="70000" lnSpcReduction="20000"/>
          </a:bodyPr>
          <a:lstStyle/>
          <a:p>
            <a:pPr marL="0" indent="0">
              <a:buNone/>
            </a:pPr>
            <a:r>
              <a:rPr lang="es-ES" dirty="0"/>
              <a:t>Era </a:t>
            </a:r>
            <a:r>
              <a:rPr lang="fr-FR" dirty="0"/>
              <a:t>il 5 </a:t>
            </a:r>
            <a:r>
              <a:rPr lang="fr-FR" dirty="0" err="1"/>
              <a:t>giugno</a:t>
            </a:r>
            <a:r>
              <a:rPr lang="fr-FR" dirty="0"/>
              <a:t> </a:t>
            </a:r>
            <a:r>
              <a:rPr lang="fr-FR" dirty="0" err="1"/>
              <a:t>del</a:t>
            </a:r>
            <a:r>
              <a:rPr lang="fr-FR" dirty="0"/>
              <a:t> 1686. </a:t>
            </a:r>
            <a:r>
              <a:rPr lang="fr-FR" b="1" dirty="0"/>
              <a:t>L'</a:t>
            </a:r>
            <a:r>
              <a:rPr lang="fr-FR" b="1" dirty="0" err="1"/>
              <a:t>omicidio</a:t>
            </a:r>
            <a:r>
              <a:rPr lang="fr-FR" dirty="0"/>
              <a:t> </a:t>
            </a:r>
            <a:r>
              <a:rPr lang="fr-FR" dirty="0" err="1"/>
              <a:t>fu</a:t>
            </a:r>
            <a:r>
              <a:rPr lang="fr-FR" dirty="0"/>
              <a:t> </a:t>
            </a:r>
            <a:r>
              <a:rPr lang="fr-FR" dirty="0" err="1"/>
              <a:t>perpetrato</a:t>
            </a:r>
            <a:r>
              <a:rPr lang="fr-FR" dirty="0"/>
              <a:t> in </a:t>
            </a:r>
            <a:r>
              <a:rPr lang="sl-SI" b="1" dirty="0"/>
              <a:t>P</a:t>
            </a:r>
            <a:r>
              <a:rPr lang="fr-FR" b="1" dirty="0" err="1" smtClean="0"/>
              <a:t>iazza</a:t>
            </a:r>
            <a:r>
              <a:rPr lang="sl-SI" b="1" dirty="0" smtClean="0"/>
              <a:t> </a:t>
            </a:r>
            <a:r>
              <a:rPr lang="sl-SI" b="1" dirty="0" err="1" smtClean="0"/>
              <a:t>di</a:t>
            </a:r>
            <a:r>
              <a:rPr lang="sl-SI" b="1" dirty="0" smtClean="0"/>
              <a:t> </a:t>
            </a:r>
            <a:r>
              <a:rPr lang="sl-SI" b="1" dirty="0" err="1" smtClean="0"/>
              <a:t>Capodistria</a:t>
            </a:r>
            <a:r>
              <a:rPr lang="fr-FR" dirty="0" smtClean="0"/>
              <a:t>, </a:t>
            </a:r>
            <a:r>
              <a:rPr lang="fr-FR" dirty="0"/>
              <a:t>di </a:t>
            </a:r>
            <a:r>
              <a:rPr lang="fr-FR" dirty="0" err="1"/>
              <a:t>pieno</a:t>
            </a:r>
            <a:r>
              <a:rPr lang="fr-FR" dirty="0"/>
              <a:t> giorno, </a:t>
            </a:r>
            <a:r>
              <a:rPr lang="fr-FR" dirty="0" err="1"/>
              <a:t>mentre</a:t>
            </a:r>
            <a:r>
              <a:rPr lang="fr-FR" dirty="0"/>
              <a:t> il </a:t>
            </a:r>
            <a:r>
              <a:rPr lang="fr-FR" dirty="0" err="1"/>
              <a:t>vicino</a:t>
            </a:r>
            <a:r>
              <a:rPr lang="fr-FR" dirty="0"/>
              <a:t> </a:t>
            </a:r>
            <a:r>
              <a:rPr lang="fr-FR" i="1" dirty="0"/>
              <a:t>Mezza </a:t>
            </a:r>
            <a:r>
              <a:rPr lang="fr-FR" i="1" dirty="0" err="1"/>
              <a:t>Rufini</a:t>
            </a:r>
            <a:r>
              <a:rPr lang="fr-FR" i="1" dirty="0" smtClean="0"/>
              <a:t>,</a:t>
            </a:r>
            <a:r>
              <a:rPr lang="fr-FR" dirty="0" smtClean="0"/>
              <a:t> </a:t>
            </a:r>
            <a:r>
              <a:rPr lang="fr-FR" dirty="0" err="1"/>
              <a:t>dirimpetto</a:t>
            </a:r>
            <a:r>
              <a:rPr lang="fr-FR" dirty="0"/>
              <a:t> la porta australe </a:t>
            </a:r>
            <a:r>
              <a:rPr lang="fr-FR" dirty="0" err="1"/>
              <a:t>del</a:t>
            </a:r>
            <a:r>
              <a:rPr lang="fr-FR" dirty="0"/>
              <a:t> </a:t>
            </a:r>
            <a:r>
              <a:rPr lang="fr-FR" dirty="0" err="1"/>
              <a:t>Duomo</a:t>
            </a:r>
            <a:r>
              <a:rPr lang="fr-FR" dirty="0"/>
              <a:t>, </a:t>
            </a:r>
            <a:r>
              <a:rPr lang="es-ES" dirty="0"/>
              <a:t>era </a:t>
            </a:r>
            <a:r>
              <a:rPr lang="fr-FR" dirty="0" err="1"/>
              <a:t>affollato</a:t>
            </a:r>
            <a:r>
              <a:rPr lang="fr-FR" dirty="0"/>
              <a:t> di </a:t>
            </a:r>
            <a:r>
              <a:rPr lang="fr-FR" dirty="0" err="1"/>
              <a:t>avventori</a:t>
            </a:r>
            <a:r>
              <a:rPr lang="fr-FR" dirty="0"/>
              <a:t> </a:t>
            </a:r>
            <a:r>
              <a:rPr lang="fr-FR" dirty="0" err="1" smtClean="0"/>
              <a:t>appartenenti</a:t>
            </a:r>
            <a:r>
              <a:rPr lang="fr-FR" dirty="0" smtClean="0"/>
              <a:t> </a:t>
            </a:r>
            <a:r>
              <a:rPr lang="fr-FR" dirty="0"/>
              <a:t>a tutte le caste di </a:t>
            </a:r>
            <a:r>
              <a:rPr lang="fr-FR" dirty="0" err="1"/>
              <a:t>cittadini</a:t>
            </a:r>
            <a:r>
              <a:rPr lang="fr-FR" dirty="0"/>
              <a:t>. </a:t>
            </a:r>
            <a:endParaRPr lang="sl-SI" dirty="0" smtClean="0"/>
          </a:p>
          <a:p>
            <a:endParaRPr lang="sl-SI" dirty="0"/>
          </a:p>
          <a:p>
            <a:pPr marL="0" indent="0">
              <a:buNone/>
            </a:pPr>
            <a:r>
              <a:rPr lang="fr-FR" dirty="0" smtClean="0"/>
              <a:t>Co</a:t>
            </a:r>
            <a:r>
              <a:rPr lang="sl-SI" dirty="0" smtClean="0"/>
              <a:t>m</a:t>
            </a:r>
            <a:r>
              <a:rPr lang="fr-FR" dirty="0" smtClean="0"/>
              <a:t>e </a:t>
            </a:r>
            <a:r>
              <a:rPr lang="fr-FR" dirty="0" err="1"/>
              <a:t>risulta</a:t>
            </a:r>
            <a:r>
              <a:rPr lang="fr-FR" dirty="0"/>
              <a:t> </a:t>
            </a:r>
            <a:r>
              <a:rPr lang="fr-FR" b="1" i="1" dirty="0" err="1"/>
              <a:t>dall’autodifesa</a:t>
            </a:r>
            <a:r>
              <a:rPr lang="fr-FR" b="1" i="1" dirty="0"/>
              <a:t> di Giovanni </a:t>
            </a:r>
            <a:r>
              <a:rPr lang="fr-FR" b="1" i="1" dirty="0" err="1" smtClean="0"/>
              <a:t>Niccol</a:t>
            </a:r>
            <a:r>
              <a:rPr lang="fr-FR" b="1" i="1" dirty="0" err="1"/>
              <a:t>ò</a:t>
            </a:r>
            <a:r>
              <a:rPr lang="fr-FR" b="1" i="1" dirty="0" smtClean="0"/>
              <a:t> </a:t>
            </a:r>
            <a:r>
              <a:rPr lang="fr-FR" b="1" i="1" dirty="0" err="1"/>
              <a:t>Gravisi</a:t>
            </a:r>
            <a:r>
              <a:rPr lang="fr-FR" dirty="0"/>
              <a:t>, </a:t>
            </a:r>
            <a:r>
              <a:rPr lang="fr-FR" dirty="0" smtClean="0"/>
              <a:t>da </a:t>
            </a:r>
            <a:r>
              <a:rPr lang="es-ES" dirty="0"/>
              <a:t>principio </a:t>
            </a:r>
            <a:r>
              <a:rPr lang="fr-FR" dirty="0"/>
              <a:t>si </a:t>
            </a:r>
            <a:r>
              <a:rPr lang="fr-FR" dirty="0" err="1"/>
              <a:t>credette</a:t>
            </a:r>
            <a:r>
              <a:rPr lang="fr-FR" dirty="0"/>
              <a:t> fosse </a:t>
            </a:r>
            <a:r>
              <a:rPr lang="fr-FR" dirty="0" err="1"/>
              <a:t>stato</a:t>
            </a:r>
            <a:r>
              <a:rPr lang="fr-FR" dirty="0"/>
              <a:t> </a:t>
            </a:r>
            <a:r>
              <a:rPr lang="fr-FR" dirty="0" err="1"/>
              <a:t>ucciso</a:t>
            </a:r>
            <a:r>
              <a:rPr lang="fr-FR" dirty="0"/>
              <a:t> un colombo </a:t>
            </a:r>
            <a:r>
              <a:rPr lang="fr-FR" dirty="0" err="1"/>
              <a:t>della</a:t>
            </a:r>
            <a:r>
              <a:rPr lang="fr-FR" dirty="0"/>
              <a:t> piazza, </a:t>
            </a:r>
            <a:r>
              <a:rPr lang="fr-FR" dirty="0" err="1"/>
              <a:t>poi</a:t>
            </a:r>
            <a:r>
              <a:rPr lang="fr-FR" dirty="0"/>
              <a:t> </a:t>
            </a:r>
            <a:r>
              <a:rPr lang="es-ES" dirty="0"/>
              <a:t>che </a:t>
            </a:r>
            <a:r>
              <a:rPr lang="fr-FR" dirty="0"/>
              <a:t>fosse </a:t>
            </a:r>
            <a:r>
              <a:rPr lang="fr-FR" dirty="0" err="1"/>
              <a:t>morto</a:t>
            </a:r>
            <a:r>
              <a:rPr lang="fr-FR" dirty="0"/>
              <a:t> il </a:t>
            </a:r>
            <a:r>
              <a:rPr lang="es-ES" dirty="0" smtClean="0"/>
              <a:t>medico</a:t>
            </a:r>
            <a:r>
              <a:rPr lang="sl-SI" dirty="0" smtClean="0"/>
              <a:t>, </a:t>
            </a:r>
            <a:r>
              <a:rPr lang="fr-FR" b="1" dirty="0" err="1" smtClean="0"/>
              <a:t>D.</a:t>
            </a:r>
            <a:r>
              <a:rPr lang="fr-FR" b="1" baseline="30000" dirty="0" err="1" smtClean="0"/>
              <a:t>r</a:t>
            </a:r>
            <a:r>
              <a:rPr lang="fr-FR" b="1" dirty="0" smtClean="0"/>
              <a:t> </a:t>
            </a:r>
            <a:r>
              <a:rPr lang="sl-SI" b="1" dirty="0" err="1" smtClean="0"/>
              <a:t>Giuliano</a:t>
            </a:r>
            <a:r>
              <a:rPr lang="sl-SI" b="1" dirty="0" smtClean="0"/>
              <a:t> del </a:t>
            </a:r>
            <a:r>
              <a:rPr lang="sl-SI" b="1" dirty="0" err="1" smtClean="0"/>
              <a:t>Bello</a:t>
            </a:r>
            <a:r>
              <a:rPr lang="es-ES" dirty="0" smtClean="0"/>
              <a:t>.</a:t>
            </a:r>
            <a:endParaRPr lang="sl-SI"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2192" y="620688"/>
            <a:ext cx="3792896" cy="5050937"/>
          </a:xfr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23162"/>
            <a:ext cx="806897" cy="34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35696" y="6256480"/>
            <a:ext cx="5112568" cy="492443"/>
          </a:xfrm>
          <a:prstGeom prst="rect">
            <a:avLst/>
          </a:prstGeom>
        </p:spPr>
        <p:txBody>
          <a:bodyPr wrap="square">
            <a:spAutoFit/>
          </a:bodyPr>
          <a:lstStyle/>
          <a:p>
            <a:r>
              <a:rPr lang="en-US" sz="1300" dirty="0" smtClean="0"/>
              <a:t>This research was supported by a Marie Curie Intra European Fellowship within the 7th European Community Framework </a:t>
            </a:r>
            <a:r>
              <a:rPr lang="en-US" sz="1300" dirty="0" err="1" smtClean="0"/>
              <a:t>Programme</a:t>
            </a:r>
            <a:r>
              <a:rPr lang="en-US" sz="1300" dirty="0" smtClean="0"/>
              <a:t>.</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15" y="6208519"/>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934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572000"/>
            <a:ext cx="4680520" cy="1600200"/>
          </a:xfrm>
        </p:spPr>
        <p:txBody>
          <a:bodyPr>
            <a:noAutofit/>
          </a:bodyPr>
          <a:lstStyle/>
          <a:p>
            <a:r>
              <a:rPr lang="sr-Latn-RS" sz="1600" b="1" u="sng" dirty="0">
                <a:latin typeface="+mn-lt"/>
                <a:hlinkClick r:id="rId2"/>
              </a:rPr>
              <a:t>Paja Jovanović</a:t>
            </a:r>
            <a:r>
              <a:rPr lang="sr-Latn-RS" sz="1600" b="1" dirty="0">
                <a:latin typeface="+mn-lt"/>
              </a:rPr>
              <a:t> </a:t>
            </a:r>
            <a:r>
              <a:rPr lang="sr-Latn-RS" sz="1600" b="1" dirty="0" smtClean="0">
                <a:latin typeface="+mn-lt"/>
              </a:rPr>
              <a:t>Krvna osveta. </a:t>
            </a:r>
            <a:r>
              <a:rPr lang="sr-Latn-RS" sz="1400" dirty="0" smtClean="0">
                <a:latin typeface="+mn-lt"/>
              </a:rPr>
              <a:t/>
            </a:r>
            <a:br>
              <a:rPr lang="sr-Latn-RS" sz="1400" dirty="0" smtClean="0">
                <a:latin typeface="+mn-lt"/>
              </a:rPr>
            </a:br>
            <a:r>
              <a:rPr lang="sr-Latn-RS" sz="1400" dirty="0">
                <a:latin typeface="+mn-lt"/>
              </a:rPr>
              <a:t/>
            </a:r>
            <a:br>
              <a:rPr lang="sr-Latn-RS" sz="1400" dirty="0">
                <a:latin typeface="+mn-lt"/>
              </a:rPr>
            </a:br>
            <a:r>
              <a:rPr lang="sr-Latn-RS" sz="1600" dirty="0" smtClean="0">
                <a:latin typeface="+mn-lt"/>
              </a:rPr>
              <a:t>Procesija </a:t>
            </a:r>
            <a:r>
              <a:rPr lang="sr-Latn-RS" sz="1600" dirty="0">
                <a:latin typeface="+mn-lt"/>
              </a:rPr>
              <a:t>bratstvenikov pred </a:t>
            </a:r>
            <a:r>
              <a:rPr lang="sr-Latn-RS" sz="1600" dirty="0" err="1">
                <a:latin typeface="+mn-lt"/>
              </a:rPr>
              <a:t>vstopom</a:t>
            </a:r>
            <a:r>
              <a:rPr lang="sr-Latn-RS" sz="1600" dirty="0">
                <a:latin typeface="+mn-lt"/>
              </a:rPr>
              <a:t> v </a:t>
            </a:r>
            <a:r>
              <a:rPr lang="sr-Latn-RS" sz="1600" dirty="0" err="1">
                <a:latin typeface="+mn-lt"/>
              </a:rPr>
              <a:t>hišo</a:t>
            </a:r>
            <a:r>
              <a:rPr lang="sr-Latn-RS" sz="1600" dirty="0">
                <a:latin typeface="+mn-lt"/>
              </a:rPr>
              <a:t>, pred obredi </a:t>
            </a:r>
            <a:r>
              <a:rPr lang="sr-Latn-RS" sz="1600" dirty="0" err="1">
                <a:latin typeface="+mn-lt"/>
              </a:rPr>
              <a:t>bratenja</a:t>
            </a:r>
            <a:r>
              <a:rPr lang="sr-Latn-RS" sz="1600" dirty="0">
                <a:latin typeface="+mn-lt"/>
              </a:rPr>
              <a:t> z </a:t>
            </a:r>
            <a:r>
              <a:rPr lang="sr-Latn-RS" sz="1600" dirty="0" err="1" smtClean="0">
                <a:latin typeface="+mn-lt"/>
              </a:rPr>
              <a:t>zibkami</a:t>
            </a:r>
            <a:r>
              <a:rPr lang="sr-Latn-RS" sz="1400" dirty="0">
                <a:latin typeface="+mn-lt"/>
              </a:rPr>
              <a:t/>
            </a:r>
            <a:br>
              <a:rPr lang="sr-Latn-RS" sz="1400" dirty="0">
                <a:latin typeface="+mn-lt"/>
              </a:rPr>
            </a:br>
            <a:r>
              <a:rPr lang="sr-Latn-RS" sz="1100" u="sng" dirty="0">
                <a:latin typeface="+mn-lt"/>
              </a:rPr>
              <a:t>http://www.tankonyvtar.hu/hu/tartalom/tkt/osztrak-magyar/images/09251.jpg</a:t>
            </a:r>
            <a:endParaRPr lang="sl-SI" sz="1100" u="sng" dirty="0">
              <a:latin typeface="+mn-lt"/>
            </a:endParaRPr>
          </a:p>
        </p:txBody>
      </p:sp>
      <p:sp>
        <p:nvSpPr>
          <p:cNvPr id="3" name="Content Placeholder 2"/>
          <p:cNvSpPr>
            <a:spLocks noGrp="1"/>
          </p:cNvSpPr>
          <p:nvPr>
            <p:ph sz="half" idx="1"/>
          </p:nvPr>
        </p:nvSpPr>
        <p:spPr/>
        <p:txBody>
          <a:bodyPr>
            <a:normAutofit fontScale="40000" lnSpcReduction="20000"/>
          </a:bodyPr>
          <a:lstStyle/>
          <a:p>
            <a:endParaRPr lang="sl-SI"/>
          </a:p>
        </p:txBody>
      </p:sp>
      <p:sp>
        <p:nvSpPr>
          <p:cNvPr id="4" name="Content Placeholder 3"/>
          <p:cNvSpPr>
            <a:spLocks noGrp="1"/>
          </p:cNvSpPr>
          <p:nvPr>
            <p:ph sz="half" idx="2"/>
          </p:nvPr>
        </p:nvSpPr>
        <p:spPr>
          <a:xfrm>
            <a:off x="6012160" y="609601"/>
            <a:ext cx="2293640" cy="2891407"/>
          </a:xfrm>
        </p:spPr>
        <p:txBody>
          <a:bodyPr>
            <a:normAutofit fontScale="40000" lnSpcReduction="20000"/>
          </a:bodyPr>
          <a:lstStyle/>
          <a:p>
            <a:r>
              <a:rPr lang="en-US" dirty="0"/>
              <a:t>The rite itself originates from the wedding ritual according to the ancient Roman Law tradition, that was formed primarily in the common (customary) law and is present and valid still in every-day interactions nowadays. </a:t>
            </a:r>
          </a:p>
          <a:p>
            <a:r>
              <a:rPr lang="en-US" dirty="0"/>
              <a:t>1.       The offering of the engagement ring, the acceptance of the ring</a:t>
            </a:r>
          </a:p>
          <a:p>
            <a:r>
              <a:rPr lang="en-US" dirty="0"/>
              <a:t>2.       The betrothal – the swearing of fidelity</a:t>
            </a:r>
          </a:p>
          <a:p>
            <a:r>
              <a:rPr lang="en-US" dirty="0"/>
              <a:t>3.       The wedding ceremony, the kiss (osculum </a:t>
            </a:r>
            <a:r>
              <a:rPr lang="en-US" dirty="0" err="1"/>
              <a:t>pacis</a:t>
            </a:r>
            <a:r>
              <a:rPr lang="en-US" dirty="0"/>
              <a:t> - </a:t>
            </a:r>
            <a:r>
              <a:rPr lang="en-US" dirty="0" err="1"/>
              <a:t>amor</a:t>
            </a:r>
            <a:r>
              <a:rPr lang="en-US" dirty="0"/>
              <a:t>). </a:t>
            </a:r>
          </a:p>
          <a:p>
            <a:r>
              <a:rPr lang="en-US" dirty="0"/>
              <a:t>The immediate consequence: children, family</a:t>
            </a:r>
          </a:p>
          <a:p>
            <a:endParaRPr lang="sl-SI"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664"/>
            <a:ext cx="5761037"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566" y="3780690"/>
            <a:ext cx="4081586" cy="307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119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661248"/>
            <a:ext cx="425624" cy="510952"/>
          </a:xfrm>
        </p:spPr>
        <p:txBody>
          <a:bodyPr>
            <a:normAutofit/>
          </a:bodyPr>
          <a:lstStyle/>
          <a:p>
            <a:endParaRPr lang="sl-SI" sz="800" dirty="0"/>
          </a:p>
        </p:txBody>
      </p:sp>
      <p:sp>
        <p:nvSpPr>
          <p:cNvPr id="3" name="Content Placeholder 2"/>
          <p:cNvSpPr>
            <a:spLocks noGrp="1"/>
          </p:cNvSpPr>
          <p:nvPr>
            <p:ph sz="half" idx="1"/>
          </p:nvPr>
        </p:nvSpPr>
        <p:spPr>
          <a:xfrm>
            <a:off x="762000" y="609600"/>
            <a:ext cx="3657600" cy="5411687"/>
          </a:xfrm>
        </p:spPr>
        <p:txBody>
          <a:bodyPr>
            <a:normAutofit lnSpcReduction="10000"/>
          </a:bodyPr>
          <a:lstStyle/>
          <a:p>
            <a:r>
              <a:rPr lang="sl-SI" sz="2400" dirty="0" err="1" smtClean="0"/>
              <a:t>Il</a:t>
            </a:r>
            <a:r>
              <a:rPr lang="sl-SI" sz="2400" dirty="0" smtClean="0"/>
              <a:t> </a:t>
            </a:r>
            <a:r>
              <a:rPr lang="sl-SI" sz="2400" dirty="0" err="1" smtClean="0"/>
              <a:t>caso</a:t>
            </a:r>
            <a:r>
              <a:rPr lang="sl-SI" sz="2400" dirty="0" smtClean="0"/>
              <a:t> </a:t>
            </a:r>
            <a:r>
              <a:rPr lang="sl-SI" sz="2400" dirty="0" err="1" smtClean="0"/>
              <a:t>rappresenta</a:t>
            </a:r>
            <a:r>
              <a:rPr lang="sl-SI" sz="2400" dirty="0" smtClean="0"/>
              <a:t> </a:t>
            </a:r>
            <a:r>
              <a:rPr lang="sl-SI" sz="2400" dirty="0" err="1" smtClean="0"/>
              <a:t>ancora</a:t>
            </a:r>
            <a:r>
              <a:rPr lang="sl-SI" sz="2400" dirty="0" smtClean="0"/>
              <a:t> </a:t>
            </a:r>
            <a:r>
              <a:rPr lang="sl-SI" sz="2400" dirty="0" err="1" smtClean="0"/>
              <a:t>forte</a:t>
            </a:r>
            <a:r>
              <a:rPr lang="sl-SI" sz="2400" dirty="0" smtClean="0"/>
              <a:t> </a:t>
            </a:r>
            <a:r>
              <a:rPr lang="sl-SI" sz="2400" dirty="0" err="1" smtClean="0"/>
              <a:t>presenza</a:t>
            </a:r>
            <a:r>
              <a:rPr lang="sl-SI" sz="2400" dirty="0" smtClean="0"/>
              <a:t> del rito </a:t>
            </a:r>
            <a:r>
              <a:rPr lang="sl-SI" sz="2400" dirty="0" err="1" smtClean="0"/>
              <a:t>consuetudinario</a:t>
            </a:r>
            <a:r>
              <a:rPr lang="sl-SI" sz="2400" dirty="0" smtClean="0"/>
              <a:t> </a:t>
            </a:r>
            <a:r>
              <a:rPr lang="sl-SI" sz="2400" dirty="0" err="1" smtClean="0"/>
              <a:t>per</a:t>
            </a:r>
            <a:r>
              <a:rPr lang="sl-SI" sz="2400" dirty="0" smtClean="0"/>
              <a:t> </a:t>
            </a:r>
            <a:r>
              <a:rPr lang="sl-SI" sz="2400" dirty="0" err="1" smtClean="0"/>
              <a:t>risolvere</a:t>
            </a:r>
            <a:r>
              <a:rPr lang="sl-SI" sz="2400" dirty="0" smtClean="0"/>
              <a:t> i </a:t>
            </a:r>
            <a:r>
              <a:rPr lang="sl-SI" sz="2400" dirty="0" err="1" smtClean="0"/>
              <a:t>conflitti</a:t>
            </a:r>
            <a:r>
              <a:rPr lang="sl-SI" sz="2400" dirty="0" smtClean="0"/>
              <a:t> </a:t>
            </a:r>
            <a:r>
              <a:rPr lang="sl-SI" sz="2400" dirty="0" err="1" smtClean="0"/>
              <a:t>nella</a:t>
            </a:r>
            <a:r>
              <a:rPr lang="sl-SI" sz="2400" dirty="0" smtClean="0"/>
              <a:t> </a:t>
            </a:r>
            <a:r>
              <a:rPr lang="sl-SI" sz="2400" dirty="0" err="1" smtClean="0"/>
              <a:t>communità</a:t>
            </a:r>
            <a:r>
              <a:rPr lang="sl-SI" sz="2400" dirty="0" smtClean="0"/>
              <a:t> </a:t>
            </a:r>
            <a:r>
              <a:rPr lang="sl-SI" sz="2400" dirty="0" err="1" smtClean="0"/>
              <a:t>Capodistriana</a:t>
            </a:r>
            <a:endParaRPr lang="sl-SI" sz="2400" dirty="0" smtClean="0"/>
          </a:p>
          <a:p>
            <a:r>
              <a:rPr lang="sl-SI" sz="2400" dirty="0" smtClean="0"/>
              <a:t>L‘</a:t>
            </a:r>
            <a:r>
              <a:rPr lang="sl-SI" sz="2400" dirty="0" err="1" smtClean="0"/>
              <a:t>influsso</a:t>
            </a:r>
            <a:r>
              <a:rPr lang="sl-SI" sz="2400" dirty="0" smtClean="0"/>
              <a:t> del </a:t>
            </a:r>
            <a:r>
              <a:rPr lang="sl-SI" sz="2400" dirty="0" err="1" smtClean="0"/>
              <a:t>processo</a:t>
            </a:r>
            <a:r>
              <a:rPr lang="sl-SI" sz="2400" dirty="0" smtClean="0"/>
              <a:t> </a:t>
            </a:r>
            <a:r>
              <a:rPr lang="sl-SI" sz="2400" dirty="0" err="1" smtClean="0"/>
              <a:t>inquisitorio</a:t>
            </a:r>
            <a:r>
              <a:rPr lang="sl-SI" sz="2400" dirty="0" smtClean="0"/>
              <a:t> </a:t>
            </a:r>
            <a:r>
              <a:rPr lang="sl-SI" sz="2400" dirty="0" err="1" smtClean="0"/>
              <a:t>dello</a:t>
            </a:r>
            <a:r>
              <a:rPr lang="sl-SI" sz="2400" dirty="0" smtClean="0"/>
              <a:t> </a:t>
            </a:r>
            <a:r>
              <a:rPr lang="sl-SI" sz="2400" dirty="0" err="1" smtClean="0"/>
              <a:t>stato</a:t>
            </a:r>
            <a:r>
              <a:rPr lang="sl-SI" sz="2400" dirty="0" smtClean="0"/>
              <a:t> (</a:t>
            </a:r>
            <a:r>
              <a:rPr lang="sl-SI" sz="2400" dirty="0" err="1" smtClean="0"/>
              <a:t>Veneziano</a:t>
            </a:r>
            <a:r>
              <a:rPr lang="sl-SI" sz="2400" dirty="0" smtClean="0"/>
              <a:t>).</a:t>
            </a:r>
          </a:p>
          <a:p>
            <a:pPr marL="0" indent="0">
              <a:buNone/>
            </a:pPr>
            <a:endParaRPr lang="sl-SI" sz="2400" dirty="0"/>
          </a:p>
          <a:p>
            <a:pPr marL="0" indent="0">
              <a:buNone/>
            </a:pPr>
            <a:endParaRPr lang="sl-SI" sz="1800" dirty="0"/>
          </a:p>
          <a:p>
            <a:pPr marL="0" indent="0">
              <a:buNone/>
            </a:pPr>
            <a:endParaRPr lang="sl-SI" sz="1800" dirty="0" smtClean="0"/>
          </a:p>
          <a:p>
            <a:pPr marL="0" indent="0">
              <a:buNone/>
            </a:pPr>
            <a:r>
              <a:rPr lang="sl-SI" sz="1800" dirty="0" err="1" smtClean="0"/>
              <a:t>Nicolò</a:t>
            </a:r>
            <a:r>
              <a:rPr lang="sl-SI" sz="1800" dirty="0" smtClean="0"/>
              <a:t> </a:t>
            </a:r>
            <a:r>
              <a:rPr lang="sl-SI" sz="1800" dirty="0" err="1" smtClean="0"/>
              <a:t>Gravise</a:t>
            </a:r>
            <a:r>
              <a:rPr lang="sl-SI" sz="1800" dirty="0" smtClean="0"/>
              <a:t>: </a:t>
            </a:r>
            <a:r>
              <a:rPr lang="sl-SI" sz="1800" dirty="0"/>
              <a:t>« </a:t>
            </a:r>
            <a:r>
              <a:rPr lang="sl-SI" sz="1800" dirty="0" smtClean="0"/>
              <a:t>II </a:t>
            </a:r>
            <a:r>
              <a:rPr lang="sl-SI" sz="1800" dirty="0" err="1"/>
              <a:t>Processo</a:t>
            </a:r>
            <a:r>
              <a:rPr lang="sl-SI" sz="1800" dirty="0"/>
              <a:t> </a:t>
            </a:r>
            <a:r>
              <a:rPr lang="es-ES" sz="1800" dirty="0"/>
              <a:t>formato </a:t>
            </a:r>
            <a:r>
              <a:rPr lang="sl-SI" sz="1800" dirty="0"/>
              <a:t>col Rito </a:t>
            </a:r>
            <a:r>
              <a:rPr lang="fr-FR" sz="1800" dirty="0"/>
              <a:t>è </a:t>
            </a:r>
            <a:r>
              <a:rPr lang="en-US" sz="1800" dirty="0"/>
              <a:t>per </a:t>
            </a:r>
            <a:r>
              <a:rPr lang="fr-FR" sz="1800" dirty="0" smtClean="0"/>
              <a:t>m</a:t>
            </a:r>
            <a:r>
              <a:rPr lang="sl-SI" sz="1800" dirty="0" smtClean="0"/>
              <a:t>e</a:t>
            </a:r>
            <a:r>
              <a:rPr lang="fr-FR" sz="1800" dirty="0" smtClean="0"/>
              <a:t> </a:t>
            </a:r>
            <a:r>
              <a:rPr lang="fr-FR" sz="1800" dirty="0"/>
              <a:t>un Mare </a:t>
            </a:r>
            <a:r>
              <a:rPr lang="fr-FR" sz="1800" dirty="0" err="1"/>
              <a:t>pieno</a:t>
            </a:r>
            <a:r>
              <a:rPr lang="fr-FR" sz="1800" dirty="0"/>
              <a:t> di </a:t>
            </a:r>
            <a:r>
              <a:rPr lang="sl-SI" sz="1800" dirty="0"/>
              <a:t>Sirti; </a:t>
            </a:r>
            <a:r>
              <a:rPr lang="en-US" sz="1800" dirty="0"/>
              <a:t>per </a:t>
            </a:r>
            <a:r>
              <a:rPr lang="fr-FR" sz="1800" dirty="0"/>
              <a:t>li </a:t>
            </a:r>
            <a:r>
              <a:rPr lang="fr-FR" sz="1800" dirty="0" err="1"/>
              <a:t>Malevoli</a:t>
            </a:r>
            <a:r>
              <a:rPr lang="fr-FR" sz="1800" dirty="0"/>
              <a:t> è </a:t>
            </a:r>
            <a:r>
              <a:rPr lang="fr-FR" sz="1800" dirty="0" err="1"/>
              <a:t>stato</a:t>
            </a:r>
            <a:r>
              <a:rPr lang="fr-FR" sz="1800" dirty="0"/>
              <a:t> un </a:t>
            </a:r>
            <a:r>
              <a:rPr lang="es-ES" sz="1800" dirty="0"/>
              <a:t>Campo libero </a:t>
            </a:r>
            <a:r>
              <a:rPr lang="en-US" sz="1800" dirty="0" err="1"/>
              <a:t>agli</a:t>
            </a:r>
            <a:r>
              <a:rPr lang="en-US" sz="1800" dirty="0"/>
              <a:t> </a:t>
            </a:r>
            <a:r>
              <a:rPr lang="fr-FR" sz="1800" dirty="0" err="1" smtClean="0"/>
              <a:t>spergiuri</a:t>
            </a:r>
            <a:r>
              <a:rPr lang="fr-FR" sz="1800" dirty="0" smtClean="0"/>
              <a:t> </a:t>
            </a:r>
            <a:r>
              <a:rPr lang="sl-SI" sz="1800" dirty="0" smtClean="0"/>
              <a:t>…</a:t>
            </a:r>
            <a:r>
              <a:rPr lang="es-ES" sz="1800" dirty="0" smtClean="0"/>
              <a:t>, </a:t>
            </a:r>
            <a:r>
              <a:rPr lang="fr-FR" sz="1800" dirty="0"/>
              <a:t>e le </a:t>
            </a:r>
            <a:r>
              <a:rPr lang="en-US" sz="1800" dirty="0" err="1"/>
              <a:t>lunghe</a:t>
            </a:r>
            <a:r>
              <a:rPr lang="en-US" sz="1800" dirty="0"/>
              <a:t> </a:t>
            </a:r>
            <a:r>
              <a:rPr lang="en-US" sz="1800" dirty="0" err="1" smtClean="0"/>
              <a:t>af</a:t>
            </a:r>
            <a:r>
              <a:rPr lang="sl-SI" sz="1800" dirty="0" smtClean="0"/>
              <a:t>f</a:t>
            </a:r>
            <a:r>
              <a:rPr lang="en-US" sz="1800" dirty="0" err="1" smtClean="0"/>
              <a:t>littioni</a:t>
            </a:r>
            <a:r>
              <a:rPr lang="en-US" sz="1800" dirty="0" smtClean="0"/>
              <a:t> </a:t>
            </a:r>
            <a:r>
              <a:rPr lang="en-US" sz="1800" dirty="0" err="1"/>
              <a:t>della</a:t>
            </a:r>
            <a:r>
              <a:rPr lang="en-US" sz="1800" dirty="0"/>
              <a:t> </a:t>
            </a:r>
            <a:r>
              <a:rPr lang="en-US" sz="1800" dirty="0" err="1"/>
              <a:t>mia</a:t>
            </a:r>
            <a:r>
              <a:rPr lang="en-US" sz="1800" dirty="0"/>
              <a:t> </a:t>
            </a:r>
            <a:r>
              <a:rPr lang="en-US" sz="1800" dirty="0" err="1" smtClean="0"/>
              <a:t>Prigionia</a:t>
            </a:r>
            <a:r>
              <a:rPr lang="sl-SI" sz="1800" dirty="0" smtClean="0"/>
              <a:t>.</a:t>
            </a:r>
            <a:r>
              <a:rPr lang="en-US" sz="1800" dirty="0" smtClean="0"/>
              <a:t> </a:t>
            </a:r>
            <a:r>
              <a:rPr lang="sl-SI" sz="1800" dirty="0"/>
              <a:t>»</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55976" y="2780928"/>
            <a:ext cx="4712143" cy="3143883"/>
          </a:xfrm>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157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89240"/>
            <a:ext cx="497632" cy="582960"/>
          </a:xfrm>
        </p:spPr>
        <p:txBody>
          <a:bodyPr>
            <a:normAutofit/>
          </a:bodyPr>
          <a:lstStyle/>
          <a:p>
            <a:endParaRPr lang="sl-SI" sz="800" dirty="0"/>
          </a:p>
        </p:txBody>
      </p:sp>
      <p:sp>
        <p:nvSpPr>
          <p:cNvPr id="3" name="Content Placeholder 2"/>
          <p:cNvSpPr>
            <a:spLocks noGrp="1"/>
          </p:cNvSpPr>
          <p:nvPr>
            <p:ph sz="half" idx="1"/>
          </p:nvPr>
        </p:nvSpPr>
        <p:spPr>
          <a:xfrm>
            <a:off x="762000" y="609600"/>
            <a:ext cx="3657600" cy="5267672"/>
          </a:xfrm>
        </p:spPr>
        <p:txBody>
          <a:bodyPr>
            <a:normAutofit fontScale="55000" lnSpcReduction="20000"/>
          </a:bodyPr>
          <a:lstStyle/>
          <a:p>
            <a:pPr marL="0" indent="0">
              <a:buNone/>
            </a:pPr>
            <a:r>
              <a:rPr lang="en-US" dirty="0"/>
              <a:t>According to historian Marc Bloch:</a:t>
            </a:r>
          </a:p>
          <a:p>
            <a:endParaRPr lang="en-US" dirty="0"/>
          </a:p>
          <a:p>
            <a:r>
              <a:rPr lang="en-US" dirty="0" smtClean="0"/>
              <a:t>The </a:t>
            </a:r>
            <a:r>
              <a:rPr lang="en-US" dirty="0"/>
              <a:t>Middle Ages, from beginning to end, and particularly the feudal era, lived under the sign of private vengeance. The onus, of course, lay above all on the wronged individual; vengeance was imposed on him as the most sacred of duties ... The solitary individual, however, could do but little. Moreover, it was most commonly a death that had to be avenged. In this case the family group went into action and the </a:t>
            </a:r>
            <a:r>
              <a:rPr lang="en-US" dirty="0" err="1"/>
              <a:t>faide</a:t>
            </a:r>
            <a:r>
              <a:rPr lang="en-US" dirty="0"/>
              <a:t> (feud) came into being, to use the old Germanic word which spread little by little through the whole of Europe--'the vengeance of the kinsmen which we call </a:t>
            </a:r>
            <a:r>
              <a:rPr lang="en-US" dirty="0" err="1"/>
              <a:t>faida</a:t>
            </a:r>
            <a:r>
              <a:rPr lang="en-US" dirty="0"/>
              <a:t>', as a German canonist expressed it. No moral obligation seemed more sacred than this ... The whole kindred, therefore, placed as a rule under the command of a chieftain, took up arms to punish the murder of one of its members or merely a wrong that he had </a:t>
            </a:r>
            <a:r>
              <a:rPr lang="en-US" dirty="0" smtClean="0"/>
              <a:t>suffered</a:t>
            </a:r>
            <a:r>
              <a:rPr lang="sl-SI" dirty="0" smtClean="0"/>
              <a:t>.</a:t>
            </a:r>
          </a:p>
          <a:p>
            <a:r>
              <a:rPr lang="sl-SI" i="1" dirty="0" err="1"/>
              <a:t>Feudal</a:t>
            </a:r>
            <a:r>
              <a:rPr lang="sl-SI" i="1" dirty="0"/>
              <a:t> </a:t>
            </a:r>
            <a:r>
              <a:rPr lang="sl-SI" i="1" dirty="0" err="1"/>
              <a:t>Society</a:t>
            </a:r>
            <a:r>
              <a:rPr lang="sl-SI" dirty="0"/>
              <a:t>, Vol. I, 1965, p. 125-126</a:t>
            </a:r>
            <a:endParaRPr lang="sl-SI" dirty="0" smtClean="0"/>
          </a:p>
          <a:p>
            <a:endParaRPr lang="en-US" dirty="0"/>
          </a:p>
          <a:p>
            <a:endParaRPr lang="sl-SI"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20072" y="548680"/>
            <a:ext cx="3060060" cy="5321844"/>
          </a:xfrm>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648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05264"/>
            <a:ext cx="857672" cy="366936"/>
          </a:xfrm>
        </p:spPr>
        <p:txBody>
          <a:bodyPr>
            <a:normAutofit/>
          </a:bodyPr>
          <a:lstStyle/>
          <a:p>
            <a:endParaRPr lang="sl-SI" sz="800" dirty="0"/>
          </a:p>
        </p:txBody>
      </p:sp>
      <p:sp>
        <p:nvSpPr>
          <p:cNvPr id="4" name="Content Placeholder 3"/>
          <p:cNvSpPr>
            <a:spLocks noGrp="1"/>
          </p:cNvSpPr>
          <p:nvPr>
            <p:ph sz="half" idx="2"/>
          </p:nvPr>
        </p:nvSpPr>
        <p:spPr>
          <a:xfrm>
            <a:off x="1619672" y="5229200"/>
            <a:ext cx="5976664" cy="864096"/>
          </a:xfrm>
        </p:spPr>
        <p:txBody>
          <a:bodyPr>
            <a:normAutofit fontScale="70000" lnSpcReduction="20000"/>
          </a:bodyPr>
          <a:lstStyle/>
          <a:p>
            <a:pPr marL="0" indent="0">
              <a:buNone/>
            </a:pPr>
            <a:r>
              <a:rPr lang="es-ES" sz="2000" i="1" dirty="0" smtClean="0"/>
              <a:t>»</a:t>
            </a:r>
            <a:r>
              <a:rPr lang="fr-FR" sz="2000" dirty="0" err="1" smtClean="0"/>
              <a:t>Ammazzato</a:t>
            </a:r>
            <a:r>
              <a:rPr lang="fr-FR" sz="2000" dirty="0" smtClean="0"/>
              <a:t> </a:t>
            </a:r>
            <a:r>
              <a:rPr lang="fr-FR" sz="2000" dirty="0"/>
              <a:t>il </a:t>
            </a:r>
            <a:r>
              <a:rPr lang="fr-FR" sz="2000" dirty="0" err="1"/>
              <a:t>suo</a:t>
            </a:r>
            <a:r>
              <a:rPr lang="fr-FR" sz="2000" dirty="0"/>
              <a:t> </a:t>
            </a:r>
            <a:r>
              <a:rPr lang="es-ES" sz="2000" dirty="0" err="1"/>
              <a:t>nemico</a:t>
            </a:r>
            <a:r>
              <a:rPr lang="es-ES" sz="2000" dirty="0"/>
              <a:t>, </a:t>
            </a:r>
            <a:r>
              <a:rPr lang="fr-FR" sz="2000" dirty="0" smtClean="0"/>
              <a:t>l’</a:t>
            </a:r>
            <a:r>
              <a:rPr lang="fr-FR" sz="2000" dirty="0" err="1" smtClean="0"/>
              <a:t>uccisore</a:t>
            </a:r>
            <a:r>
              <a:rPr lang="sl-SI" sz="2000" dirty="0" smtClean="0"/>
              <a:t>, </a:t>
            </a:r>
            <a:r>
              <a:rPr lang="sl-SI" sz="2000" dirty="0" err="1"/>
              <a:t>M</a:t>
            </a:r>
            <a:r>
              <a:rPr lang="sl-SI" sz="2000" dirty="0" err="1" smtClean="0"/>
              <a:t>archese</a:t>
            </a:r>
            <a:r>
              <a:rPr lang="sl-SI" sz="2000" dirty="0" smtClean="0"/>
              <a:t> </a:t>
            </a:r>
            <a:r>
              <a:rPr lang="sl-SI" sz="2000" b="1" dirty="0" err="1" smtClean="0"/>
              <a:t>Leandro</a:t>
            </a:r>
            <a:r>
              <a:rPr lang="sl-SI" sz="2000" b="1" dirty="0" smtClean="0"/>
              <a:t> </a:t>
            </a:r>
            <a:r>
              <a:rPr lang="sl-SI" sz="2000" b="1" dirty="0" err="1" smtClean="0"/>
              <a:t>Gravisi</a:t>
            </a:r>
            <a:r>
              <a:rPr lang="fr-FR" sz="2000" dirty="0" smtClean="0"/>
              <a:t>, </a:t>
            </a:r>
            <a:r>
              <a:rPr lang="sl-SI" sz="2000" dirty="0" err="1" smtClean="0"/>
              <a:t>dapprima</a:t>
            </a:r>
            <a:r>
              <a:rPr lang="sl-SI" sz="2000" dirty="0" smtClean="0"/>
              <a:t> </a:t>
            </a:r>
            <a:r>
              <a:rPr lang="es-ES" sz="2000" dirty="0" smtClean="0"/>
              <a:t>invitó </a:t>
            </a:r>
            <a:r>
              <a:rPr lang="es-ES" sz="2000" dirty="0"/>
              <a:t>con </a:t>
            </a:r>
            <a:r>
              <a:rPr lang="sl-SI" sz="2000" dirty="0"/>
              <a:t>la </a:t>
            </a:r>
            <a:r>
              <a:rPr lang="es-ES" sz="2000" dirty="0"/>
              <a:t>mano </a:t>
            </a:r>
            <a:r>
              <a:rPr lang="fr-FR" sz="2000" dirty="0"/>
              <a:t>à </a:t>
            </a:r>
            <a:r>
              <a:rPr lang="es-ES" sz="2000" dirty="0"/>
              <a:t>venir </a:t>
            </a:r>
            <a:r>
              <a:rPr lang="es-ES" sz="2000" dirty="0" err="1"/>
              <a:t>inanzi</a:t>
            </a:r>
            <a:r>
              <a:rPr lang="es-ES" sz="2000" i="1" dirty="0"/>
              <a:t> </a:t>
            </a:r>
            <a:r>
              <a:rPr lang="es-ES" sz="2000" i="1" dirty="0" err="1"/>
              <a:t>il</a:t>
            </a:r>
            <a:r>
              <a:rPr lang="es-ES" sz="2000" i="1" dirty="0"/>
              <a:t> </a:t>
            </a:r>
            <a:r>
              <a:rPr lang="es-ES" sz="2000" i="1" dirty="0" err="1"/>
              <a:t>Cap.n</a:t>
            </a:r>
            <a:r>
              <a:rPr lang="es-ES" sz="2000" i="1" dirty="0"/>
              <a:t> </a:t>
            </a:r>
            <a:r>
              <a:rPr lang="es-ES" sz="2000" i="1" dirty="0" err="1"/>
              <a:t>Paulazzi</a:t>
            </a:r>
            <a:r>
              <a:rPr lang="es-ES" sz="2000" i="1" dirty="0"/>
              <a:t> </a:t>
            </a:r>
            <a:r>
              <a:rPr lang="sl-SI" sz="2000" i="1" dirty="0" smtClean="0"/>
              <a:t>c</a:t>
            </a:r>
            <a:r>
              <a:rPr lang="it-IT" sz="2000" i="1" dirty="0" smtClean="0"/>
              <a:t>he </a:t>
            </a:r>
            <a:r>
              <a:rPr lang="it-IT" sz="2000" i="1" dirty="0"/>
              <a:t>seguito il </a:t>
            </a:r>
            <a:r>
              <a:rPr lang="it-IT" sz="2000" i="1" dirty="0" err="1"/>
              <a:t>sbaro</a:t>
            </a:r>
            <a:r>
              <a:rPr lang="it-IT" sz="2000" i="1" dirty="0"/>
              <a:t> era in Piazza poco distante, </a:t>
            </a:r>
            <a:r>
              <a:rPr lang="sl-SI" sz="2000" dirty="0" smtClean="0"/>
              <a:t>e </a:t>
            </a:r>
            <a:r>
              <a:rPr lang="sl-SI" sz="2000" dirty="0" err="1" smtClean="0"/>
              <a:t>subito</a:t>
            </a:r>
            <a:r>
              <a:rPr lang="sl-SI" sz="2000" dirty="0" smtClean="0"/>
              <a:t> </a:t>
            </a:r>
            <a:r>
              <a:rPr lang="sl-SI" sz="2000" dirty="0" err="1" smtClean="0"/>
              <a:t>doppo</a:t>
            </a:r>
            <a:r>
              <a:rPr lang="sl-SI" sz="2000" dirty="0" smtClean="0"/>
              <a:t> </a:t>
            </a:r>
            <a:r>
              <a:rPr lang="sl-SI" sz="2000" dirty="0" err="1" smtClean="0"/>
              <a:t>scapa</a:t>
            </a:r>
            <a:r>
              <a:rPr lang="sl-SI" sz="2000" dirty="0" smtClean="0"/>
              <a:t> </a:t>
            </a:r>
            <a:r>
              <a:rPr lang="fr-FR" sz="2000" dirty="0" err="1" smtClean="0"/>
              <a:t>traversando</a:t>
            </a:r>
            <a:r>
              <a:rPr lang="fr-FR" sz="2000" dirty="0" smtClean="0"/>
              <a:t> </a:t>
            </a:r>
            <a:r>
              <a:rPr lang="fr-FR" sz="2000" dirty="0"/>
              <a:t>la </a:t>
            </a:r>
            <a:r>
              <a:rPr lang="es-ES" sz="2000" b="1" i="1" dirty="0"/>
              <a:t>calle </a:t>
            </a:r>
            <a:r>
              <a:rPr lang="fr-FR" sz="2000" b="1" i="1" dirty="0"/>
              <a:t>dei </a:t>
            </a:r>
            <a:r>
              <a:rPr lang="fr-FR" sz="2000" b="1" i="1" dirty="0" err="1"/>
              <a:t>Carmini</a:t>
            </a:r>
            <a:r>
              <a:rPr lang="fr-FR" sz="2000" i="1" dirty="0"/>
              <a:t>,</a:t>
            </a:r>
            <a:r>
              <a:rPr lang="fr-FR" sz="2000" dirty="0"/>
              <a:t> </a:t>
            </a:r>
            <a:r>
              <a:rPr lang="sl-SI" sz="2000" dirty="0" smtClean="0"/>
              <a:t>…</a:t>
            </a:r>
            <a:endParaRPr lang="sl-SI" sz="2000" dirty="0"/>
          </a:p>
        </p:txBody>
      </p:sp>
      <p:pic>
        <p:nvPicPr>
          <p:cNvPr id="102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44872" y="404664"/>
            <a:ext cx="661724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81"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35696" y="6205239"/>
            <a:ext cx="6102424" cy="523220"/>
          </a:xfrm>
          <a:prstGeom prst="rect">
            <a:avLst/>
          </a:prstGeom>
        </p:spPr>
        <p:txBody>
          <a:bodyPr wrap="square">
            <a:spAutoFit/>
          </a:bodyPr>
          <a:lstStyle/>
          <a:p>
            <a:r>
              <a:rPr lang="en-US" sz="1400" dirty="0" smtClean="0"/>
              <a:t>This research was supported by a Marie Curie Intra European Fellowship within the 7th European Community Framework </a:t>
            </a:r>
            <a:r>
              <a:rPr lang="en-US" sz="1400" dirty="0" err="1" smtClean="0"/>
              <a:t>Programme</a:t>
            </a:r>
            <a:r>
              <a:rPr lang="en-US" sz="1400" dirty="0" smtClean="0"/>
              <a:t>.</a:t>
            </a:r>
            <a:endParaRPr lang="en-US" sz="1400" dirty="0"/>
          </a:p>
        </p:txBody>
      </p:sp>
    </p:spTree>
    <p:extLst>
      <p:ext uri="{BB962C8B-B14F-4D97-AF65-F5344CB8AC3E}">
        <p14:creationId xmlns:p14="http://schemas.microsoft.com/office/powerpoint/2010/main" val="4284855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17232"/>
            <a:ext cx="6781800" cy="654968"/>
          </a:xfrm>
        </p:spPr>
        <p:txBody>
          <a:bodyPr>
            <a:normAutofit fontScale="90000"/>
          </a:bodyPr>
          <a:lstStyle/>
          <a:p>
            <a:pPr algn="ctr"/>
            <a:r>
              <a:rPr lang="sl-SI" sz="4000" dirty="0" smtClean="0">
                <a:latin typeface="+mn-lt"/>
              </a:rPr>
              <a:t>…</a:t>
            </a:r>
            <a:r>
              <a:rPr lang="fr-FR" sz="4000" dirty="0"/>
              <a:t> </a:t>
            </a:r>
            <a:r>
              <a:rPr lang="fr-FR" sz="4000" dirty="0" err="1">
                <a:latin typeface="+mn-lt"/>
              </a:rPr>
              <a:t>sbucò</a:t>
            </a:r>
            <a:r>
              <a:rPr lang="sl-SI" sz="4000" dirty="0" smtClean="0">
                <a:latin typeface="+mn-lt"/>
              </a:rPr>
              <a:t> </a:t>
            </a:r>
            <a:r>
              <a:rPr lang="sl-SI" sz="4000" dirty="0">
                <a:latin typeface="+mn-lt"/>
              </a:rPr>
              <a:t>in </a:t>
            </a:r>
            <a:r>
              <a:rPr lang="sl-SI" sz="4000" b="1" dirty="0" err="1">
                <a:latin typeface="+mn-lt"/>
              </a:rPr>
              <a:t>Brolo</a:t>
            </a:r>
            <a:r>
              <a:rPr lang="sl-SI" sz="4000" dirty="0">
                <a:latin typeface="+mn-lt"/>
              </a:rPr>
              <a:t>, </a:t>
            </a:r>
            <a:r>
              <a:rPr lang="sl-SI" sz="4000" dirty="0" err="1">
                <a:latin typeface="+mn-lt"/>
              </a:rPr>
              <a:t>indi</a:t>
            </a:r>
            <a:r>
              <a:rPr lang="sl-SI" sz="4000" dirty="0">
                <a:latin typeface="+mn-lt"/>
              </a:rPr>
              <a:t>, </a:t>
            </a:r>
            <a:r>
              <a:rPr lang="sl-SI" sz="4000" dirty="0" smtClean="0">
                <a:latin typeface="+mn-lt"/>
              </a:rPr>
              <a:t>…</a:t>
            </a:r>
            <a:endParaRPr lang="sl-SI" sz="4000" dirty="0">
              <a:latin typeface="+mn-lt"/>
            </a:endParaRPr>
          </a:p>
        </p:txBody>
      </p:sp>
      <p:sp>
        <p:nvSpPr>
          <p:cNvPr id="3" name="Content Placeholder 2"/>
          <p:cNvSpPr>
            <a:spLocks noGrp="1"/>
          </p:cNvSpPr>
          <p:nvPr>
            <p:ph sz="half" idx="1"/>
          </p:nvPr>
        </p:nvSpPr>
        <p:spPr/>
        <p:txBody>
          <a:bodyPr/>
          <a:lstStyle/>
          <a:p>
            <a:endParaRPr lang="sl-SI"/>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691680" y="548680"/>
            <a:ext cx="6097480" cy="4990496"/>
          </a:xfr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7443"/>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3525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89240"/>
            <a:ext cx="569640" cy="582960"/>
          </a:xfrm>
        </p:spPr>
        <p:txBody>
          <a:bodyPr>
            <a:normAutofit/>
          </a:bodyPr>
          <a:lstStyle/>
          <a:p>
            <a:endParaRPr lang="sl-SI" sz="800" dirty="0"/>
          </a:p>
        </p:txBody>
      </p:sp>
      <p:sp>
        <p:nvSpPr>
          <p:cNvPr id="3" name="Content Placeholder 2"/>
          <p:cNvSpPr>
            <a:spLocks noGrp="1"/>
          </p:cNvSpPr>
          <p:nvPr>
            <p:ph sz="half" idx="1"/>
          </p:nvPr>
        </p:nvSpPr>
        <p:spPr>
          <a:xfrm>
            <a:off x="1187624" y="5157192"/>
            <a:ext cx="6840760" cy="1052235"/>
          </a:xfrm>
        </p:spPr>
        <p:txBody>
          <a:bodyPr>
            <a:normAutofit/>
          </a:bodyPr>
          <a:lstStyle/>
          <a:p>
            <a:pPr marL="0" indent="0">
              <a:buNone/>
            </a:pPr>
            <a:r>
              <a:rPr lang="sl-SI" sz="2400" dirty="0" smtClean="0"/>
              <a:t>... </a:t>
            </a:r>
            <a:r>
              <a:rPr lang="it-IT" sz="2400" dirty="0" smtClean="0"/>
              <a:t>infilata </a:t>
            </a:r>
            <a:r>
              <a:rPr lang="it-IT" sz="2400" dirty="0"/>
              <a:t>la </a:t>
            </a:r>
            <a:r>
              <a:rPr lang="it-IT" sz="2400" b="1" dirty="0"/>
              <a:t>calle Petronio</a:t>
            </a:r>
            <a:r>
              <a:rPr lang="it-IT" sz="2400" dirty="0"/>
              <a:t>, raggiunse </a:t>
            </a:r>
            <a:r>
              <a:rPr lang="it-IT" sz="2400" b="1" dirty="0"/>
              <a:t>Porta Isolana </a:t>
            </a:r>
            <a:r>
              <a:rPr lang="it-IT" sz="2400" dirty="0"/>
              <a:t>inseguito dai birri. </a:t>
            </a:r>
            <a:endParaRPr lang="sl-SI"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31640" y="476672"/>
            <a:ext cx="6386462" cy="4764300"/>
          </a:xfr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0942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90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12360" y="5589240"/>
            <a:ext cx="670592" cy="582960"/>
          </a:xfrm>
        </p:spPr>
        <p:txBody>
          <a:bodyPr>
            <a:normAutofit/>
          </a:bodyPr>
          <a:lstStyle/>
          <a:p>
            <a:endParaRPr lang="sl-SI" sz="8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34" y="719651"/>
            <a:ext cx="9000959" cy="4005493"/>
          </a:xfrm>
        </p:spPr>
      </p:pic>
      <p:sp>
        <p:nvSpPr>
          <p:cNvPr id="7" name="Text Placeholder 6"/>
          <p:cNvSpPr>
            <a:spLocks noGrp="1"/>
          </p:cNvSpPr>
          <p:nvPr>
            <p:ph type="body" sz="half" idx="2"/>
          </p:nvPr>
        </p:nvSpPr>
        <p:spPr>
          <a:xfrm>
            <a:off x="762001" y="5013176"/>
            <a:ext cx="7626423" cy="1224136"/>
          </a:xfrm>
        </p:spPr>
        <p:txBody>
          <a:bodyPr>
            <a:normAutofit/>
          </a:bodyPr>
          <a:lstStyle/>
          <a:p>
            <a:r>
              <a:rPr lang="it-IT" dirty="0"/>
              <a:t>Quivi l’assassino aveva approntato una barca con parecchi remi, un servitore e molte armi: segno evidente che il delitto era </a:t>
            </a:r>
            <a:r>
              <a:rPr lang="it-IT" b="1" dirty="0"/>
              <a:t>premeditato</a:t>
            </a:r>
            <a:r>
              <a:rPr lang="it-IT" dirty="0" smtClean="0"/>
              <a:t>.</a:t>
            </a:r>
            <a:endParaRPr lang="it-IT"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6"/>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346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33256"/>
            <a:ext cx="641648" cy="438944"/>
          </a:xfrm>
        </p:spPr>
        <p:txBody>
          <a:bodyPr>
            <a:normAutofit/>
          </a:bodyPr>
          <a:lstStyle/>
          <a:p>
            <a:endParaRPr lang="sl-SI" sz="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404664"/>
            <a:ext cx="6391752" cy="4536504"/>
          </a:xfrm>
        </p:spPr>
      </p:pic>
      <p:sp>
        <p:nvSpPr>
          <p:cNvPr id="4" name="Text Placeholder 3"/>
          <p:cNvSpPr>
            <a:spLocks noGrp="1"/>
          </p:cNvSpPr>
          <p:nvPr>
            <p:ph type="body" sz="half" idx="2"/>
          </p:nvPr>
        </p:nvSpPr>
        <p:spPr>
          <a:xfrm>
            <a:off x="1403648" y="5229200"/>
            <a:ext cx="6336704" cy="936104"/>
          </a:xfrm>
        </p:spPr>
        <p:txBody>
          <a:bodyPr>
            <a:normAutofit fontScale="92500"/>
          </a:bodyPr>
          <a:lstStyle/>
          <a:p>
            <a:r>
              <a:rPr lang="it-IT" dirty="0" err="1"/>
              <a:t>Allorchè</a:t>
            </a:r>
            <a:r>
              <a:rPr lang="it-IT" dirty="0"/>
              <a:t> la sbirraglia </a:t>
            </a:r>
            <a:r>
              <a:rPr lang="it-IT" dirty="0" err="1"/>
              <a:t>arrivô</a:t>
            </a:r>
            <a:r>
              <a:rPr lang="it-IT" dirty="0"/>
              <a:t> a Porta Isolana, </a:t>
            </a:r>
            <a:r>
              <a:rPr lang="sl-SI" b="1" dirty="0" err="1" smtClean="0"/>
              <a:t>Leandro</a:t>
            </a:r>
            <a:r>
              <a:rPr lang="sl-SI" b="1" dirty="0" smtClean="0"/>
              <a:t> </a:t>
            </a:r>
            <a:r>
              <a:rPr lang="sl-SI" b="1" dirty="0" err="1" smtClean="0"/>
              <a:t>Gravisi</a:t>
            </a:r>
            <a:r>
              <a:rPr lang="it-IT" b="1" dirty="0" smtClean="0"/>
              <a:t> </a:t>
            </a:r>
            <a:r>
              <a:rPr lang="it-IT" dirty="0"/>
              <a:t>aveva già preso il largo, volgendo la prora </a:t>
            </a:r>
            <a:r>
              <a:rPr lang="it-IT" b="1" dirty="0"/>
              <a:t>a Trieste</a:t>
            </a:r>
            <a:r>
              <a:rPr lang="it-IT" dirty="0"/>
              <a:t>.</a:t>
            </a:r>
          </a:p>
          <a:p>
            <a:endParaRPr lang="sl-SI"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067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762000" y="5877272"/>
            <a:ext cx="569640" cy="294928"/>
          </a:xfrm>
        </p:spPr>
        <p:txBody>
          <a:bodyPr>
            <a:normAutofit/>
          </a:bodyPr>
          <a:lstStyle/>
          <a:p>
            <a:endParaRPr lang="sl-SI" sz="800" dirty="0"/>
          </a:p>
        </p:txBody>
      </p:sp>
      <p:sp>
        <p:nvSpPr>
          <p:cNvPr id="16" name="Content Placeholder 15"/>
          <p:cNvSpPr>
            <a:spLocks noGrp="1"/>
          </p:cNvSpPr>
          <p:nvPr>
            <p:ph sz="half" idx="1"/>
          </p:nvPr>
        </p:nvSpPr>
        <p:spPr>
          <a:xfrm>
            <a:off x="4932040" y="609600"/>
            <a:ext cx="3384376" cy="5339679"/>
          </a:xfrm>
        </p:spPr>
        <p:txBody>
          <a:bodyPr>
            <a:normAutofit fontScale="62500" lnSpcReduction="20000"/>
          </a:bodyPr>
          <a:lstStyle/>
          <a:p>
            <a:pPr marL="0" indent="0">
              <a:buNone/>
            </a:pPr>
            <a:r>
              <a:rPr lang="sl-SI" sz="3200" i="1" dirty="0" smtClean="0"/>
              <a:t>La </a:t>
            </a:r>
            <a:r>
              <a:rPr lang="sl-SI" sz="3200" i="1" dirty="0" err="1" smtClean="0"/>
              <a:t>storia</a:t>
            </a:r>
            <a:endParaRPr lang="sl-SI" sz="3200" i="1" dirty="0" smtClean="0"/>
          </a:p>
          <a:p>
            <a:r>
              <a:rPr lang="fr-FR" dirty="0" smtClean="0"/>
              <a:t>Il </a:t>
            </a:r>
            <a:r>
              <a:rPr lang="fr-FR" dirty="0"/>
              <a:t>6 </a:t>
            </a:r>
            <a:r>
              <a:rPr lang="fr-FR" dirty="0" err="1"/>
              <a:t>settembre</a:t>
            </a:r>
            <a:r>
              <a:rPr lang="fr-FR" dirty="0"/>
              <a:t> </a:t>
            </a:r>
            <a:r>
              <a:rPr lang="sl-SI" dirty="0" smtClean="0"/>
              <a:t>1</a:t>
            </a:r>
            <a:r>
              <a:rPr lang="fr-FR" dirty="0" smtClean="0"/>
              <a:t>683 </a:t>
            </a:r>
            <a:r>
              <a:rPr lang="fr-FR" dirty="0"/>
              <a:t>il </a:t>
            </a:r>
            <a:r>
              <a:rPr lang="fr-FR" dirty="0" err="1"/>
              <a:t>giovine</a:t>
            </a:r>
            <a:r>
              <a:rPr lang="fr-FR" dirty="0"/>
              <a:t> </a:t>
            </a:r>
            <a:r>
              <a:rPr lang="fr-FR" b="1" dirty="0" err="1"/>
              <a:t>Alvise</a:t>
            </a:r>
            <a:r>
              <a:rPr lang="fr-FR" b="1" dirty="0"/>
              <a:t> Del </a:t>
            </a:r>
            <a:r>
              <a:rPr lang="es-ES" b="1" dirty="0"/>
              <a:t>Bello</a:t>
            </a:r>
            <a:r>
              <a:rPr lang="es-ES" dirty="0"/>
              <a:t>, </a:t>
            </a:r>
            <a:r>
              <a:rPr lang="fr-FR" dirty="0"/>
              <a:t>proprio presso la porta </a:t>
            </a:r>
            <a:r>
              <a:rPr lang="es-ES" dirty="0"/>
              <a:t>del </a:t>
            </a:r>
            <a:r>
              <a:rPr lang="es-ES" dirty="0" err="1"/>
              <a:t>corpo</a:t>
            </a:r>
            <a:r>
              <a:rPr lang="es-ES" dirty="0"/>
              <a:t> di guardia, </a:t>
            </a:r>
            <a:r>
              <a:rPr lang="fr-FR" dirty="0" err="1"/>
              <a:t>situata</a:t>
            </a:r>
            <a:r>
              <a:rPr lang="fr-FR" dirty="0"/>
              <a:t>, </a:t>
            </a:r>
            <a:r>
              <a:rPr lang="es-ES" dirty="0"/>
              <a:t>come </a:t>
            </a:r>
            <a:r>
              <a:rPr lang="fr-FR" dirty="0"/>
              <a:t>al </a:t>
            </a:r>
            <a:r>
              <a:rPr lang="es-ES" dirty="0"/>
              <a:t>presente, </a:t>
            </a:r>
            <a:r>
              <a:rPr lang="fr-FR" b="1" dirty="0" err="1"/>
              <a:t>sotto</a:t>
            </a:r>
            <a:r>
              <a:rPr lang="fr-FR" b="1" dirty="0"/>
              <a:t> la </a:t>
            </a:r>
            <a:r>
              <a:rPr lang="es-ES" b="1" dirty="0"/>
              <a:t>gran sala del </a:t>
            </a:r>
            <a:r>
              <a:rPr lang="fr-FR" b="1" dirty="0" err="1"/>
              <a:t>palazzo</a:t>
            </a:r>
            <a:r>
              <a:rPr lang="fr-FR" b="1" dirty="0"/>
              <a:t> </a:t>
            </a:r>
            <a:r>
              <a:rPr lang="fr-FR" b="1" dirty="0" err="1"/>
              <a:t>pretoreo</a:t>
            </a:r>
            <a:r>
              <a:rPr lang="fr-FR" dirty="0"/>
              <a:t>, </a:t>
            </a:r>
            <a:r>
              <a:rPr lang="es-ES" dirty="0" err="1"/>
              <a:t>sulla</a:t>
            </a:r>
            <a:r>
              <a:rPr lang="es-ES" dirty="0"/>
              <a:t> </a:t>
            </a:r>
            <a:r>
              <a:rPr lang="fr-FR" dirty="0"/>
              <a:t>piazza </a:t>
            </a:r>
            <a:r>
              <a:rPr lang="fr-FR" dirty="0" err="1"/>
              <a:t>del</a:t>
            </a:r>
            <a:r>
              <a:rPr lang="fr-FR" dirty="0"/>
              <a:t> </a:t>
            </a:r>
            <a:r>
              <a:rPr lang="fr-FR" dirty="0" err="1"/>
              <a:t>Duomo</a:t>
            </a:r>
            <a:r>
              <a:rPr lang="fr-FR" dirty="0"/>
              <a:t>, </a:t>
            </a:r>
            <a:r>
              <a:rPr lang="fr-FR" dirty="0" err="1"/>
              <a:t>uccideva</a:t>
            </a:r>
            <a:r>
              <a:rPr lang="fr-FR" dirty="0"/>
              <a:t> </a:t>
            </a:r>
            <a:r>
              <a:rPr lang="es-ES" dirty="0"/>
              <a:t>con una </a:t>
            </a:r>
            <a:r>
              <a:rPr lang="fr-FR" dirty="0" err="1"/>
              <a:t>pistolettata</a:t>
            </a:r>
            <a:r>
              <a:rPr lang="fr-FR" dirty="0"/>
              <a:t> il </a:t>
            </a:r>
            <a:r>
              <a:rPr lang="fr-FR" b="1" dirty="0" err="1"/>
              <a:t>D.</a:t>
            </a:r>
            <a:r>
              <a:rPr lang="fr-FR" b="1" baseline="30000" dirty="0" err="1"/>
              <a:t>r</a:t>
            </a:r>
            <a:r>
              <a:rPr lang="fr-FR" b="1" dirty="0"/>
              <a:t> </a:t>
            </a:r>
            <a:r>
              <a:rPr lang="fr-FR" b="1" dirty="0" err="1"/>
              <a:t>Niccolò</a:t>
            </a:r>
            <a:r>
              <a:rPr lang="fr-FR" b="1" dirty="0"/>
              <a:t> </a:t>
            </a:r>
            <a:r>
              <a:rPr lang="fr-FR" b="1" dirty="0" err="1"/>
              <a:t>del</a:t>
            </a:r>
            <a:r>
              <a:rPr lang="fr-FR" b="1" dirty="0"/>
              <a:t> </a:t>
            </a:r>
            <a:r>
              <a:rPr lang="fr-FR" b="1" dirty="0" err="1" smtClean="0"/>
              <a:t>Tacco</a:t>
            </a:r>
            <a:r>
              <a:rPr lang="sl-SI" b="1" dirty="0" smtClean="0"/>
              <a:t>.</a:t>
            </a:r>
          </a:p>
          <a:p>
            <a:r>
              <a:rPr lang="en-US" dirty="0" err="1"/>
              <a:t>Compiuto</a:t>
            </a:r>
            <a:r>
              <a:rPr lang="en-US" dirty="0"/>
              <a:t> 1’omicidio, </a:t>
            </a:r>
            <a:r>
              <a:rPr lang="en-US" dirty="0" err="1"/>
              <a:t>l’</a:t>
            </a:r>
            <a:r>
              <a:rPr lang="en-US" b="1" dirty="0" err="1"/>
              <a:t>Alvise</a:t>
            </a:r>
            <a:r>
              <a:rPr lang="en-US" dirty="0"/>
              <a:t> </a:t>
            </a:r>
            <a:r>
              <a:rPr lang="en-US" dirty="0" err="1"/>
              <a:t>riusciva</a:t>
            </a:r>
            <a:r>
              <a:rPr lang="en-US" dirty="0"/>
              <a:t> a </a:t>
            </a:r>
            <a:r>
              <a:rPr lang="en-US" dirty="0" err="1"/>
              <a:t>riparare</a:t>
            </a:r>
            <a:r>
              <a:rPr lang="en-US" dirty="0"/>
              <a:t> </a:t>
            </a:r>
            <a:r>
              <a:rPr lang="en-US" dirty="0" err="1"/>
              <a:t>all'estero</a:t>
            </a:r>
            <a:r>
              <a:rPr lang="en-US" dirty="0"/>
              <a:t>, </a:t>
            </a:r>
            <a:r>
              <a:rPr lang="en-US" dirty="0" err="1"/>
              <a:t>ponendosi</a:t>
            </a:r>
            <a:r>
              <a:rPr lang="en-US" dirty="0"/>
              <a:t> </a:t>
            </a:r>
            <a:r>
              <a:rPr lang="en-US" dirty="0" err="1"/>
              <a:t>dapprima</a:t>
            </a:r>
            <a:r>
              <a:rPr lang="en-US" dirty="0"/>
              <a:t> sotto la </a:t>
            </a:r>
            <a:r>
              <a:rPr lang="en-US" dirty="0" err="1"/>
              <a:t>protezione</a:t>
            </a:r>
            <a:r>
              <a:rPr lang="en-US" dirty="0"/>
              <a:t> del </a:t>
            </a:r>
            <a:r>
              <a:rPr lang="en-US" dirty="0" err="1"/>
              <a:t>generale</a:t>
            </a:r>
            <a:r>
              <a:rPr lang="en-US" dirty="0"/>
              <a:t> </a:t>
            </a:r>
            <a:r>
              <a:rPr lang="en-US" dirty="0" err="1"/>
              <a:t>Gerolamo</a:t>
            </a:r>
            <a:r>
              <a:rPr lang="en-US" dirty="0"/>
              <a:t> </a:t>
            </a:r>
            <a:r>
              <a:rPr lang="en-US" dirty="0" err="1"/>
              <a:t>Cornaro</a:t>
            </a:r>
            <a:r>
              <a:rPr lang="en-US" dirty="0"/>
              <a:t>, e </a:t>
            </a:r>
            <a:r>
              <a:rPr lang="en-US" dirty="0" err="1"/>
              <a:t>poscia</a:t>
            </a:r>
            <a:r>
              <a:rPr lang="en-US" dirty="0"/>
              <a:t>, </a:t>
            </a:r>
            <a:r>
              <a:rPr lang="en-US" dirty="0" err="1"/>
              <a:t>spirando</a:t>
            </a:r>
            <a:r>
              <a:rPr lang="en-US" dirty="0"/>
              <a:t> </a:t>
            </a:r>
            <a:r>
              <a:rPr lang="en-US" dirty="0" err="1"/>
              <a:t>cattivo</a:t>
            </a:r>
            <a:r>
              <a:rPr lang="en-US" dirty="0"/>
              <a:t> </a:t>
            </a:r>
            <a:r>
              <a:rPr lang="es-ES" dirty="0" err="1"/>
              <a:t>vento</a:t>
            </a:r>
            <a:r>
              <a:rPr lang="es-ES" dirty="0"/>
              <a:t> </a:t>
            </a:r>
            <a:r>
              <a:rPr lang="en-US" dirty="0"/>
              <a:t>per </a:t>
            </a:r>
            <a:r>
              <a:rPr lang="en-US" dirty="0" err="1"/>
              <a:t>lui</a:t>
            </a:r>
            <a:r>
              <a:rPr lang="en-US" dirty="0"/>
              <a:t>, sotto </a:t>
            </a:r>
            <a:r>
              <a:rPr lang="en-US" dirty="0" err="1"/>
              <a:t>quella</a:t>
            </a:r>
            <a:r>
              <a:rPr lang="en-US" dirty="0"/>
              <a:t> del </a:t>
            </a:r>
            <a:r>
              <a:rPr lang="en-US" b="1" dirty="0" err="1"/>
              <a:t>granduca</a:t>
            </a:r>
            <a:r>
              <a:rPr lang="en-US" b="1" dirty="0"/>
              <a:t> </a:t>
            </a:r>
            <a:r>
              <a:rPr lang="en-US" b="1" dirty="0" err="1"/>
              <a:t>Cosimo</a:t>
            </a:r>
            <a:r>
              <a:rPr lang="en-US" b="1" dirty="0"/>
              <a:t> III di Toscana</a:t>
            </a:r>
            <a:r>
              <a:rPr lang="en-US" dirty="0"/>
              <a:t>, </a:t>
            </a:r>
            <a:r>
              <a:rPr lang="en-US" dirty="0" err="1"/>
              <a:t>nel</a:t>
            </a:r>
            <a:r>
              <a:rPr lang="en-US" dirty="0"/>
              <a:t> cui </a:t>
            </a:r>
            <a:r>
              <a:rPr lang="en-US" dirty="0" err="1"/>
              <a:t>esercito</a:t>
            </a:r>
            <a:r>
              <a:rPr lang="en-US" dirty="0"/>
              <a:t> </a:t>
            </a:r>
            <a:r>
              <a:rPr lang="en-US" dirty="0" err="1"/>
              <a:t>ottenne</a:t>
            </a:r>
            <a:r>
              <a:rPr lang="en-US" dirty="0"/>
              <a:t> </a:t>
            </a:r>
            <a:r>
              <a:rPr lang="en-US" dirty="0" err="1"/>
              <a:t>il</a:t>
            </a:r>
            <a:r>
              <a:rPr lang="en-US" dirty="0"/>
              <a:t> </a:t>
            </a:r>
            <a:r>
              <a:rPr lang="es-ES" dirty="0"/>
              <a:t>grado di </a:t>
            </a:r>
            <a:r>
              <a:rPr lang="en-US" dirty="0" err="1"/>
              <a:t>alfiere</a:t>
            </a:r>
            <a:r>
              <a:rPr lang="en-US" dirty="0"/>
              <a:t> </a:t>
            </a:r>
            <a:r>
              <a:rPr lang="en-US" dirty="0" err="1"/>
              <a:t>riformato</a:t>
            </a:r>
            <a:r>
              <a:rPr lang="en-US" dirty="0"/>
              <a:t> con </a:t>
            </a:r>
            <a:r>
              <a:rPr lang="en-US" dirty="0" err="1"/>
              <a:t>otto</a:t>
            </a:r>
            <a:r>
              <a:rPr lang="en-US" dirty="0"/>
              <a:t> </a:t>
            </a:r>
            <a:r>
              <a:rPr lang="en-US" dirty="0" err="1"/>
              <a:t>scudi</a:t>
            </a:r>
            <a:r>
              <a:rPr lang="en-US" dirty="0"/>
              <a:t> </a:t>
            </a:r>
            <a:r>
              <a:rPr lang="en-US" dirty="0" err="1"/>
              <a:t>il</a:t>
            </a:r>
            <a:r>
              <a:rPr lang="en-US" dirty="0"/>
              <a:t> </a:t>
            </a:r>
            <a:r>
              <a:rPr lang="es-ES" dirty="0" smtClean="0"/>
              <a:t>mese</a:t>
            </a:r>
            <a:r>
              <a:rPr lang="sl-SI" dirty="0" smtClean="0"/>
              <a:t>.</a:t>
            </a:r>
            <a:endParaRPr lang="sl-SI" dirty="0"/>
          </a:p>
        </p:txBody>
      </p:sp>
      <p:pic>
        <p:nvPicPr>
          <p:cNvPr id="18" name="Content Placeholder 1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99592" y="692695"/>
            <a:ext cx="3384376" cy="5369877"/>
          </a:xfrm>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18237"/>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472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6136" y="6237312"/>
            <a:ext cx="235496" cy="366936"/>
          </a:xfrm>
        </p:spPr>
        <p:txBody>
          <a:bodyPr>
            <a:normAutofit/>
          </a:bodyPr>
          <a:lstStyle/>
          <a:p>
            <a:endParaRPr lang="sl-SI" sz="200" dirty="0"/>
          </a:p>
        </p:txBody>
      </p:sp>
      <p:sp>
        <p:nvSpPr>
          <p:cNvPr id="3" name="Content Placeholder 2"/>
          <p:cNvSpPr>
            <a:spLocks noGrp="1"/>
          </p:cNvSpPr>
          <p:nvPr>
            <p:ph sz="half" idx="1"/>
          </p:nvPr>
        </p:nvSpPr>
        <p:spPr>
          <a:xfrm>
            <a:off x="762000" y="609600"/>
            <a:ext cx="4386064" cy="5483696"/>
          </a:xfrm>
          <a:ln>
            <a:solidFill>
              <a:schemeClr val="accent1"/>
            </a:solidFill>
          </a:ln>
        </p:spPr>
        <p:txBody>
          <a:bodyPr>
            <a:noAutofit/>
          </a:bodyPr>
          <a:lstStyle/>
          <a:p>
            <a:r>
              <a:rPr lang="en-US" sz="1300" dirty="0"/>
              <a:t>Quale </a:t>
            </a:r>
            <a:r>
              <a:rPr lang="en-US" sz="1300" dirty="0" err="1"/>
              <a:t>il</a:t>
            </a:r>
            <a:r>
              <a:rPr lang="en-US" sz="1300" dirty="0"/>
              <a:t> </a:t>
            </a:r>
            <a:r>
              <a:rPr lang="en-US" sz="1300" dirty="0" err="1"/>
              <a:t>movente</a:t>
            </a:r>
            <a:r>
              <a:rPr lang="en-US" sz="1300" dirty="0"/>
              <a:t> </a:t>
            </a:r>
            <a:r>
              <a:rPr lang="en-US" sz="1300" dirty="0" err="1"/>
              <a:t>dell’assassinio</a:t>
            </a:r>
            <a:r>
              <a:rPr lang="en-US" sz="1300" dirty="0"/>
              <a:t> </a:t>
            </a:r>
            <a:r>
              <a:rPr lang="en-US" sz="1300" dirty="0" smtClean="0"/>
              <a:t>?</a:t>
            </a:r>
            <a:endParaRPr lang="sl-SI" sz="1300" dirty="0" smtClean="0"/>
          </a:p>
          <a:p>
            <a:r>
              <a:rPr lang="en-US" sz="1300" dirty="0" smtClean="0"/>
              <a:t>La </a:t>
            </a:r>
            <a:r>
              <a:rPr lang="en-US" sz="1300" dirty="0"/>
              <a:t>causa </a:t>
            </a:r>
            <a:r>
              <a:rPr lang="es-ES" sz="1300" dirty="0"/>
              <a:t>che </a:t>
            </a:r>
            <a:r>
              <a:rPr lang="en-US" sz="1300" b="1" dirty="0" err="1"/>
              <a:t>io</a:t>
            </a:r>
            <a:r>
              <a:rPr lang="en-US" sz="1300" b="1" dirty="0"/>
              <a:t> </a:t>
            </a:r>
            <a:r>
              <a:rPr lang="en-US" sz="1300" b="1" dirty="0" err="1" smtClean="0"/>
              <a:t>Alvise</a:t>
            </a:r>
            <a:r>
              <a:rPr lang="sl-SI" sz="1300" dirty="0" smtClean="0"/>
              <a:t> </a:t>
            </a:r>
            <a:r>
              <a:rPr lang="en-US" sz="1300" b="1" dirty="0" smtClean="0"/>
              <a:t>Del </a:t>
            </a:r>
            <a:r>
              <a:rPr lang="en-US" sz="1300" b="1" dirty="0"/>
              <a:t>Bello </a:t>
            </a:r>
            <a:r>
              <a:rPr lang="en-US" sz="1300" dirty="0"/>
              <a:t>mi </a:t>
            </a:r>
            <a:r>
              <a:rPr lang="en-US" sz="1300" dirty="0" err="1"/>
              <a:t>attrovo</a:t>
            </a:r>
            <a:r>
              <a:rPr lang="en-US" sz="1300" dirty="0"/>
              <a:t> in </a:t>
            </a:r>
            <a:r>
              <a:rPr lang="en-US" sz="1300" dirty="0" err="1"/>
              <a:t>questi</a:t>
            </a:r>
            <a:r>
              <a:rPr lang="en-US" sz="1300" dirty="0"/>
              <a:t> </a:t>
            </a:r>
            <a:r>
              <a:rPr lang="en-US" sz="1300" dirty="0" err="1"/>
              <a:t>paesi</a:t>
            </a:r>
            <a:r>
              <a:rPr lang="en-US" sz="1300" dirty="0"/>
              <a:t> </a:t>
            </a:r>
            <a:r>
              <a:rPr lang="es-ES" sz="1300" dirty="0" smtClean="0"/>
              <a:t>(</a:t>
            </a:r>
            <a:r>
              <a:rPr lang="es-ES" sz="1300" dirty="0" err="1"/>
              <a:t>cioé</a:t>
            </a:r>
            <a:r>
              <a:rPr lang="es-ES" sz="1300" dirty="0"/>
              <a:t> </a:t>
            </a:r>
            <a:r>
              <a:rPr lang="en-US" sz="1300" dirty="0"/>
              <a:t>a Livorno</a:t>
            </a:r>
            <a:r>
              <a:rPr lang="en-US" sz="1300" dirty="0" smtClean="0"/>
              <a:t>)</a:t>
            </a:r>
            <a:r>
              <a:rPr lang="es-ES" sz="1300" dirty="0" smtClean="0"/>
              <a:t> </a:t>
            </a:r>
            <a:r>
              <a:rPr lang="en-US" sz="1300" dirty="0" err="1"/>
              <a:t>fu</a:t>
            </a:r>
            <a:r>
              <a:rPr lang="en-US" sz="1300" dirty="0"/>
              <a:t> </a:t>
            </a:r>
            <a:r>
              <a:rPr lang="es-ES" sz="1300" dirty="0"/>
              <a:t>che </a:t>
            </a:r>
            <a:r>
              <a:rPr lang="en-US" sz="1300" dirty="0" err="1"/>
              <a:t>essendosi</a:t>
            </a:r>
            <a:r>
              <a:rPr lang="en-US" sz="1300" dirty="0"/>
              <a:t> </a:t>
            </a:r>
            <a:r>
              <a:rPr lang="en-US" sz="1300" dirty="0" err="1"/>
              <a:t>il</a:t>
            </a:r>
            <a:r>
              <a:rPr lang="en-US" sz="1300" dirty="0"/>
              <a:t> sig. </a:t>
            </a:r>
            <a:r>
              <a:rPr lang="en-US" sz="1300" b="1" dirty="0" err="1"/>
              <a:t>Ottavio</a:t>
            </a:r>
            <a:r>
              <a:rPr lang="en-US" sz="1300" b="1" dirty="0"/>
              <a:t> </a:t>
            </a:r>
            <a:r>
              <a:rPr lang="en-US" sz="1300" b="1" dirty="0" err="1"/>
              <a:t>mio</a:t>
            </a:r>
            <a:r>
              <a:rPr lang="en-US" sz="1300" b="1" dirty="0"/>
              <a:t> </a:t>
            </a:r>
            <a:r>
              <a:rPr lang="en-US" sz="1300" b="1" dirty="0" err="1"/>
              <a:t>fratello</a:t>
            </a:r>
            <a:r>
              <a:rPr lang="en-US" sz="1300" b="1" dirty="0"/>
              <a:t> </a:t>
            </a:r>
            <a:r>
              <a:rPr lang="en-US" sz="1300" dirty="0" err="1"/>
              <a:t>accasato</a:t>
            </a:r>
            <a:r>
              <a:rPr lang="en-US" sz="1300" dirty="0"/>
              <a:t> con la si­gnora </a:t>
            </a:r>
            <a:r>
              <a:rPr lang="en-US" sz="1300" b="1" dirty="0"/>
              <a:t>Cecilia </a:t>
            </a:r>
            <a:r>
              <a:rPr lang="en-US" sz="1300" b="1" dirty="0" err="1"/>
              <a:t>figliola</a:t>
            </a:r>
            <a:r>
              <a:rPr lang="en-US" sz="1300" b="1" dirty="0"/>
              <a:t> del </a:t>
            </a:r>
            <a:r>
              <a:rPr lang="en-US" sz="1300" b="1" dirty="0" err="1"/>
              <a:t>qm</a:t>
            </a:r>
            <a:r>
              <a:rPr lang="en-US" sz="1300" b="1" dirty="0"/>
              <a:t>. Carlo Del </a:t>
            </a:r>
            <a:r>
              <a:rPr lang="en-US" sz="1300" b="1" dirty="0" err="1"/>
              <a:t>Tacco</a:t>
            </a:r>
            <a:r>
              <a:rPr lang="en-US" sz="1300" dirty="0"/>
              <a:t>, </a:t>
            </a:r>
            <a:r>
              <a:rPr lang="sl-SI" sz="1300" dirty="0" smtClean="0"/>
              <a:t>… </a:t>
            </a:r>
            <a:r>
              <a:rPr lang="en-US" sz="1300" dirty="0" smtClean="0"/>
              <a:t>a </a:t>
            </a:r>
            <a:r>
              <a:rPr lang="en-US" sz="1300" dirty="0"/>
              <a:t>segno </a:t>
            </a:r>
            <a:r>
              <a:rPr lang="es-ES" sz="1300" dirty="0"/>
              <a:t>tale che </a:t>
            </a:r>
            <a:r>
              <a:rPr lang="en-US" sz="1300" b="1" i="1" dirty="0" err="1"/>
              <a:t>ingrossato</a:t>
            </a:r>
            <a:r>
              <a:rPr lang="en-US" sz="1300" b="1" i="1" dirty="0"/>
              <a:t> </a:t>
            </a:r>
            <a:r>
              <a:rPr lang="en-US" sz="1300" b="1" i="1" dirty="0" err="1"/>
              <a:t>il</a:t>
            </a:r>
            <a:r>
              <a:rPr lang="en-US" sz="1300" b="1" i="1" dirty="0"/>
              <a:t> </a:t>
            </a:r>
            <a:r>
              <a:rPr lang="en-US" sz="1300" b="1" i="1" dirty="0" err="1"/>
              <a:t>sangue</a:t>
            </a:r>
            <a:r>
              <a:rPr lang="en-US" sz="1300" b="1" i="1" dirty="0"/>
              <a:t> </a:t>
            </a:r>
            <a:r>
              <a:rPr lang="en-US" sz="1300" b="1" i="1" dirty="0" err="1"/>
              <a:t>dei</a:t>
            </a:r>
            <a:r>
              <a:rPr lang="en-US" sz="1300" b="1" i="1" dirty="0"/>
              <a:t> </a:t>
            </a:r>
            <a:r>
              <a:rPr lang="en-US" sz="1300" b="1" i="1" dirty="0" err="1"/>
              <a:t>parenti</a:t>
            </a:r>
            <a:r>
              <a:rPr lang="en-US" sz="1300" i="1" dirty="0"/>
              <a:t>,</a:t>
            </a:r>
            <a:r>
              <a:rPr lang="en-US" sz="1300" dirty="0"/>
              <a:t> </a:t>
            </a:r>
            <a:r>
              <a:rPr lang="en-US" sz="1300" dirty="0" err="1"/>
              <a:t>divinimmo</a:t>
            </a:r>
            <a:r>
              <a:rPr lang="en-US" sz="1300" dirty="0"/>
              <a:t> </a:t>
            </a:r>
            <a:r>
              <a:rPr lang="en-US" sz="1300" b="1" dirty="0" err="1"/>
              <a:t>inimici</a:t>
            </a:r>
            <a:r>
              <a:rPr lang="en-US" sz="1300" dirty="0"/>
              <a:t>, </a:t>
            </a:r>
            <a:r>
              <a:rPr lang="sl-SI" sz="1300" dirty="0" smtClean="0"/>
              <a:t>…</a:t>
            </a:r>
          </a:p>
          <a:p>
            <a:r>
              <a:rPr lang="sl-SI" sz="1300" dirty="0" smtClean="0"/>
              <a:t>… </a:t>
            </a:r>
            <a:r>
              <a:rPr lang="en-US" sz="1300" dirty="0" err="1" smtClean="0"/>
              <a:t>dattosi</a:t>
            </a:r>
            <a:r>
              <a:rPr lang="en-US" sz="1300" dirty="0" smtClean="0"/>
              <a:t> </a:t>
            </a:r>
            <a:r>
              <a:rPr lang="en-US" sz="1300" dirty="0" err="1"/>
              <a:t>il</a:t>
            </a:r>
            <a:r>
              <a:rPr lang="en-US" sz="1300" dirty="0"/>
              <a:t> </a:t>
            </a:r>
            <a:r>
              <a:rPr lang="es-ES" sz="1300" dirty="0"/>
              <a:t>caso che </a:t>
            </a:r>
            <a:r>
              <a:rPr lang="en-US" sz="1300" dirty="0" err="1"/>
              <a:t>trovandosi</a:t>
            </a:r>
            <a:r>
              <a:rPr lang="en-US" sz="1300" dirty="0"/>
              <a:t> </a:t>
            </a:r>
            <a:r>
              <a:rPr lang="en-US" sz="1300" dirty="0" err="1"/>
              <a:t>radunato</a:t>
            </a:r>
            <a:r>
              <a:rPr lang="en-US" sz="1300" dirty="0"/>
              <a:t> </a:t>
            </a:r>
            <a:r>
              <a:rPr lang="en-US" sz="1300" dirty="0" err="1"/>
              <a:t>il</a:t>
            </a:r>
            <a:r>
              <a:rPr lang="en-US" sz="1300" dirty="0"/>
              <a:t> </a:t>
            </a:r>
            <a:r>
              <a:rPr lang="es-ES" sz="1300" b="1" dirty="0"/>
              <a:t>Magnifico </a:t>
            </a:r>
            <a:r>
              <a:rPr lang="en-US" sz="1300" b="1" dirty="0" err="1"/>
              <a:t>Consiglio</a:t>
            </a:r>
            <a:r>
              <a:rPr lang="en-US" sz="1300" b="1" dirty="0"/>
              <a:t> </a:t>
            </a:r>
            <a:r>
              <a:rPr lang="en-US" sz="1300" b="1" dirty="0" err="1"/>
              <a:t>dei</a:t>
            </a:r>
            <a:r>
              <a:rPr lang="en-US" sz="1300" b="1" dirty="0"/>
              <a:t> </a:t>
            </a:r>
            <a:r>
              <a:rPr lang="en-US" sz="1300" b="1" dirty="0" err="1"/>
              <a:t>Nobili</a:t>
            </a:r>
            <a:r>
              <a:rPr lang="en-US" sz="1300" b="1" dirty="0"/>
              <a:t> </a:t>
            </a:r>
            <a:r>
              <a:rPr lang="en-US" sz="1300" dirty="0"/>
              <a:t>di </a:t>
            </a:r>
            <a:r>
              <a:rPr lang="en-US" sz="1300" dirty="0" err="1"/>
              <a:t>detta</a:t>
            </a:r>
            <a:r>
              <a:rPr lang="en-US" sz="1300" dirty="0"/>
              <a:t> </a:t>
            </a:r>
            <a:r>
              <a:rPr lang="es-ES" sz="1300" dirty="0" err="1"/>
              <a:t>Cittá</a:t>
            </a:r>
            <a:r>
              <a:rPr lang="es-ES" sz="1300" dirty="0"/>
              <a:t> di </a:t>
            </a:r>
            <a:r>
              <a:rPr lang="en-US" sz="1300" dirty="0" err="1"/>
              <a:t>Capodistria</a:t>
            </a:r>
            <a:r>
              <a:rPr lang="en-US" sz="1300" dirty="0"/>
              <a:t> </a:t>
            </a:r>
            <a:r>
              <a:rPr lang="en-US" sz="1300" dirty="0" err="1"/>
              <a:t>nella</a:t>
            </a:r>
            <a:r>
              <a:rPr lang="en-US" sz="1300" dirty="0"/>
              <a:t> </a:t>
            </a:r>
            <a:r>
              <a:rPr lang="es-ES" sz="1300" dirty="0" smtClean="0"/>
              <a:t>s</a:t>
            </a:r>
            <a:r>
              <a:rPr lang="sl-SI" sz="1300" dirty="0" smtClean="0"/>
              <a:t>o</a:t>
            </a:r>
            <a:r>
              <a:rPr lang="es-ES" sz="1300" dirty="0" smtClean="0"/>
              <a:t>lita </a:t>
            </a:r>
            <a:r>
              <a:rPr lang="es-ES" sz="1300" dirty="0"/>
              <a:t>sala </a:t>
            </a:r>
            <a:r>
              <a:rPr lang="en-US" sz="1300" dirty="0"/>
              <a:t>del palazzo, sotto </a:t>
            </a:r>
            <a:r>
              <a:rPr lang="en-US" sz="1300" dirty="0" err="1"/>
              <a:t>il</a:t>
            </a:r>
            <a:r>
              <a:rPr lang="en-US" sz="1300" dirty="0"/>
              <a:t> di </a:t>
            </a:r>
            <a:r>
              <a:rPr lang="en-US" sz="1300" b="1" dirty="0"/>
              <a:t>6 </a:t>
            </a:r>
            <a:r>
              <a:rPr lang="es-ES" sz="1300" b="1" dirty="0"/>
              <a:t>di </a:t>
            </a:r>
            <a:r>
              <a:rPr lang="en-US" sz="1300" b="1" dirty="0" err="1"/>
              <a:t>Settembre</a:t>
            </a:r>
            <a:r>
              <a:rPr lang="en-US" sz="1300" dirty="0"/>
              <a:t>, </a:t>
            </a:r>
            <a:r>
              <a:rPr lang="en-US" sz="1300" dirty="0" err="1"/>
              <a:t>giorno</a:t>
            </a:r>
            <a:r>
              <a:rPr lang="en-US" sz="1300" dirty="0"/>
              <a:t> di </a:t>
            </a:r>
            <a:r>
              <a:rPr lang="en-US" sz="1300" dirty="0" err="1"/>
              <a:t>domenica</a:t>
            </a:r>
            <a:r>
              <a:rPr lang="en-US" sz="1300" dirty="0"/>
              <a:t> </a:t>
            </a:r>
            <a:r>
              <a:rPr lang="en-US" sz="1300" dirty="0" err="1"/>
              <a:t>dell’anno</a:t>
            </a:r>
            <a:r>
              <a:rPr lang="en-US" sz="1300" dirty="0"/>
              <a:t> </a:t>
            </a:r>
            <a:r>
              <a:rPr lang="en-US" sz="1300" b="1" dirty="0"/>
              <a:t>1683</a:t>
            </a:r>
            <a:r>
              <a:rPr lang="en-US" sz="1300" dirty="0"/>
              <a:t>, </a:t>
            </a:r>
            <a:r>
              <a:rPr lang="en-US" sz="1300" dirty="0" smtClean="0"/>
              <a:t>e </a:t>
            </a:r>
            <a:r>
              <a:rPr lang="en-US" sz="1300" dirty="0" err="1"/>
              <a:t>trattandosi</a:t>
            </a:r>
            <a:r>
              <a:rPr lang="en-US" sz="1300" dirty="0"/>
              <a:t> di </a:t>
            </a:r>
            <a:r>
              <a:rPr lang="en-US" sz="1300" b="1" dirty="0" err="1"/>
              <a:t>certo</a:t>
            </a:r>
            <a:r>
              <a:rPr lang="en-US" sz="1300" b="1" dirty="0"/>
              <a:t> </a:t>
            </a:r>
            <a:r>
              <a:rPr lang="en-US" sz="1300" b="1" dirty="0" err="1"/>
              <a:t>affare</a:t>
            </a:r>
            <a:r>
              <a:rPr lang="en-US" sz="1300" b="1" dirty="0"/>
              <a:t> </a:t>
            </a:r>
            <a:r>
              <a:rPr lang="en-US" sz="1300" dirty="0" err="1"/>
              <a:t>appartenente</a:t>
            </a:r>
            <a:r>
              <a:rPr lang="en-US" sz="1300" dirty="0"/>
              <a:t> al signor </a:t>
            </a:r>
            <a:r>
              <a:rPr lang="en-US" sz="1300" dirty="0" err="1"/>
              <a:t>dottor</a:t>
            </a:r>
            <a:r>
              <a:rPr lang="en-US" sz="1300" dirty="0"/>
              <a:t> </a:t>
            </a:r>
            <a:r>
              <a:rPr lang="en-US" sz="1300" b="1" dirty="0"/>
              <a:t>Giuliano </a:t>
            </a:r>
            <a:r>
              <a:rPr lang="en-US" sz="1300" b="1" dirty="0" err="1"/>
              <a:t>mio</a:t>
            </a:r>
            <a:r>
              <a:rPr lang="en-US" sz="1300" b="1" dirty="0"/>
              <a:t> </a:t>
            </a:r>
            <a:r>
              <a:rPr lang="en-US" sz="1300" b="1" dirty="0" err="1"/>
              <a:t>fratello</a:t>
            </a:r>
            <a:r>
              <a:rPr lang="en-US" sz="1300" dirty="0"/>
              <a:t>, </a:t>
            </a:r>
            <a:r>
              <a:rPr lang="en-US" sz="1300" dirty="0" err="1"/>
              <a:t>salì</a:t>
            </a:r>
            <a:r>
              <a:rPr lang="en-US" sz="1300" dirty="0"/>
              <a:t> </a:t>
            </a:r>
            <a:r>
              <a:rPr lang="en-US" sz="1300" dirty="0" err="1"/>
              <a:t>l’aringo</a:t>
            </a:r>
            <a:r>
              <a:rPr lang="en-US" sz="1300" dirty="0"/>
              <a:t> </a:t>
            </a:r>
            <a:r>
              <a:rPr lang="en-US" sz="1300" dirty="0" err="1"/>
              <a:t>il</a:t>
            </a:r>
            <a:r>
              <a:rPr lang="en-US" sz="1300" dirty="0"/>
              <a:t> sig. </a:t>
            </a:r>
            <a:r>
              <a:rPr lang="en-US" sz="1300" dirty="0" err="1"/>
              <a:t>Dottore</a:t>
            </a:r>
            <a:r>
              <a:rPr lang="en-US" sz="1300" dirty="0"/>
              <a:t> </a:t>
            </a:r>
            <a:r>
              <a:rPr lang="es-ES" sz="1300" b="1" dirty="0" err="1"/>
              <a:t>Niccoló</a:t>
            </a:r>
            <a:r>
              <a:rPr lang="es-ES" sz="1300" b="1" dirty="0"/>
              <a:t> </a:t>
            </a:r>
            <a:r>
              <a:rPr lang="en-US" sz="1300" b="1" dirty="0"/>
              <a:t>Del </a:t>
            </a:r>
            <a:r>
              <a:rPr lang="en-US" sz="1300" b="1" dirty="0" err="1"/>
              <a:t>Tacco</a:t>
            </a:r>
            <a:r>
              <a:rPr lang="en-US" sz="1300" b="1" dirty="0"/>
              <a:t> </a:t>
            </a:r>
            <a:r>
              <a:rPr lang="en-US" sz="1300" b="1" i="1" dirty="0" err="1"/>
              <a:t>cognato</a:t>
            </a:r>
            <a:r>
              <a:rPr lang="en-US" sz="1300" dirty="0"/>
              <a:t> del </a:t>
            </a:r>
            <a:r>
              <a:rPr lang="en-US" sz="1300" dirty="0" err="1"/>
              <a:t>prefato</a:t>
            </a:r>
            <a:r>
              <a:rPr lang="en-US" sz="1300" dirty="0"/>
              <a:t> sig</a:t>
            </a:r>
            <a:r>
              <a:rPr lang="en-US" sz="1300" b="1" dirty="0"/>
              <a:t>. </a:t>
            </a:r>
            <a:r>
              <a:rPr lang="en-US" sz="1300" b="1" dirty="0" err="1"/>
              <a:t>Ottavio</a:t>
            </a:r>
            <a:r>
              <a:rPr lang="en-US" sz="1300" b="1" dirty="0"/>
              <a:t> Del Bello</a:t>
            </a:r>
            <a:r>
              <a:rPr lang="en-US" sz="1300" dirty="0"/>
              <a:t>, </a:t>
            </a:r>
            <a:r>
              <a:rPr lang="en-US" sz="1300" dirty="0" err="1"/>
              <a:t>nostro</a:t>
            </a:r>
            <a:r>
              <a:rPr lang="en-US" sz="1300" dirty="0"/>
              <a:t> </a:t>
            </a:r>
            <a:r>
              <a:rPr lang="en-US" sz="1300" dirty="0" err="1"/>
              <a:t>fratello</a:t>
            </a:r>
            <a:r>
              <a:rPr lang="en-US" sz="1300" dirty="0"/>
              <a:t>, quale </a:t>
            </a:r>
            <a:r>
              <a:rPr lang="en-US" sz="1300" dirty="0" err="1"/>
              <a:t>aveva</a:t>
            </a:r>
            <a:r>
              <a:rPr lang="en-US" sz="1300" dirty="0"/>
              <a:t> </a:t>
            </a:r>
            <a:r>
              <a:rPr lang="en-US" sz="1300" dirty="0" err="1"/>
              <a:t>cominciato</a:t>
            </a:r>
            <a:r>
              <a:rPr lang="en-US" sz="1300" dirty="0"/>
              <a:t> </a:t>
            </a:r>
            <a:r>
              <a:rPr lang="en-US" sz="1300" dirty="0" err="1"/>
              <a:t>aringare</a:t>
            </a:r>
            <a:r>
              <a:rPr lang="en-US" sz="1300" dirty="0"/>
              <a:t> </a:t>
            </a:r>
            <a:r>
              <a:rPr lang="en-US" sz="1300" dirty="0" err="1"/>
              <a:t>contro</a:t>
            </a:r>
            <a:r>
              <a:rPr lang="en-US" sz="1300" dirty="0"/>
              <a:t> </a:t>
            </a:r>
            <a:r>
              <a:rPr lang="en-US" sz="1300" dirty="0" err="1"/>
              <a:t>detto</a:t>
            </a:r>
            <a:r>
              <a:rPr lang="en-US" sz="1300" dirty="0"/>
              <a:t> </a:t>
            </a:r>
            <a:r>
              <a:rPr lang="en-US" sz="1300" dirty="0" err="1"/>
              <a:t>affare</a:t>
            </a:r>
            <a:r>
              <a:rPr lang="en-US" sz="1300" dirty="0"/>
              <a:t> del </a:t>
            </a:r>
            <a:r>
              <a:rPr lang="en-US" sz="1300" dirty="0" err="1"/>
              <a:t>detto</a:t>
            </a:r>
            <a:r>
              <a:rPr lang="en-US" sz="1300" dirty="0"/>
              <a:t> sig. </a:t>
            </a:r>
            <a:r>
              <a:rPr lang="en-US" sz="1300" dirty="0" err="1"/>
              <a:t>dottore</a:t>
            </a:r>
            <a:r>
              <a:rPr lang="en-US" sz="1300" dirty="0"/>
              <a:t> </a:t>
            </a:r>
            <a:r>
              <a:rPr lang="en-US" sz="1300" b="1" dirty="0"/>
              <a:t>Giuliano</a:t>
            </a:r>
            <a:r>
              <a:rPr lang="en-US" sz="1300" dirty="0"/>
              <a:t>, </a:t>
            </a:r>
            <a:r>
              <a:rPr lang="en-US" sz="1300" dirty="0" err="1"/>
              <a:t>pur</a:t>
            </a:r>
            <a:r>
              <a:rPr lang="en-US" sz="1300" dirty="0"/>
              <a:t> </a:t>
            </a:r>
            <a:r>
              <a:rPr lang="en-US" sz="1300" dirty="0" err="1"/>
              <a:t>nostro</a:t>
            </a:r>
            <a:r>
              <a:rPr lang="en-US" sz="1300" dirty="0"/>
              <a:t> </a:t>
            </a:r>
            <a:r>
              <a:rPr lang="en-US" sz="1300" dirty="0" err="1"/>
              <a:t>fratello</a:t>
            </a:r>
            <a:r>
              <a:rPr lang="en-US" sz="1300" dirty="0"/>
              <a:t>, quale </a:t>
            </a:r>
            <a:r>
              <a:rPr lang="en-US" sz="1300" dirty="0" err="1"/>
              <a:t>allora</a:t>
            </a:r>
            <a:r>
              <a:rPr lang="en-US" sz="1300" dirty="0"/>
              <a:t> </a:t>
            </a:r>
            <a:r>
              <a:rPr lang="en-US" sz="1300" dirty="0" err="1"/>
              <a:t>sosteneva</a:t>
            </a:r>
            <a:r>
              <a:rPr lang="en-US" sz="1300" dirty="0"/>
              <a:t> </a:t>
            </a:r>
            <a:r>
              <a:rPr lang="es-ES" sz="1300" dirty="0"/>
              <a:t>la </a:t>
            </a:r>
            <a:r>
              <a:rPr lang="es-ES" sz="1300" dirty="0" err="1"/>
              <a:t>carica</a:t>
            </a:r>
            <a:r>
              <a:rPr lang="es-ES" sz="1300" dirty="0"/>
              <a:t> </a:t>
            </a:r>
            <a:r>
              <a:rPr lang="en-US" sz="1300" dirty="0" err="1"/>
              <a:t>principale</a:t>
            </a:r>
            <a:r>
              <a:rPr lang="en-US" sz="1300" dirty="0"/>
              <a:t> di </a:t>
            </a:r>
            <a:r>
              <a:rPr lang="en-US" sz="1300" b="1" i="1" dirty="0" err="1"/>
              <a:t>Sindaco</a:t>
            </a:r>
            <a:r>
              <a:rPr lang="en-US" sz="1300" b="1" i="1" dirty="0"/>
              <a:t> Prov.re </a:t>
            </a:r>
            <a:r>
              <a:rPr lang="en-US" sz="1300" b="1" i="1" dirty="0" err="1"/>
              <a:t>della</a:t>
            </a:r>
            <a:r>
              <a:rPr lang="en-US" sz="1300" b="1" i="1" dirty="0"/>
              <a:t> </a:t>
            </a:r>
            <a:r>
              <a:rPr lang="es-ES" sz="1300" b="1" i="1" dirty="0" err="1"/>
              <a:t>Cittá</a:t>
            </a:r>
            <a:r>
              <a:rPr lang="es-ES" sz="1300" dirty="0"/>
              <a:t>, </a:t>
            </a:r>
            <a:endParaRPr lang="sl-SI" sz="1300" dirty="0" smtClean="0"/>
          </a:p>
          <a:p>
            <a:r>
              <a:rPr lang="en-US" sz="1300" dirty="0" err="1" smtClean="0"/>
              <a:t>nel</a:t>
            </a:r>
            <a:r>
              <a:rPr lang="en-US" sz="1300" dirty="0" smtClean="0"/>
              <a:t> </a:t>
            </a:r>
            <a:r>
              <a:rPr lang="en-US" sz="1300" dirty="0" err="1"/>
              <a:t>detto</a:t>
            </a:r>
            <a:r>
              <a:rPr lang="en-US" sz="1300" dirty="0"/>
              <a:t> </a:t>
            </a:r>
            <a:r>
              <a:rPr lang="en-US" sz="1300" dirty="0" err="1"/>
              <a:t>atto</a:t>
            </a:r>
            <a:r>
              <a:rPr lang="en-US" sz="1300" dirty="0"/>
              <a:t> </a:t>
            </a:r>
            <a:r>
              <a:rPr lang="en-US" sz="1300" dirty="0" err="1"/>
              <a:t>seguirono</a:t>
            </a:r>
            <a:r>
              <a:rPr lang="en-US" sz="1300" dirty="0"/>
              <a:t> </a:t>
            </a:r>
            <a:r>
              <a:rPr lang="en-US" sz="1300" dirty="0" err="1"/>
              <a:t>alcune</a:t>
            </a:r>
            <a:r>
              <a:rPr lang="en-US" sz="1300" dirty="0"/>
              <a:t> parole di </a:t>
            </a:r>
            <a:r>
              <a:rPr lang="en-US" sz="1300" dirty="0" err="1"/>
              <a:t>sprezzo</a:t>
            </a:r>
            <a:r>
              <a:rPr lang="en-US" sz="1300" dirty="0"/>
              <a:t> </a:t>
            </a:r>
            <a:r>
              <a:rPr lang="en-US" sz="1300" dirty="0" err="1"/>
              <a:t>tra</a:t>
            </a:r>
            <a:r>
              <a:rPr lang="en-US" sz="1300" dirty="0"/>
              <a:t> </a:t>
            </a:r>
            <a:r>
              <a:rPr lang="en-US" sz="1300" dirty="0" err="1"/>
              <a:t>il</a:t>
            </a:r>
            <a:r>
              <a:rPr lang="en-US" sz="1300" dirty="0"/>
              <a:t> </a:t>
            </a:r>
            <a:r>
              <a:rPr lang="en-US" sz="1300" dirty="0" err="1"/>
              <a:t>detto</a:t>
            </a:r>
            <a:r>
              <a:rPr lang="en-US" sz="1300" dirty="0"/>
              <a:t> sig. </a:t>
            </a:r>
            <a:r>
              <a:rPr lang="es-ES" sz="1300" b="1" dirty="0" err="1"/>
              <a:t>Niccoló</a:t>
            </a:r>
            <a:r>
              <a:rPr lang="es-ES" sz="1300" b="1" dirty="0"/>
              <a:t> </a:t>
            </a:r>
            <a:r>
              <a:rPr lang="en-US" sz="1300" b="1" dirty="0"/>
              <a:t>del </a:t>
            </a:r>
            <a:r>
              <a:rPr lang="en-US" sz="1300" b="1" dirty="0" err="1"/>
              <a:t>Tacco</a:t>
            </a:r>
            <a:r>
              <a:rPr lang="en-US" sz="1300" dirty="0"/>
              <a:t>, </a:t>
            </a:r>
            <a:r>
              <a:rPr lang="en-US" sz="1300" dirty="0" err="1"/>
              <a:t>uomo</a:t>
            </a:r>
            <a:r>
              <a:rPr lang="en-US" sz="1300" dirty="0"/>
              <a:t> </a:t>
            </a:r>
            <a:r>
              <a:rPr lang="en-US" sz="1300" dirty="0" err="1"/>
              <a:t>altiero</a:t>
            </a:r>
            <a:r>
              <a:rPr lang="en-US" sz="1300" dirty="0"/>
              <a:t>, </a:t>
            </a:r>
            <a:r>
              <a:rPr lang="en-US" sz="1300" dirty="0" err="1"/>
              <a:t>ed</a:t>
            </a:r>
            <a:r>
              <a:rPr lang="en-US" sz="1300" dirty="0"/>
              <a:t> </a:t>
            </a:r>
            <a:r>
              <a:rPr lang="en-US" sz="1300" dirty="0" err="1"/>
              <a:t>il</a:t>
            </a:r>
            <a:r>
              <a:rPr lang="en-US" sz="1300" dirty="0"/>
              <a:t> sig. </a:t>
            </a:r>
            <a:r>
              <a:rPr lang="en-US" sz="1300" b="1" dirty="0"/>
              <a:t>Domenico Del Bello</a:t>
            </a:r>
            <a:r>
              <a:rPr lang="en-US" sz="1300" dirty="0"/>
              <a:t>, </a:t>
            </a:r>
            <a:r>
              <a:rPr lang="en-US" sz="1300" dirty="0" err="1"/>
              <a:t>nostro</a:t>
            </a:r>
            <a:r>
              <a:rPr lang="en-US" sz="1300" dirty="0"/>
              <a:t> </a:t>
            </a:r>
            <a:r>
              <a:rPr lang="en-US" sz="1300" dirty="0" err="1"/>
              <a:t>zio</a:t>
            </a:r>
            <a:r>
              <a:rPr lang="en-US" sz="1300" dirty="0"/>
              <a:t> </a:t>
            </a:r>
            <a:r>
              <a:rPr lang="es-ES" sz="1300" dirty="0" smtClean="0"/>
              <a:t>paterno</a:t>
            </a:r>
            <a:r>
              <a:rPr lang="en-US" sz="1300" dirty="0" smtClean="0"/>
              <a:t>; </a:t>
            </a:r>
            <a:endParaRPr lang="sl-SI" sz="1300" dirty="0" smtClean="0"/>
          </a:p>
          <a:p>
            <a:r>
              <a:rPr lang="en-US" sz="1300" dirty="0" smtClean="0"/>
              <a:t>ma </a:t>
            </a:r>
            <a:r>
              <a:rPr lang="en-US" sz="1300" dirty="0" err="1"/>
              <a:t>terminato</a:t>
            </a:r>
            <a:r>
              <a:rPr lang="en-US" sz="1300" dirty="0"/>
              <a:t> </a:t>
            </a:r>
            <a:r>
              <a:rPr lang="en-US" sz="1300" dirty="0" err="1"/>
              <a:t>il</a:t>
            </a:r>
            <a:r>
              <a:rPr lang="en-US" sz="1300" dirty="0"/>
              <a:t> </a:t>
            </a:r>
            <a:r>
              <a:rPr lang="en-US" sz="1300" dirty="0" err="1"/>
              <a:t>Consiglio</a:t>
            </a:r>
            <a:r>
              <a:rPr lang="en-US" sz="1300" dirty="0"/>
              <a:t> e </a:t>
            </a:r>
            <a:r>
              <a:rPr lang="en-US" sz="1300" dirty="0" err="1"/>
              <a:t>discesi</a:t>
            </a:r>
            <a:r>
              <a:rPr lang="en-US" sz="1300" dirty="0"/>
              <a:t> le scale del Sig </a:t>
            </a:r>
            <a:r>
              <a:rPr lang="en-US" sz="1300" dirty="0" err="1"/>
              <a:t>Dott.</a:t>
            </a:r>
            <a:r>
              <a:rPr lang="en-US" sz="1300" baseline="30000" dirty="0" err="1"/>
              <a:t>r</a:t>
            </a:r>
            <a:r>
              <a:rPr lang="en-US" sz="1300" dirty="0"/>
              <a:t> </a:t>
            </a:r>
            <a:r>
              <a:rPr lang="es-ES" sz="1300" dirty="0" err="1"/>
              <a:t>Nicoló</a:t>
            </a:r>
            <a:r>
              <a:rPr lang="es-ES" sz="1300" dirty="0"/>
              <a:t> </a:t>
            </a:r>
            <a:r>
              <a:rPr lang="en-US" sz="1300" dirty="0"/>
              <a:t>del </a:t>
            </a:r>
            <a:r>
              <a:rPr lang="en-US" sz="1300" dirty="0" err="1"/>
              <a:t>Tacco</a:t>
            </a:r>
            <a:r>
              <a:rPr lang="en-US" sz="1300" dirty="0"/>
              <a:t>, </a:t>
            </a:r>
            <a:r>
              <a:rPr lang="sl-SI" sz="1300" dirty="0" smtClean="0"/>
              <a:t>…</a:t>
            </a:r>
            <a:r>
              <a:rPr lang="en-US" sz="1300" dirty="0" smtClean="0"/>
              <a:t>, </a:t>
            </a:r>
            <a:r>
              <a:rPr lang="en-US" sz="1300" dirty="0" err="1"/>
              <a:t>escivano</a:t>
            </a:r>
            <a:r>
              <a:rPr lang="en-US" sz="1300" dirty="0"/>
              <a:t> </a:t>
            </a:r>
            <a:r>
              <a:rPr lang="es-ES" sz="1300" dirty="0"/>
              <a:t>dalla </a:t>
            </a:r>
            <a:r>
              <a:rPr lang="en-US" sz="1300" dirty="0"/>
              <a:t>porta del </a:t>
            </a:r>
            <a:r>
              <a:rPr lang="es-ES" sz="1300" dirty="0" err="1"/>
              <a:t>Corpo</a:t>
            </a:r>
            <a:r>
              <a:rPr lang="es-ES" sz="1300" dirty="0"/>
              <a:t> di Guardia </a:t>
            </a:r>
            <a:r>
              <a:rPr lang="en-US" sz="1300" dirty="0"/>
              <a:t>del Palazzo </a:t>
            </a:r>
            <a:r>
              <a:rPr lang="en-US" sz="1300" dirty="0" smtClean="0"/>
              <a:t>… </a:t>
            </a:r>
            <a:r>
              <a:rPr lang="es-ES" sz="1300" b="1" i="1" dirty="0" smtClean="0"/>
              <a:t>fe</a:t>
            </a:r>
            <a:r>
              <a:rPr lang="es-ES" sz="1300" b="1" i="1" dirty="0"/>
              <a:t>’ </a:t>
            </a:r>
            <a:r>
              <a:rPr lang="en-US" sz="1300" b="1" i="1" dirty="0" err="1"/>
              <a:t>l’atto</a:t>
            </a:r>
            <a:r>
              <a:rPr lang="en-US" sz="1300" b="1" i="1" dirty="0"/>
              <a:t> </a:t>
            </a:r>
            <a:r>
              <a:rPr lang="es-ES" sz="1300" b="1" i="1" dirty="0"/>
              <a:t>di </a:t>
            </a:r>
            <a:r>
              <a:rPr lang="en-US" sz="1300" b="1" i="1" dirty="0" err="1"/>
              <a:t>colpire</a:t>
            </a:r>
            <a:r>
              <a:rPr lang="en-US" sz="1300" b="1" i="1" dirty="0"/>
              <a:t> </a:t>
            </a:r>
            <a:r>
              <a:rPr lang="en-US" sz="1300" dirty="0" err="1"/>
              <a:t>il</a:t>
            </a:r>
            <a:r>
              <a:rPr lang="en-US" sz="1300" dirty="0"/>
              <a:t> </a:t>
            </a:r>
            <a:r>
              <a:rPr lang="es-ES" sz="1300" dirty="0"/>
              <a:t>ve­nerando </a:t>
            </a:r>
            <a:r>
              <a:rPr lang="en-US" sz="1300" dirty="0"/>
              <a:t>Domenico Del Bello. </a:t>
            </a:r>
            <a:endParaRPr lang="sl-SI" sz="1300" dirty="0" smtClean="0"/>
          </a:p>
          <a:p>
            <a:r>
              <a:rPr lang="en-US" sz="1300" dirty="0" smtClean="0"/>
              <a:t>Il </a:t>
            </a:r>
            <a:r>
              <a:rPr lang="es-ES" sz="1300" dirty="0"/>
              <a:t>che </a:t>
            </a:r>
            <a:r>
              <a:rPr lang="en-US" sz="1300" dirty="0" err="1"/>
              <a:t>vedendo</a:t>
            </a:r>
            <a:r>
              <a:rPr lang="en-US" sz="1300" dirty="0"/>
              <a:t> </a:t>
            </a:r>
            <a:r>
              <a:rPr lang="en-US" sz="1300" dirty="0" err="1"/>
              <a:t>il</a:t>
            </a:r>
            <a:r>
              <a:rPr lang="en-US" sz="1300" dirty="0"/>
              <a:t> </a:t>
            </a:r>
            <a:r>
              <a:rPr lang="en-US" sz="1300" dirty="0" err="1"/>
              <a:t>giovane</a:t>
            </a:r>
            <a:r>
              <a:rPr lang="en-US" sz="1300" dirty="0"/>
              <a:t> </a:t>
            </a:r>
            <a:r>
              <a:rPr lang="en-US" sz="1300" b="1" dirty="0" err="1"/>
              <a:t>Alvise</a:t>
            </a:r>
            <a:r>
              <a:rPr lang="en-US" sz="1300" dirty="0"/>
              <a:t>, </a:t>
            </a:r>
            <a:r>
              <a:rPr lang="en-US" sz="1300" dirty="0" err="1"/>
              <a:t>impugnata</a:t>
            </a:r>
            <a:r>
              <a:rPr lang="en-US" sz="1300" dirty="0"/>
              <a:t> </a:t>
            </a:r>
            <a:r>
              <a:rPr lang="es-ES" sz="1300" b="1" dirty="0"/>
              <a:t>la pistola</a:t>
            </a:r>
            <a:r>
              <a:rPr lang="es-ES" sz="1300" dirty="0"/>
              <a:t>, </a:t>
            </a:r>
            <a:r>
              <a:rPr lang="es-ES" sz="1300" b="1" dirty="0" err="1"/>
              <a:t>sparò</a:t>
            </a:r>
            <a:r>
              <a:rPr lang="es-ES" sz="1300" dirty="0"/>
              <a:t> </a:t>
            </a:r>
            <a:r>
              <a:rPr lang="en-US" sz="1300" dirty="0"/>
              <a:t>con </a:t>
            </a:r>
            <a:r>
              <a:rPr lang="en-US" sz="1300" dirty="0" err="1"/>
              <a:t>quella</a:t>
            </a:r>
            <a:r>
              <a:rPr lang="en-US" sz="1300" dirty="0"/>
              <a:t> </a:t>
            </a:r>
            <a:r>
              <a:rPr lang="en-US" sz="1300" dirty="0" err="1"/>
              <a:t>sull’aggressore</a:t>
            </a:r>
            <a:r>
              <a:rPr lang="en-US" sz="1300" dirty="0"/>
              <a:t>, </a:t>
            </a:r>
            <a:r>
              <a:rPr lang="es-ES" sz="1300" dirty="0"/>
              <a:t>man­dándolo </a:t>
            </a:r>
            <a:r>
              <a:rPr lang="en-US" sz="1300" dirty="0" err="1"/>
              <a:t>diffilato</a:t>
            </a:r>
            <a:r>
              <a:rPr lang="en-US" sz="1300" dirty="0"/>
              <a:t> </a:t>
            </a:r>
            <a:r>
              <a:rPr lang="en-US" sz="1300" b="1" dirty="0" err="1"/>
              <a:t>all’altro</a:t>
            </a:r>
            <a:r>
              <a:rPr lang="en-US" sz="1300" b="1" dirty="0"/>
              <a:t> </a:t>
            </a:r>
            <a:r>
              <a:rPr lang="es-ES" sz="1300" b="1" dirty="0" smtClean="0"/>
              <a:t>mondo</a:t>
            </a:r>
            <a:r>
              <a:rPr lang="sl-SI" sz="1300" b="1" dirty="0" smtClean="0"/>
              <a:t>. </a:t>
            </a:r>
            <a:r>
              <a:rPr lang="es-ES" sz="1300" dirty="0"/>
              <a:t>»</a:t>
            </a:r>
            <a:endParaRPr lang="sl-SI" sz="1300" b="1"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14579" y="3933056"/>
            <a:ext cx="1440160" cy="2225703"/>
          </a:xfrm>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76672"/>
            <a:ext cx="241458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6198393"/>
            <a:ext cx="9636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0121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3637</TotalTime>
  <Words>1938</Words>
  <Application>Microsoft Office PowerPoint</Application>
  <PresentationFormat>On-screen Show (4:3)</PresentationFormat>
  <Paragraphs>85</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NewsPrint</vt:lpstr>
      <vt:lpstr>Darko Darovec: Vendetta a Capodistria, 5 giugno 1686</vt:lpstr>
      <vt:lpstr>Darko Darovec: Vendetta a Capodistria, 5 giugno 1686</vt:lpstr>
      <vt:lpstr>PowerPoint Presentation</vt:lpstr>
      <vt:lpstr>… sbucò in Brolo, indi, …</vt:lpstr>
      <vt:lpstr>PowerPoint Presentation</vt:lpstr>
      <vt:lpstr>PowerPoint Presentation</vt:lpstr>
      <vt:lpstr>PowerPoint Presentation</vt:lpstr>
      <vt:lpstr>PowerPoint Presentation</vt:lpstr>
      <vt:lpstr>PowerPoint Presentation</vt:lpstr>
      <vt:lpstr>PowerPoint Presentation</vt:lpstr>
      <vt:lpstr>Ricostruzione ipotetica della Torre Del Bello, Cherini, 1993 </vt:lpstr>
      <vt:lpstr>« Che io, e lui allogiavimo in Casa di Monsù Verdura, e quando poi arrivarono à Venetia i Tacchi presero allogio in Cà Michieli. » Quando Leandro rimpatriô (allora da Venezia), come zio dell’ucciso, andó dal dottor Giuliano Del Bello a domandargli conto del sangue sparso del parente. </vt:lpstr>
      <vt:lpstr>PowerPoint Presentation</vt:lpstr>
      <vt:lpstr>PowerPoint Presentation</vt:lpstr>
      <vt:lpstr>PowerPoint Presentation</vt:lpstr>
      <vt:lpstr>PowerPoint Presentation</vt:lpstr>
      <vt:lpstr>Che cos'è la vendetta?</vt:lpstr>
      <vt:lpstr>PowerPoint Presentation</vt:lpstr>
      <vt:lpstr>PowerPoint Presentation</vt:lpstr>
      <vt:lpstr>Paja Jovanović Krvna osveta.   Procesija bratstvenikov pred vstopom v hišo, pred obredi bratenja z zibkami http://www.tankonyvtar.hu/hu/tartalom/tkt/osztrak-magyar/images/09251.jpg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Vendetta 1686</dc:title>
  <dc:creator>Darko</dc:creator>
  <cp:lastModifiedBy>Darko</cp:lastModifiedBy>
  <cp:revision>74</cp:revision>
  <dcterms:created xsi:type="dcterms:W3CDTF">2015-05-26T15:50:28Z</dcterms:created>
  <dcterms:modified xsi:type="dcterms:W3CDTF">2016-03-05T16:27:24Z</dcterms:modified>
</cp:coreProperties>
</file>