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5" r:id="rId3"/>
    <p:sldId id="306" r:id="rId4"/>
    <p:sldId id="308" r:id="rId5"/>
    <p:sldId id="309" r:id="rId6"/>
    <p:sldId id="285" r:id="rId7"/>
    <p:sldId id="286" r:id="rId8"/>
    <p:sldId id="298" r:id="rId9"/>
    <p:sldId id="290" r:id="rId10"/>
    <p:sldId id="291" r:id="rId11"/>
    <p:sldId id="297" r:id="rId12"/>
    <p:sldId id="299" r:id="rId13"/>
    <p:sldId id="293" r:id="rId14"/>
    <p:sldId id="300" r:id="rId15"/>
    <p:sldId id="294" r:id="rId16"/>
    <p:sldId id="295" r:id="rId17"/>
    <p:sldId id="301" r:id="rId18"/>
    <p:sldId id="296"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326" r:id="rId35"/>
    <p:sldId id="327" r:id="rId36"/>
    <p:sldId id="328" r:id="rId37"/>
    <p:sldId id="329" r:id="rId38"/>
    <p:sldId id="330" r:id="rId39"/>
    <p:sldId id="331" r:id="rId40"/>
    <p:sldId id="332" r:id="rId41"/>
    <p:sldId id="334" r:id="rId42"/>
    <p:sldId id="335" r:id="rId43"/>
    <p:sldId id="307" r:id="rId44"/>
    <p:sldId id="303" r:id="rId45"/>
    <p:sldId id="289" r:id="rId46"/>
    <p:sldId id="266" r:id="rId47"/>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75" autoAdjust="0"/>
  </p:normalViewPr>
  <p:slideViewPr>
    <p:cSldViewPr>
      <p:cViewPr varScale="1">
        <p:scale>
          <a:sx n="100" d="100"/>
          <a:sy n="100" d="100"/>
        </p:scale>
        <p:origin x="-2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BDFF29-F461-4B38-BF62-52147BB873C1}" type="datetimeFigureOut">
              <a:rPr lang="sl-SI" smtClean="0"/>
              <a:t>5.3.2016</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2893F220-C547-43F8-A931-AD23908B079C}" type="slidenum">
              <a:rPr lang="sl-SI" smtClean="0"/>
              <a:t>‹#›</a:t>
            </a:fld>
            <a:endParaRPr lang="sl-SI"/>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BDFF29-F461-4B38-BF62-52147BB873C1}" type="datetimeFigureOut">
              <a:rPr lang="sl-SI" smtClean="0"/>
              <a:t>5.3.2016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BDFF29-F461-4B38-BF62-52147BB873C1}" type="datetimeFigureOut">
              <a:rPr lang="sl-SI" smtClean="0"/>
              <a:t>5.3.2016</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2893F220-C547-43F8-A931-AD23908B079C}" type="slidenum">
              <a:rPr lang="sl-SI" smtClean="0"/>
              <a:t>‹#›</a:t>
            </a:fld>
            <a:endParaRPr lang="sl-SI"/>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BDFF29-F461-4B38-BF62-52147BB873C1}" type="datetimeFigureOut">
              <a:rPr lang="sl-SI" smtClean="0"/>
              <a:t>5.3.2016</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DFF29-F461-4B38-BF62-52147BB873C1}" type="datetimeFigureOut">
              <a:rPr lang="sl-SI" smtClean="0"/>
              <a:t>5.3.2016</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DFF29-F461-4B38-BF62-52147BB873C1}" type="datetimeFigureOut">
              <a:rPr lang="sl-SI" smtClean="0"/>
              <a:t>5.3.2016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893F220-C547-43F8-A931-AD23908B079C}" type="slidenum">
              <a:rPr lang="sl-SI" smtClean="0"/>
              <a:t>‹#›</a:t>
            </a:fld>
            <a:endParaRPr lang="sl-SI"/>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BDFF29-F461-4B38-BF62-52147BB873C1}" type="datetimeFigureOut">
              <a:rPr lang="sl-SI" smtClean="0"/>
              <a:t>5.3.2016</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2893F220-C547-43F8-A931-AD23908B079C}" type="slidenum">
              <a:rPr lang="sl-SI" smtClean="0"/>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47BDFF29-F461-4B38-BF62-52147BB873C1}" type="datetimeFigureOut">
              <a:rPr lang="sl-SI" smtClean="0"/>
              <a:t>5.3.2016</a:t>
            </a:fld>
            <a:endParaRPr lang="sl-SI"/>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sl-SI"/>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2893F220-C547-43F8-A931-AD23908B079C}" type="slidenum">
              <a:rPr lang="sl-SI" smtClean="0"/>
              <a:t>‹#›</a:t>
            </a:fld>
            <a:endParaRPr lang="sl-SI"/>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buki81.wordpress.com/2011/05/22/the-muzej-2-paja-jovanovic/" TargetMode="Externa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si/search?hl=sl&amp;tbo=p&amp;tbm=bks&amp;q=inauthor:%22Matev%C5%BE+Ko%C5%A1ir%22" TargetMode="External"/><Relationship Id="rId2" Type="http://schemas.openxmlformats.org/officeDocument/2006/relationships/hyperlink" Target="https://www.google.si/search?hl=sl&amp;tbo=p&amp;tbm=bks&amp;q=inauthor:%22Marjeta+Tratnik+Volasko%22" TargetMode="External"/><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Punishment" TargetMode="External"/><Relationship Id="rId2" Type="http://schemas.openxmlformats.org/officeDocument/2006/relationships/hyperlink" Target="http://en.wikipedia.org/wiki/Justice" TargetMode="External"/><Relationship Id="rId1" Type="http://schemas.openxmlformats.org/officeDocument/2006/relationships/slideLayout" Target="../slideLayouts/slideLayout4.xml"/><Relationship Id="rId6" Type="http://schemas.openxmlformats.org/officeDocument/2006/relationships/image" Target="../media/image53.jpg"/><Relationship Id="rId5" Type="http://schemas.openxmlformats.org/officeDocument/2006/relationships/hyperlink" Target="http://en.wikipedia.org/wiki/Crime" TargetMode="External"/><Relationship Id="rId4" Type="http://schemas.openxmlformats.org/officeDocument/2006/relationships/hyperlink" Target="http://en.wikipedia.org/wiki/Eye_for_an_ey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Punishment" TargetMode="External"/><Relationship Id="rId2" Type="http://schemas.openxmlformats.org/officeDocument/2006/relationships/hyperlink" Target="http://en.wikipedia.org/wiki/Justice" TargetMode="External"/><Relationship Id="rId1" Type="http://schemas.openxmlformats.org/officeDocument/2006/relationships/slideLayout" Target="../slideLayouts/slideLayout4.xml"/><Relationship Id="rId6" Type="http://schemas.openxmlformats.org/officeDocument/2006/relationships/image" Target="../media/image53.jpg"/><Relationship Id="rId5" Type="http://schemas.openxmlformats.org/officeDocument/2006/relationships/hyperlink" Target="http://en.wikipedia.org/wiki/Crime" TargetMode="External"/><Relationship Id="rId4" Type="http://schemas.openxmlformats.org/officeDocument/2006/relationships/hyperlink" Target="http://en.wikipedia.org/wiki/Eye_for_an_ey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0" y="5085184"/>
            <a:ext cx="4464496" cy="792088"/>
          </a:xfrm>
        </p:spPr>
        <p:txBody>
          <a:bodyPr>
            <a:normAutofit fontScale="90000"/>
          </a:bodyPr>
          <a:lstStyle/>
          <a:p>
            <a:r>
              <a:rPr lang="sl-SI" sz="1800" dirty="0" err="1">
                <a:latin typeface="+mn-lt"/>
              </a:rPr>
              <a:t>Orestovo</a:t>
            </a:r>
            <a:r>
              <a:rPr lang="sl-SI" sz="1800" dirty="0">
                <a:latin typeface="+mn-lt"/>
              </a:rPr>
              <a:t> kesanje, </a:t>
            </a:r>
            <a:r>
              <a:rPr lang="sl-SI" sz="1800" dirty="0" smtClean="0">
                <a:latin typeface="+mn-lt"/>
              </a:rPr>
              <a:t>obdan </a:t>
            </a:r>
            <a:r>
              <a:rPr lang="sl-SI" sz="1800" dirty="0">
                <a:latin typeface="+mn-lt"/>
              </a:rPr>
              <a:t>z </a:t>
            </a:r>
            <a:r>
              <a:rPr lang="sl-SI" sz="1800" dirty="0" err="1" smtClean="0">
                <a:latin typeface="+mn-lt"/>
              </a:rPr>
              <a:t>Erinijami</a:t>
            </a:r>
            <a:r>
              <a:rPr lang="sl-SI" sz="1800" dirty="0" smtClean="0">
                <a:latin typeface="+mn-lt"/>
              </a:rPr>
              <a:t>, tremi boginjami maščevanja. </a:t>
            </a:r>
            <a:r>
              <a:rPr lang="sl-SI" sz="1800" dirty="0">
                <a:latin typeface="+mn-lt"/>
              </a:rPr>
              <a:t>William-</a:t>
            </a:r>
            <a:r>
              <a:rPr lang="sl-SI" sz="1800" dirty="0" err="1">
                <a:latin typeface="+mn-lt"/>
              </a:rPr>
              <a:t>Adolphe</a:t>
            </a:r>
            <a:r>
              <a:rPr lang="sl-SI" sz="1800" dirty="0">
                <a:latin typeface="+mn-lt"/>
              </a:rPr>
              <a:t> </a:t>
            </a:r>
            <a:r>
              <a:rPr lang="sl-SI" sz="1800" dirty="0" err="1">
                <a:latin typeface="+mn-lt"/>
              </a:rPr>
              <a:t>Bouguereau</a:t>
            </a:r>
            <a:r>
              <a:rPr lang="sl-SI" sz="1800" dirty="0">
                <a:latin typeface="+mn-lt"/>
              </a:rPr>
              <a:t>, 1862. </a:t>
            </a:r>
            <a:r>
              <a:rPr lang="sl-SI" sz="1800" dirty="0" err="1">
                <a:latin typeface="+mn-lt"/>
              </a:rPr>
              <a:t>From</a:t>
            </a:r>
            <a:r>
              <a:rPr lang="sl-SI" sz="1800" dirty="0">
                <a:latin typeface="+mn-lt"/>
              </a:rPr>
              <a:t> </a:t>
            </a:r>
            <a:r>
              <a:rPr lang="sl-SI" sz="1800" dirty="0" err="1">
                <a:latin typeface="+mn-lt"/>
              </a:rPr>
              <a:t>Wikimedia</a:t>
            </a:r>
            <a:r>
              <a:rPr lang="sl-SI" sz="1800" dirty="0">
                <a:latin typeface="+mn-lt"/>
              </a:rPr>
              <a:t> </a:t>
            </a:r>
            <a:r>
              <a:rPr lang="sl-SI" sz="1800" dirty="0" err="1" smtClean="0">
                <a:latin typeface="+mn-lt"/>
              </a:rPr>
              <a:t>Commons</a:t>
            </a:r>
            <a:r>
              <a:rPr lang="sl-SI" sz="1800" dirty="0" smtClean="0">
                <a:latin typeface="+mn-lt"/>
              </a:rPr>
              <a:t/>
            </a:r>
            <a:br>
              <a:rPr lang="sl-SI" sz="1800" dirty="0" smtClean="0">
                <a:latin typeface="+mn-lt"/>
              </a:rPr>
            </a:br>
            <a:r>
              <a:rPr lang="sl-SI" sz="1800" dirty="0" smtClean="0">
                <a:latin typeface="+mn-lt"/>
              </a:rPr>
              <a:t>(Vse slike </a:t>
            </a:r>
            <a:r>
              <a:rPr lang="en-US" sz="1800" dirty="0" smtClean="0">
                <a:latin typeface="+mn-lt"/>
              </a:rPr>
              <a:t>From </a:t>
            </a:r>
            <a:r>
              <a:rPr lang="en-US" sz="1800" dirty="0">
                <a:latin typeface="+mn-lt"/>
              </a:rPr>
              <a:t>Wikimedia Commons, the free media </a:t>
            </a:r>
            <a:r>
              <a:rPr lang="en-US" sz="1800" dirty="0" smtClean="0">
                <a:latin typeface="+mn-lt"/>
              </a:rPr>
              <a:t>repository</a:t>
            </a:r>
            <a:r>
              <a:rPr lang="sl-SI" sz="1800" dirty="0" smtClean="0">
                <a:latin typeface="+mn-lt"/>
              </a:rPr>
              <a:t>)</a:t>
            </a:r>
            <a:endParaRPr lang="sl-SI" sz="1800" dirty="0">
              <a:latin typeface="+mn-lt"/>
            </a:endParaRPr>
          </a:p>
        </p:txBody>
      </p:sp>
      <p:sp>
        <p:nvSpPr>
          <p:cNvPr id="5" name="Content Placeholder 4"/>
          <p:cNvSpPr>
            <a:spLocks noGrp="1"/>
          </p:cNvSpPr>
          <p:nvPr>
            <p:ph sz="half" idx="1"/>
          </p:nvPr>
        </p:nvSpPr>
        <p:spPr/>
        <p:txBody>
          <a:bodyPr>
            <a:normAutofit/>
          </a:bodyPr>
          <a:lstStyle/>
          <a:p>
            <a:pPr marL="0" indent="0" algn="ctr">
              <a:buNone/>
            </a:pPr>
            <a:r>
              <a:rPr lang="sl-SI" sz="1600" dirty="0" smtClean="0"/>
              <a:t>Prof. dr. Darko Darovec</a:t>
            </a:r>
          </a:p>
          <a:p>
            <a:pPr marL="0" indent="0" algn="ctr">
              <a:buNone/>
            </a:pPr>
            <a:endParaRPr lang="sl-SI" sz="1600" dirty="0"/>
          </a:p>
          <a:p>
            <a:pPr marL="0" indent="0" algn="ctr">
              <a:buNone/>
            </a:pPr>
            <a:r>
              <a:rPr lang="sl-SI" sz="1600" dirty="0" err="1" smtClean="0"/>
              <a:t>Inavguracijsko</a:t>
            </a:r>
            <a:r>
              <a:rPr lang="sl-SI" sz="1600" dirty="0" smtClean="0"/>
              <a:t> predavanje</a:t>
            </a:r>
          </a:p>
          <a:p>
            <a:pPr marL="0" indent="0" algn="ctr">
              <a:buNone/>
            </a:pPr>
            <a:endParaRPr lang="sl-SI" sz="1600" dirty="0" smtClean="0"/>
          </a:p>
          <a:p>
            <a:pPr marL="0" indent="0" algn="ctr">
              <a:buNone/>
            </a:pPr>
            <a:endParaRPr lang="sl-SI" sz="1600" dirty="0"/>
          </a:p>
          <a:p>
            <a:pPr marL="0" indent="0" algn="ctr">
              <a:buNone/>
            </a:pPr>
            <a:r>
              <a:rPr lang="sl-SI" dirty="0" smtClean="0"/>
              <a:t>VINDICTA IN DRŽAVA</a:t>
            </a:r>
          </a:p>
          <a:p>
            <a:pPr marL="0" indent="0" algn="ctr">
              <a:buNone/>
            </a:pPr>
            <a:endParaRPr lang="sl-SI" sz="1600" dirty="0" smtClean="0"/>
          </a:p>
          <a:p>
            <a:pPr marL="0" indent="0" algn="ctr">
              <a:buNone/>
            </a:pPr>
            <a:endParaRPr lang="sl-SI" sz="1600" dirty="0"/>
          </a:p>
          <a:p>
            <a:pPr marL="0" indent="0" algn="ctr">
              <a:buNone/>
            </a:pPr>
            <a:r>
              <a:rPr lang="sl-SI" sz="1600" dirty="0" smtClean="0"/>
              <a:t>Univerza v Mariboru, 1. julija 2015</a:t>
            </a:r>
            <a:endParaRPr lang="sl-SI" sz="1600" dirty="0"/>
          </a:p>
        </p:txBody>
      </p:sp>
      <p:pic>
        <p:nvPicPr>
          <p:cNvPr id="102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548680"/>
            <a:ext cx="4437239" cy="391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827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p:txBody>
          <a:bodyPr>
            <a:normAutofit/>
          </a:bodyPr>
          <a:lstStyle/>
          <a:p>
            <a:pPr marL="0" indent="0" algn="ctr">
              <a:buNone/>
            </a:pPr>
            <a:r>
              <a:rPr lang="sl-SI" dirty="0" smtClean="0"/>
              <a:t>… KRVNA OSVETA,</a:t>
            </a:r>
          </a:p>
          <a:p>
            <a:pPr marL="0" indent="0" algn="ctr">
              <a:buNone/>
            </a:pPr>
            <a:r>
              <a:rPr lang="sl-SI" dirty="0" smtClean="0"/>
              <a:t>BESA, …</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30793" y="758579"/>
            <a:ext cx="3828423" cy="4398613"/>
          </a:xfrm>
        </p:spPr>
      </p:pic>
    </p:spTree>
    <p:extLst>
      <p:ext uri="{BB962C8B-B14F-4D97-AF65-F5344CB8AC3E}">
        <p14:creationId xmlns:p14="http://schemas.microsoft.com/office/powerpoint/2010/main" val="781054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p:txBody>
          <a:bodyPr>
            <a:normAutofit/>
          </a:bodyPr>
          <a:lstStyle/>
          <a:p>
            <a:pPr marL="0" indent="0" algn="ctr">
              <a:buNone/>
            </a:pPr>
            <a:r>
              <a:rPr lang="sl-SI" dirty="0" smtClean="0"/>
              <a:t>… </a:t>
            </a:r>
            <a:r>
              <a:rPr lang="sl-SI" dirty="0"/>
              <a:t>MAŠČEVANJE,</a:t>
            </a:r>
          </a:p>
          <a:p>
            <a:pPr marL="0" indent="0" algn="ctr">
              <a:buNone/>
            </a:pPr>
            <a:r>
              <a:rPr lang="az-Cyrl-AZ" dirty="0" smtClean="0"/>
              <a:t>МЕСТЬ</a:t>
            </a:r>
            <a:r>
              <a:rPr lang="sl-SI" dirty="0" smtClean="0"/>
              <a:t>, …</a:t>
            </a:r>
            <a:endParaRPr lang="sl-SI"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23162"/>
            <a:ext cx="806897" cy="34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839857"/>
            <a:ext cx="3816424" cy="2239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08926" y="1124745"/>
            <a:ext cx="3553638" cy="383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138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4008" y="5517232"/>
            <a:ext cx="4104456" cy="654968"/>
          </a:xfrm>
        </p:spPr>
        <p:txBody>
          <a:bodyPr>
            <a:normAutofit/>
          </a:bodyPr>
          <a:lstStyle/>
          <a:p>
            <a:endParaRPr lang="sl-SI" sz="1600" b="1" dirty="0">
              <a:latin typeface="+mn-lt"/>
            </a:endParaRPr>
          </a:p>
        </p:txBody>
      </p:sp>
      <p:sp>
        <p:nvSpPr>
          <p:cNvPr id="5" name="Content Placeholder 4"/>
          <p:cNvSpPr>
            <a:spLocks noGrp="1"/>
          </p:cNvSpPr>
          <p:nvPr>
            <p:ph sz="half" idx="1"/>
          </p:nvPr>
        </p:nvSpPr>
        <p:spPr>
          <a:xfrm>
            <a:off x="755576" y="609601"/>
            <a:ext cx="7503640" cy="1307231"/>
          </a:xfrm>
        </p:spPr>
        <p:txBody>
          <a:bodyPr>
            <a:normAutofit/>
          </a:bodyPr>
          <a:lstStyle/>
          <a:p>
            <a:pPr marL="0" indent="0" algn="ctr">
              <a:buNone/>
            </a:pPr>
            <a:r>
              <a:rPr lang="sl-SI" dirty="0" smtClean="0"/>
              <a:t>… BRINGS THROUGH THE MEDIATION OF THE COMMUNITY …</a:t>
            </a:r>
            <a:endParaRPr lang="sl-SI"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47664" y="1969831"/>
            <a:ext cx="6321986" cy="399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61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4008" y="5517232"/>
            <a:ext cx="4104456" cy="654968"/>
          </a:xfrm>
        </p:spPr>
        <p:txBody>
          <a:bodyPr>
            <a:normAutofit/>
          </a:bodyPr>
          <a:lstStyle/>
          <a:p>
            <a:r>
              <a:rPr lang="en-US" sz="1600" dirty="0">
                <a:latin typeface="+mn-lt"/>
              </a:rPr>
              <a:t>Two churchmen giving the kiss of peace. 1240</a:t>
            </a:r>
            <a:endParaRPr lang="sl-SI" sz="1600" b="1" dirty="0">
              <a:latin typeface="+mn-lt"/>
            </a:endParaRPr>
          </a:p>
        </p:txBody>
      </p:sp>
      <p:sp>
        <p:nvSpPr>
          <p:cNvPr id="5" name="Content Placeholder 4"/>
          <p:cNvSpPr>
            <a:spLocks noGrp="1"/>
          </p:cNvSpPr>
          <p:nvPr>
            <p:ph sz="half" idx="1"/>
          </p:nvPr>
        </p:nvSpPr>
        <p:spPr>
          <a:xfrm>
            <a:off x="395536" y="609601"/>
            <a:ext cx="4248472" cy="3767328"/>
          </a:xfrm>
        </p:spPr>
        <p:txBody>
          <a:bodyPr>
            <a:normAutofit/>
          </a:bodyPr>
          <a:lstStyle/>
          <a:p>
            <a:pPr marL="0" indent="0" algn="ctr">
              <a:buNone/>
            </a:pPr>
            <a:r>
              <a:rPr lang="sl-SI" dirty="0" smtClean="0"/>
              <a:t>… TO PEACE …</a:t>
            </a:r>
            <a:endParaRPr lang="sl-SI" dirty="0"/>
          </a:p>
        </p:txBody>
      </p:sp>
      <p:sp>
        <p:nvSpPr>
          <p:cNvPr id="11" name="Rectangle 10"/>
          <p:cNvSpPr/>
          <p:nvPr/>
        </p:nvSpPr>
        <p:spPr>
          <a:xfrm>
            <a:off x="5047455" y="5157192"/>
            <a:ext cx="3340970" cy="246221"/>
          </a:xfrm>
          <a:prstGeom prst="rect">
            <a:avLst/>
          </a:prstGeom>
        </p:spPr>
        <p:txBody>
          <a:bodyPr wrap="square">
            <a:spAutoFit/>
          </a:bodyPr>
          <a:lstStyle/>
          <a:p>
            <a:r>
              <a:rPr lang="sl-SI" sz="1000" dirty="0" smtClean="0"/>
              <a:t>XX</a:t>
            </a:r>
            <a:endParaRPr lang="sl-SI" sz="1000"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59047" y="599529"/>
            <a:ext cx="3745401" cy="5000110"/>
          </a:xfrm>
        </p:spPr>
      </p:pic>
    </p:spTree>
    <p:extLst>
      <p:ext uri="{BB962C8B-B14F-4D97-AF65-F5344CB8AC3E}">
        <p14:creationId xmlns:p14="http://schemas.microsoft.com/office/powerpoint/2010/main" val="2995388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a:xfrm>
            <a:off x="467544" y="609601"/>
            <a:ext cx="4104456" cy="3767328"/>
          </a:xfrm>
        </p:spPr>
        <p:txBody>
          <a:bodyPr>
            <a:normAutofit/>
          </a:bodyPr>
          <a:lstStyle/>
          <a:p>
            <a:pPr marL="0" indent="0" algn="ctr">
              <a:buNone/>
            </a:pPr>
            <a:r>
              <a:rPr lang="sl-SI" dirty="0" smtClean="0"/>
              <a:t>… CHARITY …</a:t>
            </a:r>
            <a:endParaRPr lang="sl-SI"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63371" y="620688"/>
            <a:ext cx="4197223" cy="5267672"/>
          </a:xfrm>
        </p:spPr>
      </p:pic>
    </p:spTree>
    <p:extLst>
      <p:ext uri="{BB962C8B-B14F-4D97-AF65-F5344CB8AC3E}">
        <p14:creationId xmlns:p14="http://schemas.microsoft.com/office/powerpoint/2010/main" val="2577662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a:xfrm>
            <a:off x="467544" y="609601"/>
            <a:ext cx="4104456" cy="3767328"/>
          </a:xfrm>
        </p:spPr>
        <p:txBody>
          <a:bodyPr>
            <a:normAutofit/>
          </a:bodyPr>
          <a:lstStyle/>
          <a:p>
            <a:pPr marL="0" indent="0" algn="ctr">
              <a:buNone/>
            </a:pPr>
            <a:r>
              <a:rPr lang="sl-SI" dirty="0" smtClean="0"/>
              <a:t>… AMOR …</a:t>
            </a:r>
            <a:endParaRPr lang="sl-SI" dirty="0"/>
          </a:p>
        </p:txBody>
      </p:sp>
      <p:sp>
        <p:nvSpPr>
          <p:cNvPr id="11" name="Rectangle 10"/>
          <p:cNvSpPr/>
          <p:nvPr/>
        </p:nvSpPr>
        <p:spPr>
          <a:xfrm>
            <a:off x="5047455" y="5157192"/>
            <a:ext cx="3340970" cy="246221"/>
          </a:xfrm>
          <a:prstGeom prst="rect">
            <a:avLst/>
          </a:prstGeom>
        </p:spPr>
        <p:txBody>
          <a:bodyPr wrap="square">
            <a:spAutoFit/>
          </a:bodyPr>
          <a:lstStyle/>
          <a:p>
            <a:r>
              <a:rPr lang="sl-SI" sz="1000" dirty="0" smtClean="0"/>
              <a:t>XX</a:t>
            </a:r>
            <a:endParaRPr lang="sl-SI" sz="1000"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08249" y="692696"/>
            <a:ext cx="3623554" cy="5400600"/>
          </a:xfrm>
        </p:spPr>
      </p:pic>
    </p:spTree>
    <p:extLst>
      <p:ext uri="{BB962C8B-B14F-4D97-AF65-F5344CB8AC3E}">
        <p14:creationId xmlns:p14="http://schemas.microsoft.com/office/powerpoint/2010/main" val="2995388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p:txBody>
          <a:bodyPr>
            <a:normAutofit/>
          </a:bodyPr>
          <a:lstStyle/>
          <a:p>
            <a:pPr marL="0" indent="0" algn="ctr">
              <a:buNone/>
            </a:pPr>
            <a:r>
              <a:rPr lang="sl-SI" dirty="0" smtClean="0"/>
              <a:t>… AND FAMILY?</a:t>
            </a:r>
          </a:p>
          <a:p>
            <a:pPr marL="0" indent="0" algn="ctr">
              <a:buNone/>
            </a:pPr>
            <a:endParaRPr lang="sl-SI"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60032" y="620688"/>
            <a:ext cx="3464687" cy="5051648"/>
          </a:xfrm>
        </p:spPr>
      </p:pic>
    </p:spTree>
    <p:extLst>
      <p:ext uri="{BB962C8B-B14F-4D97-AF65-F5344CB8AC3E}">
        <p14:creationId xmlns:p14="http://schemas.microsoft.com/office/powerpoint/2010/main" val="4034327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a:xfrm>
            <a:off x="761999" y="609601"/>
            <a:ext cx="7497217" cy="1595263"/>
          </a:xfrm>
        </p:spPr>
        <p:txBody>
          <a:bodyPr>
            <a:normAutofit/>
          </a:bodyPr>
          <a:lstStyle/>
          <a:p>
            <a:pPr marL="0" indent="0" algn="ctr">
              <a:buNone/>
            </a:pPr>
            <a:r>
              <a:rPr lang="sl-SI" dirty="0" smtClean="0"/>
              <a:t>TO ETERNAL FRATERNITY AND FRIENDSHIP !</a:t>
            </a:r>
          </a:p>
          <a:p>
            <a:pPr marL="0" indent="0" algn="ctr">
              <a:buNone/>
            </a:pPr>
            <a:endParaRPr lang="sl-SI"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619672" y="1840177"/>
            <a:ext cx="6048672" cy="413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338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5694066"/>
            <a:ext cx="6984776" cy="366936"/>
          </a:xfrm>
        </p:spPr>
        <p:txBody>
          <a:bodyPr>
            <a:normAutofit/>
          </a:bodyPr>
          <a:lstStyle/>
          <a:p>
            <a:r>
              <a:rPr lang="en-US" sz="1600" dirty="0">
                <a:latin typeface="+mn-lt"/>
              </a:rPr>
              <a:t>Justice and Peace kiss each other, </a:t>
            </a:r>
            <a:r>
              <a:rPr lang="en-US" sz="1600" dirty="0" err="1">
                <a:latin typeface="+mn-lt"/>
              </a:rPr>
              <a:t>Pinacoteca</a:t>
            </a:r>
            <a:r>
              <a:rPr lang="en-US" sz="1600" dirty="0">
                <a:latin typeface="+mn-lt"/>
              </a:rPr>
              <a:t> </a:t>
            </a:r>
            <a:r>
              <a:rPr lang="en-US" sz="1600" dirty="0" err="1">
                <a:latin typeface="+mn-lt"/>
              </a:rPr>
              <a:t>Tosio</a:t>
            </a:r>
            <a:r>
              <a:rPr lang="en-US" sz="1600" dirty="0">
                <a:latin typeface="+mn-lt"/>
              </a:rPr>
              <a:t> </a:t>
            </a:r>
            <a:r>
              <a:rPr lang="en-US" sz="1600" dirty="0" err="1">
                <a:latin typeface="+mn-lt"/>
              </a:rPr>
              <a:t>Martinengo</a:t>
            </a:r>
            <a:r>
              <a:rPr lang="en-US" sz="1600" dirty="0">
                <a:latin typeface="+mn-lt"/>
              </a:rPr>
              <a:t>, Brescia (Italy).</a:t>
            </a:r>
            <a:endParaRPr lang="sl-SI" sz="1600" dirty="0">
              <a:latin typeface="+mn-lt"/>
            </a:endParaRPr>
          </a:p>
        </p:txBody>
      </p:sp>
      <p:sp>
        <p:nvSpPr>
          <p:cNvPr id="5" name="Content Placeholder 4"/>
          <p:cNvSpPr>
            <a:spLocks noGrp="1"/>
          </p:cNvSpPr>
          <p:nvPr>
            <p:ph sz="half" idx="1"/>
          </p:nvPr>
        </p:nvSpPr>
        <p:spPr>
          <a:xfrm>
            <a:off x="762000" y="609601"/>
            <a:ext cx="3657600" cy="1307231"/>
          </a:xfrm>
        </p:spPr>
        <p:txBody>
          <a:bodyPr>
            <a:noAutofit/>
          </a:bodyPr>
          <a:lstStyle/>
          <a:p>
            <a:pPr marL="0" indent="0" algn="ctr">
              <a:buNone/>
            </a:pPr>
            <a:r>
              <a:rPr lang="sl-SI" sz="2000" dirty="0" smtClean="0"/>
              <a:t>Is </a:t>
            </a:r>
            <a:r>
              <a:rPr lang="sl-SI" sz="2000" dirty="0" err="1" smtClean="0"/>
              <a:t>this</a:t>
            </a:r>
            <a:r>
              <a:rPr lang="sl-SI" sz="2000" dirty="0" smtClean="0"/>
              <a:t> </a:t>
            </a:r>
            <a:r>
              <a:rPr lang="sl-SI" sz="2000" dirty="0" err="1" smtClean="0"/>
              <a:t>really</a:t>
            </a:r>
            <a:r>
              <a:rPr lang="sl-SI" sz="2000" dirty="0" smtClean="0"/>
              <a:t> </a:t>
            </a:r>
            <a:r>
              <a:rPr lang="sl-SI" sz="2000" dirty="0" err="1" smtClean="0"/>
              <a:t>just</a:t>
            </a:r>
            <a:r>
              <a:rPr lang="sl-SI" sz="2000" dirty="0" smtClean="0"/>
              <a:t> a </a:t>
            </a:r>
            <a:r>
              <a:rPr lang="en-US" sz="2000" dirty="0" smtClean="0"/>
              <a:t>Myth</a:t>
            </a:r>
            <a:r>
              <a:rPr lang="sl-SI" sz="2000" dirty="0" smtClean="0"/>
              <a:t> </a:t>
            </a:r>
            <a:r>
              <a:rPr lang="en-US" sz="2000" dirty="0" smtClean="0"/>
              <a:t>and Illusion</a:t>
            </a:r>
            <a:r>
              <a:rPr lang="sl-SI" sz="2000" dirty="0" smtClean="0"/>
              <a:t>?</a:t>
            </a:r>
          </a:p>
          <a:p>
            <a:pPr marL="0" indent="0" algn="ctr">
              <a:buNone/>
            </a:pPr>
            <a:r>
              <a:rPr lang="en-US" sz="2000" dirty="0" smtClean="0"/>
              <a:t>The </a:t>
            </a:r>
            <a:r>
              <a:rPr lang="en-US" sz="2000" dirty="0"/>
              <a:t>Myth of Religion Preventing </a:t>
            </a:r>
            <a:r>
              <a:rPr lang="en-US" sz="2000" dirty="0" smtClean="0"/>
              <a:t>Violence</a:t>
            </a:r>
            <a:r>
              <a:rPr lang="sl-SI" sz="2000" dirty="0" smtClean="0"/>
              <a:t>?</a:t>
            </a:r>
            <a:endParaRPr lang="sl-SI" sz="20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004322"/>
            <a:ext cx="3657600" cy="2977693"/>
          </a:xfr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415830"/>
            <a:ext cx="3915966" cy="326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796136" y="4365104"/>
            <a:ext cx="2690032" cy="369332"/>
          </a:xfrm>
          <a:prstGeom prst="rect">
            <a:avLst/>
          </a:prstGeom>
        </p:spPr>
        <p:txBody>
          <a:bodyPr wrap="none">
            <a:spAutoFit/>
          </a:bodyPr>
          <a:lstStyle/>
          <a:p>
            <a:r>
              <a:rPr lang="sl-SI" dirty="0" smtClean="0"/>
              <a:t>Tiepolo: Justice </a:t>
            </a:r>
            <a:r>
              <a:rPr lang="sl-SI" dirty="0" err="1"/>
              <a:t>and</a:t>
            </a:r>
            <a:r>
              <a:rPr lang="sl-SI" dirty="0"/>
              <a:t> </a:t>
            </a:r>
            <a:r>
              <a:rPr lang="sl-SI" dirty="0" err="1"/>
              <a:t>Peace</a:t>
            </a:r>
            <a:r>
              <a:rPr lang="sl-SI" dirty="0"/>
              <a:t> </a:t>
            </a:r>
          </a:p>
        </p:txBody>
      </p:sp>
    </p:spTree>
    <p:extLst>
      <p:ext uri="{BB962C8B-B14F-4D97-AF65-F5344CB8AC3E}">
        <p14:creationId xmlns:p14="http://schemas.microsoft.com/office/powerpoint/2010/main" val="4034327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33256"/>
            <a:ext cx="569640" cy="438944"/>
          </a:xfrm>
        </p:spPr>
        <p:txBody>
          <a:bodyPr>
            <a:normAutofit/>
          </a:bodyPr>
          <a:lstStyle/>
          <a:p>
            <a:endParaRPr lang="sl-SI" sz="800" dirty="0"/>
          </a:p>
        </p:txBody>
      </p:sp>
      <p:sp>
        <p:nvSpPr>
          <p:cNvPr id="3" name="Content Placeholder 2"/>
          <p:cNvSpPr>
            <a:spLocks noGrp="1"/>
          </p:cNvSpPr>
          <p:nvPr>
            <p:ph sz="half" idx="1"/>
          </p:nvPr>
        </p:nvSpPr>
        <p:spPr>
          <a:xfrm>
            <a:off x="762000" y="609600"/>
            <a:ext cx="3377952" cy="4979639"/>
          </a:xfrm>
        </p:spPr>
        <p:txBody>
          <a:bodyPr>
            <a:normAutofit fontScale="70000" lnSpcReduction="20000"/>
          </a:bodyPr>
          <a:lstStyle/>
          <a:p>
            <a:pPr marL="0" indent="0">
              <a:buNone/>
            </a:pPr>
            <a:r>
              <a:rPr lang="sl-SI" dirty="0"/>
              <a:t>V raziskavi obredja sem se </a:t>
            </a:r>
            <a:r>
              <a:rPr lang="sl-SI" dirty="0" err="1"/>
              <a:t>poslužil</a:t>
            </a:r>
            <a:r>
              <a:rPr lang="sl-SI" dirty="0"/>
              <a:t> retrogradne primerjalne metode. </a:t>
            </a:r>
            <a:r>
              <a:rPr lang="sl-SI" b="1" dirty="0"/>
              <a:t>Viri ljudskega ustnega pravnega izročila</a:t>
            </a:r>
            <a:r>
              <a:rPr lang="sl-SI" dirty="0"/>
              <a:t>, ki so jih v skoraj vseh evropskih deželah začeli zbirati v drugi polovici 19. stoletja, so se nam zlasti za južnoslovanske dežele ohranili v zbirkah hrvaškega pravnika </a:t>
            </a:r>
            <a:r>
              <a:rPr lang="sl-SI" b="1" dirty="0" err="1"/>
              <a:t>Valtazarja</a:t>
            </a:r>
            <a:r>
              <a:rPr lang="sl-SI" b="1" dirty="0"/>
              <a:t> </a:t>
            </a:r>
            <a:r>
              <a:rPr lang="sl-SI" b="1" dirty="0" err="1"/>
              <a:t>Bogišića</a:t>
            </a:r>
            <a:r>
              <a:rPr lang="sl-SI" b="1" dirty="0"/>
              <a:t> </a:t>
            </a:r>
            <a:r>
              <a:rPr lang="sl-SI" dirty="0"/>
              <a:t>(po njegovem zgledu se je pri nas navduševal Hudovernik). Drugi pomemben primerjalni vir je vsekakor </a:t>
            </a:r>
            <a:r>
              <a:rPr lang="sl-SI" b="1" dirty="0" err="1"/>
              <a:t>Kanun</a:t>
            </a:r>
            <a:r>
              <a:rPr lang="sl-SI" b="1" dirty="0"/>
              <a:t> Leke </a:t>
            </a:r>
            <a:r>
              <a:rPr lang="sl-SI" b="1" dirty="0" err="1"/>
              <a:t>Dukadjinija</a:t>
            </a:r>
            <a:r>
              <a:rPr lang="sl-SI" dirty="0"/>
              <a:t> za albanske običaje, ki so ga zapisali konec 19. stoletja.</a:t>
            </a:r>
          </a:p>
          <a:p>
            <a:endParaRPr lang="sl-SI"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4008" y="980728"/>
            <a:ext cx="4392488" cy="4392488"/>
          </a:xfrm>
        </p:spPr>
      </p:pic>
    </p:spTree>
    <p:extLst>
      <p:ext uri="{BB962C8B-B14F-4D97-AF65-F5344CB8AC3E}">
        <p14:creationId xmlns:p14="http://schemas.microsoft.com/office/powerpoint/2010/main" val="69109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83568" y="5380112"/>
            <a:ext cx="353616" cy="137120"/>
          </a:xfrm>
        </p:spPr>
        <p:txBody>
          <a:bodyPr>
            <a:noAutofit/>
          </a:bodyPr>
          <a:lstStyle/>
          <a:p>
            <a:endParaRPr lang="sl-SI" sz="800" dirty="0"/>
          </a:p>
        </p:txBody>
      </p:sp>
      <p:sp>
        <p:nvSpPr>
          <p:cNvPr id="6" name="Content Placeholder 5"/>
          <p:cNvSpPr>
            <a:spLocks noGrp="1"/>
          </p:cNvSpPr>
          <p:nvPr>
            <p:ph sz="half" idx="1"/>
          </p:nvPr>
        </p:nvSpPr>
        <p:spPr>
          <a:xfrm>
            <a:off x="762000" y="609600"/>
            <a:ext cx="4386064" cy="5339679"/>
          </a:xfrm>
        </p:spPr>
        <p:txBody>
          <a:bodyPr>
            <a:normAutofit fontScale="62500" lnSpcReduction="20000"/>
          </a:bodyPr>
          <a:lstStyle/>
          <a:p>
            <a:pPr marL="0" indent="0">
              <a:buNone/>
            </a:pPr>
            <a:r>
              <a:rPr lang="sl-SI" dirty="0"/>
              <a:t>»Poglej, poglej, tu prihaja </a:t>
            </a:r>
            <a:r>
              <a:rPr lang="sl-SI" dirty="0" err="1"/>
              <a:t>Marcuccio</a:t>
            </a:r>
            <a:r>
              <a:rPr lang="sl-SI" dirty="0"/>
              <a:t>, morilec našega sorodnika, pridi, želim, da se mu maščujeva« (</a:t>
            </a:r>
            <a:r>
              <a:rPr lang="sl-SI" i="1" dirty="0" err="1"/>
              <a:t>faciamus</a:t>
            </a:r>
            <a:r>
              <a:rPr lang="sl-SI" i="1" dirty="0"/>
              <a:t> </a:t>
            </a:r>
            <a:r>
              <a:rPr lang="sl-SI" i="1" dirty="0" err="1"/>
              <a:t>vindictam</a:t>
            </a:r>
            <a:r>
              <a:rPr lang="sl-SI" dirty="0"/>
              <a:t> ) reče Janez bratu Aleksiju, ki je sedel z vaškimi možmi na vaškem trgu na praznični dan sv. Jakoba leta 1401 v Landarju v Beneški Sloveniji (Nadiška dolina; it. </a:t>
            </a:r>
            <a:r>
              <a:rPr lang="sl-SI" dirty="0" err="1"/>
              <a:t>Antro</a:t>
            </a:r>
            <a:r>
              <a:rPr lang="sl-SI" dirty="0"/>
              <a:t>). Aleks mu je odgovoril, da »tega ne želim storiti niti da bi to ti storil, toda pojdiva do biriča (</a:t>
            </a:r>
            <a:r>
              <a:rPr lang="sl-SI" dirty="0" err="1"/>
              <a:t>preco</a:t>
            </a:r>
            <a:r>
              <a:rPr lang="sl-SI" dirty="0"/>
              <a:t>), da ga oddalji od praznika, da ne umre pred našimi očmi«. Potem ko sta Aleks in Janez odšla do biriča ter se vrnila obedovati, se jima je približal </a:t>
            </a:r>
            <a:r>
              <a:rPr lang="sl-SI" dirty="0" err="1"/>
              <a:t>Marcuccio</a:t>
            </a:r>
            <a:r>
              <a:rPr lang="sl-SI" dirty="0"/>
              <a:t>, stopil med njiju in udaril Janeza. Tedaj je Janez izvlekel nož, da ga bo napadel, Aleks pa ga je s hrbta zabodel s sulico (</a:t>
            </a:r>
            <a:r>
              <a:rPr lang="sl-SI" i="1" dirty="0" err="1"/>
              <a:t>lancea</a:t>
            </a:r>
            <a:r>
              <a:rPr lang="sl-SI" dirty="0"/>
              <a:t>), da se je prikazala kri. </a:t>
            </a:r>
            <a:r>
              <a:rPr lang="sl-SI" dirty="0" err="1"/>
              <a:t>Marcuccio</a:t>
            </a:r>
            <a:r>
              <a:rPr lang="sl-SI" dirty="0"/>
              <a:t> se je opotekel proti zidu, na katerega se je naslonil, tedaj pa ga je Janez zabodel s sulico (</a:t>
            </a:r>
            <a:r>
              <a:rPr lang="sl-SI" i="1" dirty="0" err="1"/>
              <a:t>spioto</a:t>
            </a:r>
            <a:r>
              <a:rPr lang="sl-SI" dirty="0"/>
              <a:t>) v prsi tako močno, da se je prikazala na drugi strani. </a:t>
            </a:r>
            <a:r>
              <a:rPr lang="sl-SI" dirty="0" err="1"/>
              <a:t>Marcuccio</a:t>
            </a:r>
            <a:r>
              <a:rPr lang="sl-SI" dirty="0"/>
              <a:t> se je zgrudil na tla in medtem ko je ležal, ga je Aleks ponovno zabodel s sulico (</a:t>
            </a:r>
            <a:r>
              <a:rPr lang="sl-SI" i="1" dirty="0" err="1"/>
              <a:t>lancea</a:t>
            </a:r>
            <a:r>
              <a:rPr lang="sl-SI" dirty="0"/>
              <a:t>). </a:t>
            </a:r>
          </a:p>
          <a:p>
            <a:endParaRPr lang="sl-SI"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764704"/>
            <a:ext cx="23717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69222" y="3356992"/>
            <a:ext cx="3657600" cy="2659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925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3608" y="889844"/>
            <a:ext cx="3816424" cy="5632311"/>
          </a:xfrm>
          <a:prstGeom prst="rect">
            <a:avLst/>
          </a:prstGeom>
        </p:spPr>
        <p:txBody>
          <a:bodyPr wrap="square">
            <a:spAutoFit/>
          </a:bodyPr>
          <a:lstStyle/>
          <a:p>
            <a:r>
              <a:rPr lang="en-US" dirty="0" smtClean="0"/>
              <a:t>Recently I have published an article about the ritual of the notarial investiture based on a case study of a document dated in 1201. The medieval investiture ritual for the appointment to any type of function (from kings, knights, notaries to peasants: https://www.academia.edu/9876389/Cum_lampulo_mantelli._The_Ritual_of_Notarial_Investiture_Example_from_Istria) was structured in three phases: </a:t>
            </a:r>
          </a:p>
          <a:p>
            <a:r>
              <a:rPr lang="en-US" dirty="0" smtClean="0"/>
              <a:t> </a:t>
            </a:r>
          </a:p>
          <a:p>
            <a:r>
              <a:rPr lang="en-US" dirty="0" smtClean="0"/>
              <a:t>1.       </a:t>
            </a:r>
            <a:r>
              <a:rPr lang="en-US" b="1" dirty="0" smtClean="0"/>
              <a:t>the gift</a:t>
            </a:r>
            <a:r>
              <a:rPr lang="en-US" dirty="0" smtClean="0"/>
              <a:t>: an offer of the gift, the acceptance of the gift (reciprocity</a:t>
            </a:r>
            <a:r>
              <a:rPr lang="sl-SI" dirty="0" smtClean="0"/>
              <a:t>: </a:t>
            </a:r>
            <a:r>
              <a:rPr lang="en-US" dirty="0" err="1" smtClean="0"/>
              <a:t>immixtio</a:t>
            </a:r>
            <a:r>
              <a:rPr lang="en-US" dirty="0" smtClean="0"/>
              <a:t> </a:t>
            </a:r>
            <a:r>
              <a:rPr lang="en-US" dirty="0" err="1" smtClean="0"/>
              <a:t>manum</a:t>
            </a:r>
            <a:r>
              <a:rPr lang="en-US" dirty="0" smtClean="0"/>
              <a:t> )</a:t>
            </a:r>
          </a:p>
          <a:p>
            <a:r>
              <a:rPr lang="en-US" dirty="0" smtClean="0"/>
              <a:t>2.       </a:t>
            </a:r>
            <a:r>
              <a:rPr lang="en-US" b="1" dirty="0" smtClean="0"/>
              <a:t>the swearing </a:t>
            </a:r>
            <a:r>
              <a:rPr lang="en-US" dirty="0" smtClean="0"/>
              <a:t>(oath) of fidelity</a:t>
            </a:r>
          </a:p>
          <a:p>
            <a:r>
              <a:rPr lang="en-US" dirty="0" smtClean="0"/>
              <a:t>3.       </a:t>
            </a:r>
            <a:r>
              <a:rPr lang="en-US" b="1" dirty="0" smtClean="0"/>
              <a:t>the final act</a:t>
            </a:r>
            <a:r>
              <a:rPr lang="en-US" dirty="0" smtClean="0"/>
              <a:t>:  the investiture – appointment of the rights to start the office/service</a:t>
            </a:r>
          </a:p>
          <a:p>
            <a:r>
              <a:rPr lang="en-US" dirty="0" smtClean="0"/>
              <a:t> </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402" y="693128"/>
            <a:ext cx="3944094" cy="270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350" y="3626083"/>
            <a:ext cx="3928146" cy="248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654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1443841"/>
            <a:ext cx="3744416" cy="4524315"/>
          </a:xfrm>
          <a:prstGeom prst="rect">
            <a:avLst/>
          </a:prstGeom>
        </p:spPr>
        <p:txBody>
          <a:bodyPr wrap="square">
            <a:spAutoFit/>
          </a:bodyPr>
          <a:lstStyle/>
          <a:p>
            <a:r>
              <a:rPr lang="en-US" dirty="0" smtClean="0"/>
              <a:t>How this idealized image intertwined itself with the social imagination and law is amongst other testified in the ritual of </a:t>
            </a:r>
            <a:r>
              <a:rPr lang="en-US" dirty="0" err="1" smtClean="0"/>
              <a:t>vindicta</a:t>
            </a:r>
            <a:r>
              <a:rPr lang="en-US" dirty="0" smtClean="0"/>
              <a:t> (vendetta), which is currently the topic of my research: </a:t>
            </a:r>
          </a:p>
          <a:p>
            <a:r>
              <a:rPr lang="en-US" dirty="0" smtClean="0"/>
              <a:t>1.       The reciprocity: </a:t>
            </a:r>
            <a:r>
              <a:rPr lang="en-US" b="1" dirty="0" smtClean="0"/>
              <a:t>offense, counter offense</a:t>
            </a:r>
            <a:r>
              <a:rPr lang="en-US" dirty="0" smtClean="0"/>
              <a:t> (negotiations – vendetta), </a:t>
            </a:r>
          </a:p>
          <a:p>
            <a:r>
              <a:rPr lang="en-US" dirty="0" smtClean="0"/>
              <a:t>2.       </a:t>
            </a:r>
            <a:r>
              <a:rPr lang="en-US" b="1" dirty="0" smtClean="0"/>
              <a:t>The oath</a:t>
            </a:r>
            <a:r>
              <a:rPr lang="en-US" dirty="0" smtClean="0"/>
              <a:t>: truce,</a:t>
            </a:r>
          </a:p>
          <a:p>
            <a:r>
              <a:rPr lang="en-US" dirty="0" smtClean="0"/>
              <a:t>3.       </a:t>
            </a:r>
            <a:r>
              <a:rPr lang="en-US" b="1" dirty="0" smtClean="0"/>
              <a:t>The concluding act</a:t>
            </a:r>
            <a:r>
              <a:rPr lang="en-US" dirty="0" smtClean="0"/>
              <a:t>: the deliberation – </a:t>
            </a:r>
            <a:r>
              <a:rPr lang="en-US" b="1" dirty="0" smtClean="0"/>
              <a:t>peace (</a:t>
            </a:r>
            <a:r>
              <a:rPr lang="en-US" b="1" dirty="0" err="1" smtClean="0"/>
              <a:t>amor</a:t>
            </a:r>
            <a:r>
              <a:rPr lang="en-US" b="1" dirty="0" smtClean="0"/>
              <a:t>)</a:t>
            </a:r>
            <a:r>
              <a:rPr lang="en-US" dirty="0" smtClean="0"/>
              <a:t>, also concluded with </a:t>
            </a:r>
            <a:r>
              <a:rPr lang="en-US" b="1" dirty="0" smtClean="0"/>
              <a:t>osculum </a:t>
            </a:r>
            <a:r>
              <a:rPr lang="en-US" b="1" dirty="0" err="1" smtClean="0"/>
              <a:t>pacis</a:t>
            </a:r>
            <a:r>
              <a:rPr lang="en-US" dirty="0" smtClean="0"/>
              <a:t>, which </a:t>
            </a:r>
            <a:r>
              <a:rPr lang="en-US" b="1" i="1" dirty="0" smtClean="0"/>
              <a:t>leads to marriage between the representatives of the feuding parties </a:t>
            </a:r>
            <a:r>
              <a:rPr lang="en-US" dirty="0" smtClean="0"/>
              <a:t>and results in children and family. The ritual begins and ends with reciprocity</a:t>
            </a:r>
            <a:r>
              <a:rPr lang="sl-SI" dirty="0" smtClean="0"/>
              <a:t>.</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765" y="476672"/>
            <a:ext cx="2199059" cy="243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65" y="2924944"/>
            <a:ext cx="2567104" cy="315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457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572000"/>
            <a:ext cx="4680520" cy="1600200"/>
          </a:xfrm>
        </p:spPr>
        <p:txBody>
          <a:bodyPr>
            <a:noAutofit/>
          </a:bodyPr>
          <a:lstStyle/>
          <a:p>
            <a:r>
              <a:rPr lang="sr-Latn-RS" sz="1600" b="1" u="sng" dirty="0">
                <a:latin typeface="+mn-lt"/>
                <a:hlinkClick r:id="rId2"/>
              </a:rPr>
              <a:t>Paja Jovanović</a:t>
            </a:r>
            <a:r>
              <a:rPr lang="sr-Latn-RS" sz="1600" b="1" dirty="0">
                <a:latin typeface="+mn-lt"/>
              </a:rPr>
              <a:t> </a:t>
            </a:r>
            <a:r>
              <a:rPr lang="sr-Latn-RS" sz="1600" b="1" dirty="0" smtClean="0">
                <a:latin typeface="+mn-lt"/>
              </a:rPr>
              <a:t>Krvna osveta. </a:t>
            </a:r>
            <a:r>
              <a:rPr lang="sr-Latn-RS" sz="1400" dirty="0" smtClean="0">
                <a:latin typeface="+mn-lt"/>
              </a:rPr>
              <a:t/>
            </a:r>
            <a:br>
              <a:rPr lang="sr-Latn-RS" sz="1400" dirty="0" smtClean="0">
                <a:latin typeface="+mn-lt"/>
              </a:rPr>
            </a:br>
            <a:r>
              <a:rPr lang="sr-Latn-RS" sz="1400" dirty="0">
                <a:latin typeface="+mn-lt"/>
              </a:rPr>
              <a:t/>
            </a:r>
            <a:br>
              <a:rPr lang="sr-Latn-RS" sz="1400" dirty="0">
                <a:latin typeface="+mn-lt"/>
              </a:rPr>
            </a:br>
            <a:r>
              <a:rPr lang="sr-Latn-RS" sz="1600" dirty="0" smtClean="0">
                <a:latin typeface="+mn-lt"/>
              </a:rPr>
              <a:t>Procesija </a:t>
            </a:r>
            <a:r>
              <a:rPr lang="sr-Latn-RS" sz="1600" dirty="0">
                <a:latin typeface="+mn-lt"/>
              </a:rPr>
              <a:t>bratstvenikov pred </a:t>
            </a:r>
            <a:r>
              <a:rPr lang="sr-Latn-RS" sz="1600" dirty="0" err="1">
                <a:latin typeface="+mn-lt"/>
              </a:rPr>
              <a:t>vstopom</a:t>
            </a:r>
            <a:r>
              <a:rPr lang="sr-Latn-RS" sz="1600" dirty="0">
                <a:latin typeface="+mn-lt"/>
              </a:rPr>
              <a:t> v </a:t>
            </a:r>
            <a:r>
              <a:rPr lang="sr-Latn-RS" sz="1600" dirty="0" err="1">
                <a:latin typeface="+mn-lt"/>
              </a:rPr>
              <a:t>hišo</a:t>
            </a:r>
            <a:r>
              <a:rPr lang="sr-Latn-RS" sz="1600" dirty="0">
                <a:latin typeface="+mn-lt"/>
              </a:rPr>
              <a:t>, pred obredi </a:t>
            </a:r>
            <a:r>
              <a:rPr lang="sr-Latn-RS" sz="1600" dirty="0" err="1">
                <a:latin typeface="+mn-lt"/>
              </a:rPr>
              <a:t>bratenja</a:t>
            </a:r>
            <a:r>
              <a:rPr lang="sr-Latn-RS" sz="1600" dirty="0">
                <a:latin typeface="+mn-lt"/>
              </a:rPr>
              <a:t> z </a:t>
            </a:r>
            <a:r>
              <a:rPr lang="sr-Latn-RS" sz="1600" dirty="0" err="1" smtClean="0">
                <a:latin typeface="+mn-lt"/>
              </a:rPr>
              <a:t>zibkami</a:t>
            </a:r>
            <a:r>
              <a:rPr lang="sr-Latn-RS" sz="1400" dirty="0">
                <a:latin typeface="+mn-lt"/>
              </a:rPr>
              <a:t/>
            </a:r>
            <a:br>
              <a:rPr lang="sr-Latn-RS" sz="1400" dirty="0">
                <a:latin typeface="+mn-lt"/>
              </a:rPr>
            </a:br>
            <a:r>
              <a:rPr lang="sr-Latn-RS" sz="1100" u="sng" dirty="0">
                <a:latin typeface="+mn-lt"/>
              </a:rPr>
              <a:t>http://www.tankonyvtar.hu/hu/tartalom/tkt/osztrak-magyar/images/09251.jpg</a:t>
            </a:r>
            <a:endParaRPr lang="sl-SI" sz="1100" u="sng" dirty="0">
              <a:latin typeface="+mn-lt"/>
            </a:endParaRPr>
          </a:p>
        </p:txBody>
      </p:sp>
      <p:sp>
        <p:nvSpPr>
          <p:cNvPr id="3" name="Content Placeholder 2"/>
          <p:cNvSpPr>
            <a:spLocks noGrp="1"/>
          </p:cNvSpPr>
          <p:nvPr>
            <p:ph sz="half" idx="1"/>
          </p:nvPr>
        </p:nvSpPr>
        <p:spPr/>
        <p:txBody>
          <a:bodyPr>
            <a:normAutofit fontScale="55000" lnSpcReduction="20000"/>
          </a:bodyPr>
          <a:lstStyle/>
          <a:p>
            <a:endParaRPr lang="sl-SI"/>
          </a:p>
        </p:txBody>
      </p:sp>
      <p:sp>
        <p:nvSpPr>
          <p:cNvPr id="4" name="Content Placeholder 3"/>
          <p:cNvSpPr>
            <a:spLocks noGrp="1"/>
          </p:cNvSpPr>
          <p:nvPr>
            <p:ph sz="half" idx="2"/>
          </p:nvPr>
        </p:nvSpPr>
        <p:spPr>
          <a:xfrm>
            <a:off x="6012160" y="609601"/>
            <a:ext cx="2952328" cy="3395463"/>
          </a:xfrm>
        </p:spPr>
        <p:txBody>
          <a:bodyPr>
            <a:normAutofit fontScale="55000" lnSpcReduction="20000"/>
          </a:bodyPr>
          <a:lstStyle/>
          <a:p>
            <a:r>
              <a:rPr lang="en-US" dirty="0"/>
              <a:t>The rite itself originates from the wedding ritual according to the ancient Roman Law tradition, that was formed primarily in the common (customary) law and is present and valid still in every-day interactions nowadays. </a:t>
            </a:r>
          </a:p>
          <a:p>
            <a:r>
              <a:rPr lang="en-US" dirty="0"/>
              <a:t>1.       The offering of the engagement ring, the acceptance of the ring</a:t>
            </a:r>
          </a:p>
          <a:p>
            <a:r>
              <a:rPr lang="en-US" dirty="0"/>
              <a:t>2.       The betrothal – the swearing of fidelity</a:t>
            </a:r>
          </a:p>
          <a:p>
            <a:r>
              <a:rPr lang="en-US" dirty="0"/>
              <a:t>3.       The wedding ceremony, the kiss (osculum </a:t>
            </a:r>
            <a:r>
              <a:rPr lang="en-US" dirty="0" err="1"/>
              <a:t>pacis</a:t>
            </a:r>
            <a:r>
              <a:rPr lang="en-US" dirty="0"/>
              <a:t> - </a:t>
            </a:r>
            <a:r>
              <a:rPr lang="en-US" dirty="0" err="1"/>
              <a:t>amor</a:t>
            </a:r>
            <a:r>
              <a:rPr lang="en-US" dirty="0"/>
              <a:t>). </a:t>
            </a:r>
          </a:p>
          <a:p>
            <a:r>
              <a:rPr lang="en-US" dirty="0"/>
              <a:t>The immediate consequence: children, </a:t>
            </a:r>
            <a:r>
              <a:rPr lang="en-US" dirty="0" smtClean="0"/>
              <a:t>family</a:t>
            </a:r>
            <a:r>
              <a:rPr lang="sl-SI" dirty="0" smtClean="0"/>
              <a:t>.</a:t>
            </a:r>
            <a:endParaRPr lang="en-US" dirty="0"/>
          </a:p>
          <a:p>
            <a:endParaRPr lang="sl-SI"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04664"/>
            <a:ext cx="5761037"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198036"/>
            <a:ext cx="3528040" cy="265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245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a:xfrm>
            <a:off x="762000" y="609600"/>
            <a:ext cx="3377952" cy="4907632"/>
          </a:xfrm>
        </p:spPr>
        <p:txBody>
          <a:bodyPr>
            <a:normAutofit fontScale="70000" lnSpcReduction="20000"/>
          </a:bodyPr>
          <a:lstStyle/>
          <a:p>
            <a:pPr marL="0" indent="0">
              <a:buNone/>
            </a:pPr>
            <a:r>
              <a:rPr lang="es-ES" dirty="0"/>
              <a:t>Era </a:t>
            </a:r>
            <a:r>
              <a:rPr lang="fr-FR" dirty="0"/>
              <a:t>il 5 </a:t>
            </a:r>
            <a:r>
              <a:rPr lang="fr-FR" dirty="0" err="1"/>
              <a:t>giugno</a:t>
            </a:r>
            <a:r>
              <a:rPr lang="fr-FR" dirty="0"/>
              <a:t> </a:t>
            </a:r>
            <a:r>
              <a:rPr lang="fr-FR" dirty="0" err="1"/>
              <a:t>del</a:t>
            </a:r>
            <a:r>
              <a:rPr lang="fr-FR" dirty="0"/>
              <a:t> 1686. </a:t>
            </a:r>
            <a:r>
              <a:rPr lang="fr-FR" b="1" dirty="0"/>
              <a:t>L'</a:t>
            </a:r>
            <a:r>
              <a:rPr lang="fr-FR" b="1" dirty="0" err="1"/>
              <a:t>omicidio</a:t>
            </a:r>
            <a:r>
              <a:rPr lang="fr-FR" dirty="0"/>
              <a:t> </a:t>
            </a:r>
            <a:r>
              <a:rPr lang="fr-FR" dirty="0" err="1"/>
              <a:t>fu</a:t>
            </a:r>
            <a:r>
              <a:rPr lang="fr-FR" dirty="0"/>
              <a:t> </a:t>
            </a:r>
            <a:r>
              <a:rPr lang="fr-FR" dirty="0" err="1"/>
              <a:t>perpetrato</a:t>
            </a:r>
            <a:r>
              <a:rPr lang="fr-FR" dirty="0"/>
              <a:t> in </a:t>
            </a:r>
            <a:r>
              <a:rPr lang="sl-SI" b="1" dirty="0"/>
              <a:t>P</a:t>
            </a:r>
            <a:r>
              <a:rPr lang="fr-FR" b="1" dirty="0" err="1" smtClean="0"/>
              <a:t>iazza</a:t>
            </a:r>
            <a:r>
              <a:rPr lang="sl-SI" b="1" dirty="0" smtClean="0"/>
              <a:t> </a:t>
            </a:r>
            <a:r>
              <a:rPr lang="sl-SI" b="1" dirty="0" err="1" smtClean="0"/>
              <a:t>di</a:t>
            </a:r>
            <a:r>
              <a:rPr lang="sl-SI" b="1" dirty="0" smtClean="0"/>
              <a:t> </a:t>
            </a:r>
            <a:r>
              <a:rPr lang="sl-SI" b="1" dirty="0" err="1" smtClean="0"/>
              <a:t>Capodistria</a:t>
            </a:r>
            <a:r>
              <a:rPr lang="fr-FR" dirty="0" smtClean="0"/>
              <a:t>, </a:t>
            </a:r>
            <a:r>
              <a:rPr lang="fr-FR" dirty="0"/>
              <a:t>di </a:t>
            </a:r>
            <a:r>
              <a:rPr lang="fr-FR" dirty="0" err="1"/>
              <a:t>pieno</a:t>
            </a:r>
            <a:r>
              <a:rPr lang="fr-FR" dirty="0"/>
              <a:t> giorno, </a:t>
            </a:r>
            <a:r>
              <a:rPr lang="fr-FR" dirty="0" err="1"/>
              <a:t>mentre</a:t>
            </a:r>
            <a:r>
              <a:rPr lang="fr-FR" dirty="0"/>
              <a:t> il </a:t>
            </a:r>
            <a:r>
              <a:rPr lang="fr-FR" dirty="0" err="1"/>
              <a:t>vicino</a:t>
            </a:r>
            <a:r>
              <a:rPr lang="fr-FR" dirty="0"/>
              <a:t> </a:t>
            </a:r>
            <a:r>
              <a:rPr lang="fr-FR" i="1" dirty="0"/>
              <a:t>Mezza </a:t>
            </a:r>
            <a:r>
              <a:rPr lang="fr-FR" i="1" dirty="0" err="1"/>
              <a:t>Rufini</a:t>
            </a:r>
            <a:r>
              <a:rPr lang="fr-FR" i="1" dirty="0" smtClean="0"/>
              <a:t>,</a:t>
            </a:r>
            <a:r>
              <a:rPr lang="fr-FR" dirty="0" smtClean="0"/>
              <a:t> </a:t>
            </a:r>
            <a:r>
              <a:rPr lang="fr-FR" dirty="0" err="1"/>
              <a:t>dirimpetto</a:t>
            </a:r>
            <a:r>
              <a:rPr lang="fr-FR" dirty="0"/>
              <a:t> la porta australe </a:t>
            </a:r>
            <a:r>
              <a:rPr lang="fr-FR" dirty="0" err="1"/>
              <a:t>del</a:t>
            </a:r>
            <a:r>
              <a:rPr lang="fr-FR" dirty="0"/>
              <a:t> </a:t>
            </a:r>
            <a:r>
              <a:rPr lang="fr-FR" dirty="0" err="1"/>
              <a:t>Duomo</a:t>
            </a:r>
            <a:r>
              <a:rPr lang="fr-FR" dirty="0"/>
              <a:t>, </a:t>
            </a:r>
            <a:r>
              <a:rPr lang="es-ES" dirty="0"/>
              <a:t>era </a:t>
            </a:r>
            <a:r>
              <a:rPr lang="fr-FR" dirty="0" err="1"/>
              <a:t>affollato</a:t>
            </a:r>
            <a:r>
              <a:rPr lang="fr-FR" dirty="0"/>
              <a:t> di </a:t>
            </a:r>
            <a:r>
              <a:rPr lang="fr-FR" dirty="0" err="1"/>
              <a:t>avventori</a:t>
            </a:r>
            <a:r>
              <a:rPr lang="fr-FR" dirty="0"/>
              <a:t> </a:t>
            </a:r>
            <a:r>
              <a:rPr lang="fr-FR" dirty="0" err="1" smtClean="0"/>
              <a:t>appartenenti</a:t>
            </a:r>
            <a:r>
              <a:rPr lang="fr-FR" dirty="0" smtClean="0"/>
              <a:t> </a:t>
            </a:r>
            <a:r>
              <a:rPr lang="fr-FR" dirty="0"/>
              <a:t>a tutte le caste di </a:t>
            </a:r>
            <a:r>
              <a:rPr lang="fr-FR" dirty="0" err="1"/>
              <a:t>cittadini</a:t>
            </a:r>
            <a:r>
              <a:rPr lang="fr-FR" dirty="0"/>
              <a:t>. </a:t>
            </a:r>
            <a:endParaRPr lang="sl-SI" dirty="0" smtClean="0"/>
          </a:p>
          <a:p>
            <a:endParaRPr lang="sl-SI" dirty="0"/>
          </a:p>
          <a:p>
            <a:pPr marL="0" indent="0">
              <a:buNone/>
            </a:pPr>
            <a:r>
              <a:rPr lang="fr-FR" dirty="0" smtClean="0"/>
              <a:t>Co</a:t>
            </a:r>
            <a:r>
              <a:rPr lang="sl-SI" dirty="0" smtClean="0"/>
              <a:t>m</a:t>
            </a:r>
            <a:r>
              <a:rPr lang="fr-FR" dirty="0" smtClean="0"/>
              <a:t>e </a:t>
            </a:r>
            <a:r>
              <a:rPr lang="fr-FR" dirty="0" err="1"/>
              <a:t>risulta</a:t>
            </a:r>
            <a:r>
              <a:rPr lang="fr-FR" dirty="0"/>
              <a:t> </a:t>
            </a:r>
            <a:r>
              <a:rPr lang="fr-FR" b="1" i="1" dirty="0" err="1"/>
              <a:t>dall’autodifesa</a:t>
            </a:r>
            <a:r>
              <a:rPr lang="fr-FR" b="1" i="1" dirty="0"/>
              <a:t> di Giovanni </a:t>
            </a:r>
            <a:r>
              <a:rPr lang="fr-FR" b="1" i="1" dirty="0" err="1" smtClean="0"/>
              <a:t>Niccol</a:t>
            </a:r>
            <a:r>
              <a:rPr lang="fr-FR" b="1" i="1" dirty="0" err="1"/>
              <a:t>ò</a:t>
            </a:r>
            <a:r>
              <a:rPr lang="fr-FR" b="1" i="1" dirty="0" smtClean="0"/>
              <a:t> </a:t>
            </a:r>
            <a:r>
              <a:rPr lang="fr-FR" b="1" i="1" dirty="0" err="1"/>
              <a:t>Gravisi</a:t>
            </a:r>
            <a:r>
              <a:rPr lang="fr-FR" dirty="0"/>
              <a:t>, </a:t>
            </a:r>
            <a:r>
              <a:rPr lang="fr-FR" dirty="0" smtClean="0"/>
              <a:t>da </a:t>
            </a:r>
            <a:r>
              <a:rPr lang="es-ES" dirty="0"/>
              <a:t>principio </a:t>
            </a:r>
            <a:r>
              <a:rPr lang="fr-FR" dirty="0"/>
              <a:t>si </a:t>
            </a:r>
            <a:r>
              <a:rPr lang="fr-FR" dirty="0" err="1"/>
              <a:t>credette</a:t>
            </a:r>
            <a:r>
              <a:rPr lang="fr-FR" dirty="0"/>
              <a:t> fosse </a:t>
            </a:r>
            <a:r>
              <a:rPr lang="fr-FR" dirty="0" err="1"/>
              <a:t>stato</a:t>
            </a:r>
            <a:r>
              <a:rPr lang="fr-FR" dirty="0"/>
              <a:t> </a:t>
            </a:r>
            <a:r>
              <a:rPr lang="fr-FR" dirty="0" err="1"/>
              <a:t>ucciso</a:t>
            </a:r>
            <a:r>
              <a:rPr lang="fr-FR" dirty="0"/>
              <a:t> un colombo </a:t>
            </a:r>
            <a:r>
              <a:rPr lang="fr-FR" dirty="0" err="1"/>
              <a:t>della</a:t>
            </a:r>
            <a:r>
              <a:rPr lang="fr-FR" dirty="0"/>
              <a:t> piazza, </a:t>
            </a:r>
            <a:r>
              <a:rPr lang="fr-FR" dirty="0" err="1"/>
              <a:t>poi</a:t>
            </a:r>
            <a:r>
              <a:rPr lang="fr-FR" dirty="0"/>
              <a:t> </a:t>
            </a:r>
            <a:r>
              <a:rPr lang="es-ES" dirty="0"/>
              <a:t>che </a:t>
            </a:r>
            <a:r>
              <a:rPr lang="fr-FR" dirty="0"/>
              <a:t>fosse </a:t>
            </a:r>
            <a:r>
              <a:rPr lang="fr-FR" dirty="0" err="1"/>
              <a:t>morto</a:t>
            </a:r>
            <a:r>
              <a:rPr lang="fr-FR" dirty="0"/>
              <a:t> il </a:t>
            </a:r>
            <a:r>
              <a:rPr lang="es-ES" dirty="0" smtClean="0"/>
              <a:t>medico</a:t>
            </a:r>
            <a:r>
              <a:rPr lang="sl-SI" dirty="0" smtClean="0"/>
              <a:t>, </a:t>
            </a:r>
            <a:r>
              <a:rPr lang="fr-FR" b="1" dirty="0" err="1" smtClean="0"/>
              <a:t>D.</a:t>
            </a:r>
            <a:r>
              <a:rPr lang="fr-FR" b="1" baseline="30000" dirty="0" err="1" smtClean="0"/>
              <a:t>r</a:t>
            </a:r>
            <a:r>
              <a:rPr lang="fr-FR" b="1" dirty="0" smtClean="0"/>
              <a:t> </a:t>
            </a:r>
            <a:r>
              <a:rPr lang="sl-SI" b="1" dirty="0" err="1" smtClean="0"/>
              <a:t>Giuliano</a:t>
            </a:r>
            <a:r>
              <a:rPr lang="sl-SI" b="1" dirty="0" smtClean="0"/>
              <a:t> del </a:t>
            </a:r>
            <a:r>
              <a:rPr lang="sl-SI" b="1" dirty="0" err="1" smtClean="0"/>
              <a:t>Bello</a:t>
            </a:r>
            <a:r>
              <a:rPr lang="es-ES" dirty="0" smtClean="0"/>
              <a:t>.</a:t>
            </a:r>
            <a:endParaRPr lang="sl-SI"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2192" y="620688"/>
            <a:ext cx="3792896" cy="5050937"/>
          </a:xfrm>
        </p:spPr>
      </p:pic>
    </p:spTree>
    <p:extLst>
      <p:ext uri="{BB962C8B-B14F-4D97-AF65-F5344CB8AC3E}">
        <p14:creationId xmlns:p14="http://schemas.microsoft.com/office/powerpoint/2010/main" val="1226069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05264"/>
            <a:ext cx="857672" cy="366936"/>
          </a:xfrm>
        </p:spPr>
        <p:txBody>
          <a:bodyPr>
            <a:normAutofit/>
          </a:bodyPr>
          <a:lstStyle/>
          <a:p>
            <a:endParaRPr lang="sl-SI" sz="800" dirty="0"/>
          </a:p>
        </p:txBody>
      </p:sp>
      <p:sp>
        <p:nvSpPr>
          <p:cNvPr id="4" name="Content Placeholder 3"/>
          <p:cNvSpPr>
            <a:spLocks noGrp="1"/>
          </p:cNvSpPr>
          <p:nvPr>
            <p:ph sz="half" idx="2"/>
          </p:nvPr>
        </p:nvSpPr>
        <p:spPr>
          <a:xfrm>
            <a:off x="1619672" y="5229200"/>
            <a:ext cx="5976664" cy="864096"/>
          </a:xfrm>
        </p:spPr>
        <p:txBody>
          <a:bodyPr>
            <a:normAutofit fontScale="70000" lnSpcReduction="20000"/>
          </a:bodyPr>
          <a:lstStyle/>
          <a:p>
            <a:pPr marL="0" indent="0">
              <a:buNone/>
            </a:pPr>
            <a:r>
              <a:rPr lang="es-ES" sz="2000" i="1" dirty="0" smtClean="0"/>
              <a:t>»</a:t>
            </a:r>
            <a:r>
              <a:rPr lang="fr-FR" sz="2000" dirty="0" err="1" smtClean="0"/>
              <a:t>Ammazzato</a:t>
            </a:r>
            <a:r>
              <a:rPr lang="fr-FR" sz="2000" dirty="0" smtClean="0"/>
              <a:t> </a:t>
            </a:r>
            <a:r>
              <a:rPr lang="fr-FR" sz="2000" dirty="0"/>
              <a:t>il </a:t>
            </a:r>
            <a:r>
              <a:rPr lang="fr-FR" sz="2000" dirty="0" err="1"/>
              <a:t>suo</a:t>
            </a:r>
            <a:r>
              <a:rPr lang="fr-FR" sz="2000" dirty="0"/>
              <a:t> </a:t>
            </a:r>
            <a:r>
              <a:rPr lang="es-ES" sz="2000" dirty="0" err="1"/>
              <a:t>nemico</a:t>
            </a:r>
            <a:r>
              <a:rPr lang="es-ES" sz="2000" dirty="0"/>
              <a:t>, </a:t>
            </a:r>
            <a:r>
              <a:rPr lang="fr-FR" sz="2000" dirty="0" smtClean="0"/>
              <a:t>l’</a:t>
            </a:r>
            <a:r>
              <a:rPr lang="fr-FR" sz="2000" dirty="0" err="1" smtClean="0"/>
              <a:t>uccisore</a:t>
            </a:r>
            <a:r>
              <a:rPr lang="sl-SI" sz="2000" dirty="0" smtClean="0"/>
              <a:t>, </a:t>
            </a:r>
            <a:r>
              <a:rPr lang="sl-SI" sz="2000" dirty="0" err="1"/>
              <a:t>M</a:t>
            </a:r>
            <a:r>
              <a:rPr lang="sl-SI" sz="2000" dirty="0" err="1" smtClean="0"/>
              <a:t>archese</a:t>
            </a:r>
            <a:r>
              <a:rPr lang="sl-SI" sz="2000" dirty="0" smtClean="0"/>
              <a:t> </a:t>
            </a:r>
            <a:r>
              <a:rPr lang="sl-SI" sz="2000" b="1" dirty="0" err="1" smtClean="0"/>
              <a:t>Leandro</a:t>
            </a:r>
            <a:r>
              <a:rPr lang="sl-SI" sz="2000" b="1" dirty="0" smtClean="0"/>
              <a:t> </a:t>
            </a:r>
            <a:r>
              <a:rPr lang="sl-SI" sz="2000" b="1" dirty="0" err="1" smtClean="0"/>
              <a:t>Gravisi</a:t>
            </a:r>
            <a:r>
              <a:rPr lang="fr-FR" sz="2000" dirty="0" smtClean="0"/>
              <a:t>, </a:t>
            </a:r>
            <a:r>
              <a:rPr lang="sl-SI" sz="2000" dirty="0" err="1" smtClean="0"/>
              <a:t>dapprima</a:t>
            </a:r>
            <a:r>
              <a:rPr lang="sl-SI" sz="2000" dirty="0" smtClean="0"/>
              <a:t> </a:t>
            </a:r>
            <a:r>
              <a:rPr lang="es-ES" sz="2000" dirty="0" smtClean="0"/>
              <a:t>invitó </a:t>
            </a:r>
            <a:r>
              <a:rPr lang="es-ES" sz="2000" dirty="0"/>
              <a:t>con </a:t>
            </a:r>
            <a:r>
              <a:rPr lang="sl-SI" sz="2000" dirty="0"/>
              <a:t>la </a:t>
            </a:r>
            <a:r>
              <a:rPr lang="es-ES" sz="2000" dirty="0"/>
              <a:t>mano </a:t>
            </a:r>
            <a:r>
              <a:rPr lang="fr-FR" sz="2000" dirty="0"/>
              <a:t>à </a:t>
            </a:r>
            <a:r>
              <a:rPr lang="es-ES" sz="2000" dirty="0"/>
              <a:t>venir </a:t>
            </a:r>
            <a:r>
              <a:rPr lang="es-ES" sz="2000" dirty="0" err="1"/>
              <a:t>inanzi</a:t>
            </a:r>
            <a:r>
              <a:rPr lang="es-ES" sz="2000" i="1" dirty="0"/>
              <a:t> </a:t>
            </a:r>
            <a:r>
              <a:rPr lang="es-ES" sz="2000" i="1" dirty="0" err="1"/>
              <a:t>il</a:t>
            </a:r>
            <a:r>
              <a:rPr lang="es-ES" sz="2000" i="1" dirty="0"/>
              <a:t> </a:t>
            </a:r>
            <a:r>
              <a:rPr lang="es-ES" sz="2000" i="1" dirty="0" err="1"/>
              <a:t>Cap.n</a:t>
            </a:r>
            <a:r>
              <a:rPr lang="es-ES" sz="2000" i="1" dirty="0"/>
              <a:t> </a:t>
            </a:r>
            <a:r>
              <a:rPr lang="es-ES" sz="2000" i="1" dirty="0" err="1"/>
              <a:t>Paulazzi</a:t>
            </a:r>
            <a:r>
              <a:rPr lang="es-ES" sz="2000" i="1" dirty="0"/>
              <a:t> </a:t>
            </a:r>
            <a:r>
              <a:rPr lang="sl-SI" sz="2000" i="1" dirty="0" smtClean="0"/>
              <a:t>c</a:t>
            </a:r>
            <a:r>
              <a:rPr lang="it-IT" sz="2000" i="1" dirty="0" smtClean="0"/>
              <a:t>he </a:t>
            </a:r>
            <a:r>
              <a:rPr lang="it-IT" sz="2000" i="1" dirty="0"/>
              <a:t>seguito il </a:t>
            </a:r>
            <a:r>
              <a:rPr lang="it-IT" sz="2000" i="1" dirty="0" err="1"/>
              <a:t>sbaro</a:t>
            </a:r>
            <a:r>
              <a:rPr lang="it-IT" sz="2000" i="1" dirty="0"/>
              <a:t> era in Piazza poco distante, </a:t>
            </a:r>
            <a:r>
              <a:rPr lang="sl-SI" sz="2000" dirty="0" smtClean="0"/>
              <a:t>e </a:t>
            </a:r>
            <a:r>
              <a:rPr lang="sl-SI" sz="2000" dirty="0" err="1" smtClean="0"/>
              <a:t>subito</a:t>
            </a:r>
            <a:r>
              <a:rPr lang="sl-SI" sz="2000" dirty="0" smtClean="0"/>
              <a:t> </a:t>
            </a:r>
            <a:r>
              <a:rPr lang="sl-SI" sz="2000" dirty="0" err="1" smtClean="0"/>
              <a:t>doppo</a:t>
            </a:r>
            <a:r>
              <a:rPr lang="sl-SI" sz="2000" dirty="0" smtClean="0"/>
              <a:t> </a:t>
            </a:r>
            <a:r>
              <a:rPr lang="sl-SI" sz="2000" dirty="0" err="1" smtClean="0"/>
              <a:t>scapa</a:t>
            </a:r>
            <a:r>
              <a:rPr lang="sl-SI" sz="2000" dirty="0" smtClean="0"/>
              <a:t> </a:t>
            </a:r>
            <a:r>
              <a:rPr lang="fr-FR" sz="2000" dirty="0" err="1" smtClean="0"/>
              <a:t>traversando</a:t>
            </a:r>
            <a:r>
              <a:rPr lang="fr-FR" sz="2000" dirty="0" smtClean="0"/>
              <a:t> </a:t>
            </a:r>
            <a:r>
              <a:rPr lang="fr-FR" sz="2000" dirty="0"/>
              <a:t>la </a:t>
            </a:r>
            <a:r>
              <a:rPr lang="es-ES" sz="2000" b="1" i="1" dirty="0"/>
              <a:t>calle </a:t>
            </a:r>
            <a:r>
              <a:rPr lang="fr-FR" sz="2000" b="1" i="1" dirty="0"/>
              <a:t>dei </a:t>
            </a:r>
            <a:r>
              <a:rPr lang="fr-FR" sz="2000" b="1" i="1" dirty="0" err="1"/>
              <a:t>Carmini</a:t>
            </a:r>
            <a:r>
              <a:rPr lang="fr-FR" sz="2000" i="1" dirty="0"/>
              <a:t>,</a:t>
            </a:r>
            <a:r>
              <a:rPr lang="fr-FR" sz="2000" dirty="0"/>
              <a:t> </a:t>
            </a:r>
            <a:r>
              <a:rPr lang="sl-SI" sz="2000" dirty="0" smtClean="0"/>
              <a:t>…</a:t>
            </a:r>
            <a:endParaRPr lang="sl-SI" sz="2000" dirty="0"/>
          </a:p>
        </p:txBody>
      </p:sp>
      <p:pic>
        <p:nvPicPr>
          <p:cNvPr id="1027"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44872" y="404664"/>
            <a:ext cx="661724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502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17232"/>
            <a:ext cx="6781800" cy="654968"/>
          </a:xfrm>
        </p:spPr>
        <p:txBody>
          <a:bodyPr>
            <a:normAutofit fontScale="90000"/>
          </a:bodyPr>
          <a:lstStyle/>
          <a:p>
            <a:pPr algn="ctr"/>
            <a:r>
              <a:rPr lang="sl-SI" sz="4000" dirty="0" smtClean="0">
                <a:latin typeface="+mn-lt"/>
              </a:rPr>
              <a:t>…</a:t>
            </a:r>
            <a:r>
              <a:rPr lang="fr-FR" sz="4000" dirty="0"/>
              <a:t> </a:t>
            </a:r>
            <a:r>
              <a:rPr lang="fr-FR" sz="4000" dirty="0" err="1">
                <a:latin typeface="+mn-lt"/>
              </a:rPr>
              <a:t>sbucò</a:t>
            </a:r>
            <a:r>
              <a:rPr lang="sl-SI" sz="4000" dirty="0" smtClean="0">
                <a:latin typeface="+mn-lt"/>
              </a:rPr>
              <a:t> </a:t>
            </a:r>
            <a:r>
              <a:rPr lang="sl-SI" sz="4000" dirty="0">
                <a:latin typeface="+mn-lt"/>
              </a:rPr>
              <a:t>in </a:t>
            </a:r>
            <a:r>
              <a:rPr lang="sl-SI" sz="4000" b="1" dirty="0" err="1">
                <a:latin typeface="+mn-lt"/>
              </a:rPr>
              <a:t>Brolo</a:t>
            </a:r>
            <a:r>
              <a:rPr lang="sl-SI" sz="4000" dirty="0">
                <a:latin typeface="+mn-lt"/>
              </a:rPr>
              <a:t>, </a:t>
            </a:r>
            <a:r>
              <a:rPr lang="sl-SI" sz="4000" dirty="0" err="1">
                <a:latin typeface="+mn-lt"/>
              </a:rPr>
              <a:t>indi</a:t>
            </a:r>
            <a:r>
              <a:rPr lang="sl-SI" sz="4000" dirty="0">
                <a:latin typeface="+mn-lt"/>
              </a:rPr>
              <a:t>, </a:t>
            </a:r>
            <a:r>
              <a:rPr lang="sl-SI" sz="4000" dirty="0" smtClean="0">
                <a:latin typeface="+mn-lt"/>
              </a:rPr>
              <a:t>…</a:t>
            </a:r>
            <a:endParaRPr lang="sl-SI" sz="4000" dirty="0">
              <a:latin typeface="+mn-lt"/>
            </a:endParaRPr>
          </a:p>
        </p:txBody>
      </p:sp>
      <p:sp>
        <p:nvSpPr>
          <p:cNvPr id="3" name="Content Placeholder 2"/>
          <p:cNvSpPr>
            <a:spLocks noGrp="1"/>
          </p:cNvSpPr>
          <p:nvPr>
            <p:ph sz="half" idx="1"/>
          </p:nvPr>
        </p:nvSpPr>
        <p:spPr/>
        <p:txBody>
          <a:bodyPr/>
          <a:lstStyle/>
          <a:p>
            <a:endParaRPr lang="sl-SI"/>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691680" y="548680"/>
            <a:ext cx="6097480" cy="4990496"/>
          </a:xfrm>
        </p:spPr>
      </p:pic>
    </p:spTree>
    <p:extLst>
      <p:ext uri="{BB962C8B-B14F-4D97-AF65-F5344CB8AC3E}">
        <p14:creationId xmlns:p14="http://schemas.microsoft.com/office/powerpoint/2010/main" val="2213240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89240"/>
            <a:ext cx="569640" cy="582960"/>
          </a:xfrm>
        </p:spPr>
        <p:txBody>
          <a:bodyPr>
            <a:normAutofit/>
          </a:bodyPr>
          <a:lstStyle/>
          <a:p>
            <a:endParaRPr lang="sl-SI" sz="800" dirty="0"/>
          </a:p>
        </p:txBody>
      </p:sp>
      <p:sp>
        <p:nvSpPr>
          <p:cNvPr id="3" name="Content Placeholder 2"/>
          <p:cNvSpPr>
            <a:spLocks noGrp="1"/>
          </p:cNvSpPr>
          <p:nvPr>
            <p:ph sz="half" idx="1"/>
          </p:nvPr>
        </p:nvSpPr>
        <p:spPr>
          <a:xfrm>
            <a:off x="1187624" y="5157192"/>
            <a:ext cx="6840760" cy="1052235"/>
          </a:xfrm>
        </p:spPr>
        <p:txBody>
          <a:bodyPr>
            <a:normAutofit/>
          </a:bodyPr>
          <a:lstStyle/>
          <a:p>
            <a:pPr marL="0" indent="0">
              <a:buNone/>
            </a:pPr>
            <a:r>
              <a:rPr lang="sl-SI" sz="2400" dirty="0" smtClean="0"/>
              <a:t>... </a:t>
            </a:r>
            <a:r>
              <a:rPr lang="it-IT" sz="2400" dirty="0" smtClean="0"/>
              <a:t>infilata </a:t>
            </a:r>
            <a:r>
              <a:rPr lang="it-IT" sz="2400" dirty="0"/>
              <a:t>la </a:t>
            </a:r>
            <a:r>
              <a:rPr lang="it-IT" sz="2400" b="1" dirty="0"/>
              <a:t>calle Petronio</a:t>
            </a:r>
            <a:r>
              <a:rPr lang="it-IT" sz="2400" dirty="0"/>
              <a:t>, raggiunse </a:t>
            </a:r>
            <a:r>
              <a:rPr lang="it-IT" sz="2400" b="1" dirty="0"/>
              <a:t>Porta Isolana </a:t>
            </a:r>
            <a:r>
              <a:rPr lang="it-IT" sz="2400" dirty="0"/>
              <a:t>inseguito dai birri. </a:t>
            </a:r>
            <a:endParaRPr lang="sl-SI"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31640" y="476672"/>
            <a:ext cx="6386462" cy="4764300"/>
          </a:xfrm>
        </p:spPr>
      </p:pic>
    </p:spTree>
    <p:extLst>
      <p:ext uri="{BB962C8B-B14F-4D97-AF65-F5344CB8AC3E}">
        <p14:creationId xmlns:p14="http://schemas.microsoft.com/office/powerpoint/2010/main" val="16508917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12360" y="5589240"/>
            <a:ext cx="670592" cy="582960"/>
          </a:xfrm>
        </p:spPr>
        <p:txBody>
          <a:bodyPr>
            <a:normAutofit/>
          </a:bodyPr>
          <a:lstStyle/>
          <a:p>
            <a:endParaRPr lang="sl-SI" sz="8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34" y="719651"/>
            <a:ext cx="9000959" cy="4005493"/>
          </a:xfrm>
        </p:spPr>
      </p:pic>
      <p:sp>
        <p:nvSpPr>
          <p:cNvPr id="7" name="Text Placeholder 6"/>
          <p:cNvSpPr>
            <a:spLocks noGrp="1"/>
          </p:cNvSpPr>
          <p:nvPr>
            <p:ph type="body" sz="half" idx="2"/>
          </p:nvPr>
        </p:nvSpPr>
        <p:spPr>
          <a:xfrm>
            <a:off x="762001" y="5013176"/>
            <a:ext cx="7626423" cy="1224136"/>
          </a:xfrm>
        </p:spPr>
        <p:txBody>
          <a:bodyPr>
            <a:normAutofit/>
          </a:bodyPr>
          <a:lstStyle/>
          <a:p>
            <a:r>
              <a:rPr lang="it-IT" dirty="0"/>
              <a:t>Quivi l’assassino aveva approntato una barca con parecchi remi, un servitore e molte armi: segno evidente che il delitto era </a:t>
            </a:r>
            <a:r>
              <a:rPr lang="it-IT" b="1" dirty="0"/>
              <a:t>premeditato</a:t>
            </a:r>
            <a:r>
              <a:rPr lang="it-IT" dirty="0" smtClean="0"/>
              <a:t>.</a:t>
            </a:r>
            <a:endParaRPr lang="it-IT" dirty="0"/>
          </a:p>
        </p:txBody>
      </p:sp>
    </p:spTree>
    <p:extLst>
      <p:ext uri="{BB962C8B-B14F-4D97-AF65-F5344CB8AC3E}">
        <p14:creationId xmlns:p14="http://schemas.microsoft.com/office/powerpoint/2010/main" val="1313449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33256"/>
            <a:ext cx="641648" cy="438944"/>
          </a:xfrm>
        </p:spPr>
        <p:txBody>
          <a:bodyPr>
            <a:normAutofit/>
          </a:bodyPr>
          <a:lstStyle/>
          <a:p>
            <a:endParaRPr lang="sl-SI" sz="8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404664"/>
            <a:ext cx="6391752" cy="4536504"/>
          </a:xfrm>
        </p:spPr>
      </p:pic>
      <p:sp>
        <p:nvSpPr>
          <p:cNvPr id="4" name="Text Placeholder 3"/>
          <p:cNvSpPr>
            <a:spLocks noGrp="1"/>
          </p:cNvSpPr>
          <p:nvPr>
            <p:ph type="body" sz="half" idx="2"/>
          </p:nvPr>
        </p:nvSpPr>
        <p:spPr>
          <a:xfrm>
            <a:off x="1403648" y="5229200"/>
            <a:ext cx="6336704" cy="936104"/>
          </a:xfrm>
        </p:spPr>
        <p:txBody>
          <a:bodyPr>
            <a:normAutofit fontScale="92500"/>
          </a:bodyPr>
          <a:lstStyle/>
          <a:p>
            <a:r>
              <a:rPr lang="it-IT" dirty="0" err="1"/>
              <a:t>Allorchè</a:t>
            </a:r>
            <a:r>
              <a:rPr lang="it-IT" dirty="0"/>
              <a:t> la sbirraglia </a:t>
            </a:r>
            <a:r>
              <a:rPr lang="it-IT" dirty="0" err="1"/>
              <a:t>arrivô</a:t>
            </a:r>
            <a:r>
              <a:rPr lang="it-IT" dirty="0"/>
              <a:t> a Porta Isolana, </a:t>
            </a:r>
            <a:r>
              <a:rPr lang="sl-SI" b="1" dirty="0" err="1" smtClean="0"/>
              <a:t>Leandro</a:t>
            </a:r>
            <a:r>
              <a:rPr lang="sl-SI" b="1" dirty="0" smtClean="0"/>
              <a:t> </a:t>
            </a:r>
            <a:r>
              <a:rPr lang="sl-SI" b="1" dirty="0" err="1" smtClean="0"/>
              <a:t>Gravisi</a:t>
            </a:r>
            <a:r>
              <a:rPr lang="it-IT" b="1" dirty="0" smtClean="0"/>
              <a:t> </a:t>
            </a:r>
            <a:r>
              <a:rPr lang="it-IT" dirty="0"/>
              <a:t>aveva già preso il largo, volgendo la prora </a:t>
            </a:r>
            <a:r>
              <a:rPr lang="it-IT" b="1" dirty="0"/>
              <a:t>a Trieste</a:t>
            </a:r>
            <a:r>
              <a:rPr lang="it-IT" dirty="0"/>
              <a:t>.</a:t>
            </a:r>
          </a:p>
          <a:p>
            <a:endParaRPr lang="sl-SI" dirty="0"/>
          </a:p>
        </p:txBody>
      </p:sp>
    </p:spTree>
    <p:extLst>
      <p:ext uri="{BB962C8B-B14F-4D97-AF65-F5344CB8AC3E}">
        <p14:creationId xmlns:p14="http://schemas.microsoft.com/office/powerpoint/2010/main" val="956478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5445224"/>
            <a:ext cx="569640" cy="726976"/>
          </a:xfrm>
        </p:spPr>
        <p:txBody>
          <a:bodyPr>
            <a:normAutofit/>
          </a:bodyPr>
          <a:lstStyle/>
          <a:p>
            <a:endParaRPr lang="sl-SI" sz="800"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2508" y="1000334"/>
            <a:ext cx="4489480" cy="3796818"/>
          </a:xfrm>
        </p:spPr>
      </p:pic>
      <p:sp>
        <p:nvSpPr>
          <p:cNvPr id="7" name="Content Placeholder 6"/>
          <p:cNvSpPr>
            <a:spLocks noGrp="1"/>
          </p:cNvSpPr>
          <p:nvPr>
            <p:ph sz="half" idx="2"/>
          </p:nvPr>
        </p:nvSpPr>
        <p:spPr>
          <a:xfrm>
            <a:off x="4648200" y="609600"/>
            <a:ext cx="3657600" cy="5267671"/>
          </a:xfrm>
        </p:spPr>
        <p:txBody>
          <a:bodyPr>
            <a:normAutofit fontScale="92500"/>
          </a:bodyPr>
          <a:lstStyle/>
          <a:p>
            <a:r>
              <a:rPr lang="en-US" dirty="0" err="1"/>
              <a:t>Avvenuto</a:t>
            </a:r>
            <a:r>
              <a:rPr lang="en-US" dirty="0"/>
              <a:t> </a:t>
            </a:r>
            <a:r>
              <a:rPr lang="fr-FR" dirty="0"/>
              <a:t>il </a:t>
            </a:r>
            <a:r>
              <a:rPr lang="en-US" dirty="0" err="1"/>
              <a:t>componimento</a:t>
            </a:r>
            <a:r>
              <a:rPr lang="en-US" dirty="0"/>
              <a:t>, </a:t>
            </a:r>
            <a:r>
              <a:rPr lang="en-US" dirty="0" err="1"/>
              <a:t>gli</a:t>
            </a:r>
            <a:r>
              <a:rPr lang="en-US" dirty="0"/>
              <a:t> </a:t>
            </a:r>
            <a:r>
              <a:rPr lang="en-US" dirty="0" err="1"/>
              <a:t>avversari</a:t>
            </a:r>
            <a:r>
              <a:rPr lang="en-US" dirty="0"/>
              <a:t>, </a:t>
            </a:r>
            <a:r>
              <a:rPr lang="en-US" dirty="0" err="1"/>
              <a:t>incontrandosi</a:t>
            </a:r>
            <a:r>
              <a:rPr lang="en-US" dirty="0"/>
              <a:t> per via, </a:t>
            </a:r>
            <a:r>
              <a:rPr lang="en-US" dirty="0" err="1"/>
              <a:t>si</a:t>
            </a:r>
            <a:r>
              <a:rPr lang="en-US" dirty="0"/>
              <a:t> </a:t>
            </a:r>
            <a:r>
              <a:rPr lang="en-US" b="1" dirty="0" err="1"/>
              <a:t>salutavano</a:t>
            </a:r>
            <a:r>
              <a:rPr lang="en-US" b="1" dirty="0"/>
              <a:t> </a:t>
            </a:r>
            <a:r>
              <a:rPr lang="en-US" b="1" dirty="0" err="1"/>
              <a:t>levandosi</a:t>
            </a:r>
            <a:r>
              <a:rPr lang="en-US" b="1" dirty="0"/>
              <a:t> </a:t>
            </a:r>
            <a:r>
              <a:rPr lang="en-US" b="1" dirty="0" err="1"/>
              <a:t>il</a:t>
            </a:r>
            <a:r>
              <a:rPr lang="en-US" b="1" dirty="0"/>
              <a:t> </a:t>
            </a:r>
            <a:r>
              <a:rPr lang="en-US" b="1" dirty="0" err="1"/>
              <a:t>cappello</a:t>
            </a:r>
            <a:r>
              <a:rPr lang="en-US" dirty="0"/>
              <a:t>. </a:t>
            </a:r>
            <a:r>
              <a:rPr lang="en-US" dirty="0" err="1"/>
              <a:t>L’ommissione</a:t>
            </a:r>
            <a:r>
              <a:rPr lang="en-US" dirty="0"/>
              <a:t> di </a:t>
            </a:r>
            <a:r>
              <a:rPr lang="en-US" dirty="0" err="1"/>
              <a:t>cotesto</a:t>
            </a:r>
            <a:r>
              <a:rPr lang="en-US" dirty="0"/>
              <a:t> </a:t>
            </a:r>
            <a:r>
              <a:rPr lang="es-ES" dirty="0"/>
              <a:t>elementare </a:t>
            </a:r>
            <a:r>
              <a:rPr lang="en-US" dirty="0" err="1"/>
              <a:t>atto</a:t>
            </a:r>
            <a:r>
              <a:rPr lang="en-US" dirty="0"/>
              <a:t> </a:t>
            </a:r>
            <a:r>
              <a:rPr lang="es-ES" dirty="0"/>
              <a:t>di </a:t>
            </a:r>
            <a:r>
              <a:rPr lang="en-US" dirty="0" err="1"/>
              <a:t>buona</a:t>
            </a:r>
            <a:r>
              <a:rPr lang="en-US" dirty="0"/>
              <a:t> </a:t>
            </a:r>
            <a:r>
              <a:rPr lang="en-US" dirty="0" err="1"/>
              <a:t>educazione</a:t>
            </a:r>
            <a:r>
              <a:rPr lang="en-US" dirty="0"/>
              <a:t> e </a:t>
            </a:r>
            <a:r>
              <a:rPr lang="es-ES" dirty="0"/>
              <a:t>di cortesía </a:t>
            </a:r>
            <a:r>
              <a:rPr lang="en-US" dirty="0" err="1"/>
              <a:t>portava</a:t>
            </a:r>
            <a:r>
              <a:rPr lang="en-US" dirty="0"/>
              <a:t>, come </a:t>
            </a:r>
            <a:r>
              <a:rPr lang="es-ES" dirty="0"/>
              <a:t>lógica </a:t>
            </a:r>
            <a:r>
              <a:rPr lang="en-US" dirty="0" err="1"/>
              <a:t>conseguenza</a:t>
            </a:r>
            <a:r>
              <a:rPr lang="en-US" dirty="0"/>
              <a:t>, </a:t>
            </a:r>
            <a:r>
              <a:rPr lang="en-US" b="1" dirty="0" err="1"/>
              <a:t>l’annullamento</a:t>
            </a:r>
            <a:r>
              <a:rPr lang="en-US" dirty="0"/>
              <a:t> dell’ opera del </a:t>
            </a:r>
            <a:r>
              <a:rPr lang="en-US" b="1" dirty="0" err="1" smtClean="0"/>
              <a:t>mediatore</a:t>
            </a:r>
            <a:r>
              <a:rPr lang="sl-SI" dirty="0" smtClean="0"/>
              <a:t>.</a:t>
            </a:r>
            <a:endParaRPr lang="sl-SI" dirty="0"/>
          </a:p>
          <a:p>
            <a:endParaRPr lang="sl-SI" dirty="0"/>
          </a:p>
        </p:txBody>
      </p:sp>
    </p:spTree>
    <p:extLst>
      <p:ext uri="{BB962C8B-B14F-4D97-AF65-F5344CB8AC3E}">
        <p14:creationId xmlns:p14="http://schemas.microsoft.com/office/powerpoint/2010/main" val="318599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45224"/>
            <a:ext cx="569640" cy="726976"/>
          </a:xfrm>
        </p:spPr>
        <p:txBody>
          <a:bodyPr>
            <a:normAutofit/>
          </a:bodyPr>
          <a:lstStyle/>
          <a:p>
            <a:endParaRPr lang="sl-SI" sz="800" dirty="0"/>
          </a:p>
        </p:txBody>
      </p:sp>
      <p:sp>
        <p:nvSpPr>
          <p:cNvPr id="7" name="Content Placeholder 6"/>
          <p:cNvSpPr>
            <a:spLocks noGrp="1"/>
          </p:cNvSpPr>
          <p:nvPr>
            <p:ph sz="half" idx="2"/>
          </p:nvPr>
        </p:nvSpPr>
        <p:spPr>
          <a:xfrm>
            <a:off x="4648200" y="609600"/>
            <a:ext cx="3657600" cy="5339679"/>
          </a:xfrm>
        </p:spPr>
        <p:txBody>
          <a:bodyPr>
            <a:normAutofit fontScale="55000" lnSpcReduction="20000"/>
          </a:bodyPr>
          <a:lstStyle/>
          <a:p>
            <a:r>
              <a:rPr lang="sl-SI" dirty="0"/>
              <a:t>Sorodniki umorjenega </a:t>
            </a:r>
            <a:r>
              <a:rPr lang="sl-SI" dirty="0" err="1"/>
              <a:t>Marcuccia</a:t>
            </a:r>
            <a:r>
              <a:rPr lang="sl-SI" dirty="0"/>
              <a:t> (žena in sin) so dogodek prijavili landarskemu </a:t>
            </a:r>
            <a:r>
              <a:rPr lang="sl-SI" dirty="0" err="1"/>
              <a:t>gastaldu</a:t>
            </a:r>
            <a:r>
              <a:rPr lang="sl-SI" dirty="0"/>
              <a:t> Henriku, ki je v zvezi z umorom zaslišal Aleksa, ta pa je brez torture podal priznanje (</a:t>
            </a:r>
            <a:r>
              <a:rPr lang="sl-SI" dirty="0" err="1"/>
              <a:t>manifestum</a:t>
            </a:r>
            <a:r>
              <a:rPr lang="sl-SI" dirty="0"/>
              <a:t>), ki so ga zapisali tako v latinskem kot slovanskem jeziku (</a:t>
            </a:r>
            <a:r>
              <a:rPr lang="sl-SI" dirty="0" err="1"/>
              <a:t>lecto</a:t>
            </a:r>
            <a:r>
              <a:rPr lang="sl-SI" dirty="0"/>
              <a:t> </a:t>
            </a:r>
            <a:r>
              <a:rPr lang="sl-SI" dirty="0" err="1"/>
              <a:t>et</a:t>
            </a:r>
            <a:r>
              <a:rPr lang="sl-SI" dirty="0"/>
              <a:t> </a:t>
            </a:r>
            <a:r>
              <a:rPr lang="sl-SI" dirty="0" err="1"/>
              <a:t>et</a:t>
            </a:r>
            <a:r>
              <a:rPr lang="sl-SI" dirty="0"/>
              <a:t> </a:t>
            </a:r>
            <a:r>
              <a:rPr lang="sl-SI" dirty="0" err="1"/>
              <a:t>vulgarizato</a:t>
            </a:r>
            <a:r>
              <a:rPr lang="sl-SI" dirty="0"/>
              <a:t> in </a:t>
            </a:r>
            <a:r>
              <a:rPr lang="sl-SI" dirty="0" err="1"/>
              <a:t>latine</a:t>
            </a:r>
            <a:r>
              <a:rPr lang="sl-SI" dirty="0"/>
              <a:t> </a:t>
            </a:r>
            <a:r>
              <a:rPr lang="sl-SI" dirty="0" err="1"/>
              <a:t>et</a:t>
            </a:r>
            <a:r>
              <a:rPr lang="sl-SI" dirty="0"/>
              <a:t> </a:t>
            </a:r>
            <a:r>
              <a:rPr lang="sl-SI" dirty="0" err="1"/>
              <a:t>sclabonice</a:t>
            </a:r>
            <a:r>
              <a:rPr lang="sl-SI" dirty="0"/>
              <a:t>), da sta ga z bratom Janezom ubila. V njem je navedel, da je pokojni </a:t>
            </a:r>
            <a:r>
              <a:rPr lang="sl-SI" dirty="0" err="1"/>
              <a:t>Marcuccio</a:t>
            </a:r>
            <a:r>
              <a:rPr lang="sl-SI" dirty="0"/>
              <a:t> ubil njunega sorodnika </a:t>
            </a:r>
            <a:r>
              <a:rPr lang="sl-SI" dirty="0" err="1"/>
              <a:t>Zergina</a:t>
            </a:r>
            <a:r>
              <a:rPr lang="sl-SI" dirty="0"/>
              <a:t>, da se ni nikoli hotel pogoditi (</a:t>
            </a:r>
            <a:r>
              <a:rPr lang="sl-SI" i="1" dirty="0" err="1"/>
              <a:t>nunquam</a:t>
            </a:r>
            <a:r>
              <a:rPr lang="sl-SI" i="1" dirty="0"/>
              <a:t> se </a:t>
            </a:r>
            <a:r>
              <a:rPr lang="sl-SI" i="1" dirty="0" err="1"/>
              <a:t>concordasset</a:t>
            </a:r>
            <a:r>
              <a:rPr lang="sl-SI" i="1" dirty="0"/>
              <a:t> </a:t>
            </a:r>
            <a:r>
              <a:rPr lang="sl-SI" dirty="0"/>
              <a:t>) ne z njim ne z njegovim bratom ali drugim sorodnikom, da ni nikomur ničesar daroval niti cerkvi za njegovo dušo, temveč da je pogosto posedal in se sprehajal pred njihovimi očmi ter jim grozil, tako Aleksu kot njegovemu bratu Janezu, da ju bo ubil.</a:t>
            </a:r>
          </a:p>
          <a:p>
            <a:pPr marL="0" indent="0">
              <a:buNone/>
            </a:pPr>
            <a:endParaRPr lang="sl-SI" dirty="0"/>
          </a:p>
          <a:p>
            <a:r>
              <a:rPr lang="sl-SI" dirty="0"/>
              <a:t>Zapisnik kazenske pravde v Landarju iz 1.1401, ki ga je sestavil notar </a:t>
            </a:r>
            <a:r>
              <a:rPr lang="sl-SI" dirty="0" err="1"/>
              <a:t>Iohannes</a:t>
            </a:r>
            <a:r>
              <a:rPr lang="sl-SI" dirty="0"/>
              <a:t> iz Čedada (</a:t>
            </a:r>
            <a:r>
              <a:rPr lang="sl-SI" i="1" dirty="0" err="1"/>
              <a:t>residens</a:t>
            </a:r>
            <a:r>
              <a:rPr lang="sl-SI" i="1" dirty="0"/>
              <a:t> in </a:t>
            </a:r>
            <a:r>
              <a:rPr lang="sl-SI" i="1" dirty="0" err="1"/>
              <a:t>Civitate</a:t>
            </a:r>
            <a:r>
              <a:rPr lang="sl-SI" i="1" dirty="0"/>
              <a:t> </a:t>
            </a:r>
            <a:r>
              <a:rPr lang="sl-SI" i="1" dirty="0" err="1"/>
              <a:t>Austrie</a:t>
            </a:r>
            <a:r>
              <a:rPr lang="sl-SI" i="1" dirty="0"/>
              <a:t> q. </a:t>
            </a:r>
            <a:r>
              <a:rPr lang="de-DE" i="1" dirty="0"/>
              <a:t>Michaelis de </a:t>
            </a:r>
            <a:r>
              <a:rPr lang="sl-SI" i="1" dirty="0" err="1"/>
              <a:t>Montefalcone</a:t>
            </a:r>
            <a:r>
              <a:rPr lang="sl-SI" dirty="0"/>
              <a:t>) nam nazorno pokaže, kako je potekal kazenski postopek in kako so ukrepali prisedniki </a:t>
            </a:r>
            <a:r>
              <a:rPr lang="sl-SI" dirty="0" err="1"/>
              <a:t>gastaldovega</a:t>
            </a:r>
            <a:r>
              <a:rPr lang="sl-SI" dirty="0"/>
              <a:t> sodišča pri Nadiških Slovencih (del Beneških Slovencev). </a:t>
            </a: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2159" y="952404"/>
            <a:ext cx="3935119" cy="4636836"/>
          </a:xfrm>
        </p:spPr>
      </p:pic>
    </p:spTree>
    <p:extLst>
      <p:ext uri="{BB962C8B-B14F-4D97-AF65-F5344CB8AC3E}">
        <p14:creationId xmlns:p14="http://schemas.microsoft.com/office/powerpoint/2010/main" val="2885009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05264"/>
            <a:ext cx="281608" cy="366936"/>
          </a:xfrm>
        </p:spPr>
        <p:txBody>
          <a:bodyPr>
            <a:normAutofit/>
          </a:bodyPr>
          <a:lstStyle/>
          <a:p>
            <a:endParaRPr lang="sl-SI" sz="800" dirty="0"/>
          </a:p>
        </p:txBody>
      </p:sp>
      <p:sp>
        <p:nvSpPr>
          <p:cNvPr id="3" name="Content Placeholder 2"/>
          <p:cNvSpPr>
            <a:spLocks noGrp="1"/>
          </p:cNvSpPr>
          <p:nvPr>
            <p:ph sz="half" idx="1"/>
          </p:nvPr>
        </p:nvSpPr>
        <p:spPr>
          <a:xfrm>
            <a:off x="762000" y="609600"/>
            <a:ext cx="4746104" cy="5555703"/>
          </a:xfrm>
        </p:spPr>
        <p:txBody>
          <a:bodyPr>
            <a:normAutofit lnSpcReduction="10000"/>
          </a:bodyPr>
          <a:lstStyle/>
          <a:p>
            <a:pPr marL="0" indent="0">
              <a:buNone/>
            </a:pPr>
            <a:r>
              <a:rPr lang="sl-SI" sz="1800" b="1" dirty="0" err="1"/>
              <a:t>L</a:t>
            </a:r>
            <a:r>
              <a:rPr lang="sl-SI" sz="1800" b="1" dirty="0" err="1" smtClean="0"/>
              <a:t>eandro</a:t>
            </a:r>
            <a:r>
              <a:rPr lang="sl-SI" sz="1800" b="1" dirty="0" smtClean="0"/>
              <a:t> </a:t>
            </a:r>
            <a:r>
              <a:rPr lang="sl-SI" sz="1800" b="1" dirty="0" err="1" smtClean="0"/>
              <a:t>Gravise</a:t>
            </a:r>
            <a:r>
              <a:rPr lang="sl-SI" sz="1800" b="1" dirty="0" smtClean="0"/>
              <a:t> </a:t>
            </a:r>
            <a:r>
              <a:rPr lang="sl-SI" sz="1800" dirty="0" err="1" smtClean="0"/>
              <a:t>scrive</a:t>
            </a:r>
            <a:r>
              <a:rPr lang="sl-SI" sz="1800" dirty="0" smtClean="0"/>
              <a:t> </a:t>
            </a:r>
            <a:r>
              <a:rPr lang="sl-SI" sz="1800" dirty="0" err="1" smtClean="0"/>
              <a:t>al</a:t>
            </a:r>
            <a:r>
              <a:rPr lang="sl-SI" sz="1800" dirty="0" smtClean="0"/>
              <a:t> Doge da </a:t>
            </a:r>
            <a:r>
              <a:rPr lang="sl-SI" sz="1800" dirty="0" err="1" smtClean="0"/>
              <a:t>Trieste</a:t>
            </a:r>
            <a:r>
              <a:rPr lang="sl-SI" sz="1800" dirty="0" smtClean="0"/>
              <a:t> 7 </a:t>
            </a:r>
            <a:r>
              <a:rPr lang="sl-SI" sz="1800" dirty="0" err="1" smtClean="0"/>
              <a:t>giugno</a:t>
            </a:r>
            <a:r>
              <a:rPr lang="sl-SI" sz="1800" dirty="0" smtClean="0"/>
              <a:t> 1686:</a:t>
            </a:r>
          </a:p>
          <a:p>
            <a:pPr marL="0" indent="0">
              <a:buNone/>
            </a:pPr>
            <a:r>
              <a:rPr lang="sl-SI" sz="1800" dirty="0" smtClean="0"/>
              <a:t>« R</a:t>
            </a:r>
            <a:r>
              <a:rPr lang="fr-FR" sz="1800" dirty="0" err="1" smtClean="0"/>
              <a:t>itornato</a:t>
            </a:r>
            <a:r>
              <a:rPr lang="fr-FR" sz="1800" dirty="0" smtClean="0"/>
              <a:t> </a:t>
            </a:r>
            <a:r>
              <a:rPr lang="fr-FR" sz="1800" dirty="0" err="1"/>
              <a:t>io</a:t>
            </a:r>
            <a:r>
              <a:rPr lang="fr-FR" sz="1800" dirty="0"/>
              <a:t> </a:t>
            </a:r>
            <a:r>
              <a:rPr lang="fr-FR" sz="1800" dirty="0" err="1"/>
              <a:t>poi</a:t>
            </a:r>
            <a:r>
              <a:rPr lang="fr-FR" sz="1800" dirty="0"/>
              <a:t> alla </a:t>
            </a:r>
            <a:r>
              <a:rPr lang="es-ES" sz="1800" dirty="0"/>
              <a:t>Patria </a:t>
            </a:r>
            <a:r>
              <a:rPr lang="fr-FR" sz="1800" dirty="0" err="1"/>
              <a:t>doppo</a:t>
            </a:r>
            <a:r>
              <a:rPr lang="fr-FR" sz="1800" dirty="0"/>
              <a:t> </a:t>
            </a:r>
            <a:r>
              <a:rPr lang="fr-FR" sz="1800" dirty="0" err="1"/>
              <a:t>lo</a:t>
            </a:r>
            <a:r>
              <a:rPr lang="fr-FR" sz="1800" dirty="0"/>
              <a:t> </a:t>
            </a:r>
            <a:r>
              <a:rPr lang="fr-FR" sz="1800" dirty="0" err="1"/>
              <a:t>scorso</a:t>
            </a:r>
            <a:r>
              <a:rPr lang="fr-FR" sz="1800" dirty="0"/>
              <a:t> d’</a:t>
            </a:r>
            <a:r>
              <a:rPr lang="fr-FR" sz="1800" dirty="0" err="1"/>
              <a:t>anni</a:t>
            </a:r>
            <a:r>
              <a:rPr lang="fr-FR" sz="1800" dirty="0"/>
              <a:t> </a:t>
            </a:r>
            <a:r>
              <a:rPr lang="fr-FR" sz="1800" dirty="0" err="1"/>
              <a:t>quatordeci</a:t>
            </a:r>
            <a:r>
              <a:rPr lang="fr-FR" sz="1800" dirty="0"/>
              <a:t>, in </a:t>
            </a:r>
            <a:r>
              <a:rPr lang="es-ES" sz="1800" dirty="0"/>
              <a:t>vece </a:t>
            </a:r>
            <a:r>
              <a:rPr lang="fr-FR" sz="1800" dirty="0"/>
              <a:t>di </a:t>
            </a:r>
            <a:r>
              <a:rPr lang="fr-FR" sz="1800" dirty="0" err="1"/>
              <a:t>scusarsi</a:t>
            </a:r>
            <a:r>
              <a:rPr lang="fr-FR" sz="1800" dirty="0"/>
              <a:t> in </a:t>
            </a:r>
            <a:r>
              <a:rPr lang="fr-FR" sz="1800" dirty="0" err="1"/>
              <a:t>qualche</a:t>
            </a:r>
            <a:r>
              <a:rPr lang="fr-FR" sz="1800" dirty="0"/>
              <a:t> forma l’</a:t>
            </a:r>
            <a:r>
              <a:rPr lang="fr-FR" sz="1800" dirty="0" err="1"/>
              <a:t>offese</a:t>
            </a:r>
            <a:r>
              <a:rPr lang="fr-FR" sz="1800" dirty="0"/>
              <a:t> </a:t>
            </a:r>
            <a:r>
              <a:rPr lang="fr-FR" sz="1800" dirty="0" err="1"/>
              <a:t>cosi</a:t>
            </a:r>
            <a:r>
              <a:rPr lang="fr-FR" sz="1800" dirty="0"/>
              <a:t> grandi </a:t>
            </a:r>
            <a:r>
              <a:rPr lang="fr-FR" sz="1800" dirty="0" err="1"/>
              <a:t>fatte</a:t>
            </a:r>
            <a:r>
              <a:rPr lang="fr-FR" sz="1800" dirty="0"/>
              <a:t> al </a:t>
            </a:r>
            <a:r>
              <a:rPr lang="fr-FR" sz="1800" dirty="0" err="1"/>
              <a:t>mio</a:t>
            </a:r>
            <a:r>
              <a:rPr lang="fr-FR" sz="1800" dirty="0"/>
              <a:t> </a:t>
            </a:r>
            <a:r>
              <a:rPr lang="fr-FR" sz="1800" dirty="0" err="1"/>
              <a:t>sangue</a:t>
            </a:r>
            <a:r>
              <a:rPr lang="fr-FR" sz="1800" dirty="0"/>
              <a:t>, e d'</a:t>
            </a:r>
            <a:r>
              <a:rPr lang="es-ES" sz="1800" dirty="0"/>
              <a:t>usare meco </a:t>
            </a:r>
            <a:r>
              <a:rPr lang="fr-FR" sz="1800" dirty="0" err="1"/>
              <a:t>qualche</a:t>
            </a:r>
            <a:r>
              <a:rPr lang="fr-FR" sz="1800" dirty="0"/>
              <a:t> </a:t>
            </a:r>
            <a:r>
              <a:rPr lang="fr-FR" sz="1800" dirty="0" err="1"/>
              <a:t>atto</a:t>
            </a:r>
            <a:r>
              <a:rPr lang="fr-FR" sz="1800" dirty="0"/>
              <a:t> di </a:t>
            </a:r>
            <a:r>
              <a:rPr lang="fr-FR" sz="1800" dirty="0" err="1"/>
              <a:t>civiltà</a:t>
            </a:r>
            <a:r>
              <a:rPr lang="fr-FR" sz="1800" dirty="0"/>
              <a:t>, </a:t>
            </a:r>
            <a:r>
              <a:rPr lang="fr-FR" sz="1800" b="1" i="1" dirty="0"/>
              <a:t>più </a:t>
            </a:r>
            <a:r>
              <a:rPr lang="fr-FR" sz="1800" b="1" i="1" dirty="0" err="1"/>
              <a:t>tosto</a:t>
            </a:r>
            <a:r>
              <a:rPr lang="fr-FR" sz="1800" b="1" i="1" dirty="0"/>
              <a:t> </a:t>
            </a:r>
            <a:r>
              <a:rPr lang="es-ES" sz="1800" b="1" i="1" dirty="0"/>
              <a:t>mostró di </a:t>
            </a:r>
            <a:r>
              <a:rPr lang="fr-FR" sz="1800" b="1" i="1" dirty="0" err="1"/>
              <a:t>beffarsi</a:t>
            </a:r>
            <a:r>
              <a:rPr lang="fr-FR" sz="1800" b="1" i="1" dirty="0"/>
              <a:t> </a:t>
            </a:r>
            <a:r>
              <a:rPr lang="es-ES" sz="1800" b="1" i="1" dirty="0" err="1"/>
              <a:t>anco</a:t>
            </a:r>
            <a:r>
              <a:rPr lang="es-ES" sz="1800" b="1" i="1" dirty="0"/>
              <a:t> </a:t>
            </a:r>
            <a:r>
              <a:rPr lang="fr-FR" sz="1800" b="1" i="1" dirty="0"/>
              <a:t>di me col </a:t>
            </a:r>
            <a:r>
              <a:rPr lang="fr-FR" sz="1800" b="1" i="1" dirty="0" err="1"/>
              <a:t>passegiarmi</a:t>
            </a:r>
            <a:r>
              <a:rPr lang="fr-FR" sz="1800" b="1" i="1" dirty="0"/>
              <a:t> </a:t>
            </a:r>
            <a:r>
              <a:rPr lang="es-ES" sz="1800" b="1" i="1" dirty="0"/>
              <a:t>con </a:t>
            </a:r>
            <a:r>
              <a:rPr lang="fr-FR" sz="1800" b="1" i="1" dirty="0" err="1"/>
              <a:t>sprezzo</a:t>
            </a:r>
            <a:r>
              <a:rPr lang="fr-FR" sz="1800" b="1" i="1" dirty="0"/>
              <a:t> </a:t>
            </a:r>
            <a:r>
              <a:rPr lang="fr-FR" sz="1800" b="1" i="1" dirty="0" err="1"/>
              <a:t>sul</a:t>
            </a:r>
            <a:r>
              <a:rPr lang="fr-FR" sz="1800" b="1" i="1" dirty="0"/>
              <a:t> </a:t>
            </a:r>
            <a:r>
              <a:rPr lang="fr-FR" sz="1800" b="1" i="1" dirty="0" err="1"/>
              <a:t>mostacio</a:t>
            </a:r>
            <a:r>
              <a:rPr lang="fr-FR" sz="1800" i="1" dirty="0"/>
              <a:t>,</a:t>
            </a:r>
            <a:r>
              <a:rPr lang="fr-FR" sz="1800" dirty="0"/>
              <a:t> e </a:t>
            </a:r>
            <a:r>
              <a:rPr lang="fr-FR" sz="1800" dirty="0" err="1"/>
              <a:t>cosi</a:t>
            </a:r>
            <a:r>
              <a:rPr lang="fr-FR" sz="1800" dirty="0"/>
              <a:t> in fine </a:t>
            </a:r>
            <a:r>
              <a:rPr lang="es-ES" sz="1800" dirty="0"/>
              <a:t>mi provocó </a:t>
            </a:r>
            <a:r>
              <a:rPr lang="fr-FR" sz="1800" dirty="0"/>
              <a:t>à </a:t>
            </a:r>
            <a:r>
              <a:rPr lang="fr-FR" sz="1800" dirty="0" err="1"/>
              <a:t>darli</a:t>
            </a:r>
            <a:r>
              <a:rPr lang="fr-FR" sz="1800" dirty="0"/>
              <a:t> la morte </a:t>
            </a:r>
            <a:r>
              <a:rPr lang="es-ES" sz="1800" dirty="0"/>
              <a:t>con </a:t>
            </a:r>
            <a:r>
              <a:rPr lang="fr-FR" sz="1800" dirty="0"/>
              <a:t>l'</a:t>
            </a:r>
            <a:r>
              <a:rPr lang="fr-FR" sz="1800" dirty="0" err="1"/>
              <a:t>istessa</a:t>
            </a:r>
            <a:r>
              <a:rPr lang="fr-FR" sz="1800" dirty="0"/>
              <a:t> </a:t>
            </a:r>
            <a:r>
              <a:rPr lang="es-ES" sz="1800" dirty="0"/>
              <a:t>marca, </a:t>
            </a:r>
            <a:r>
              <a:rPr lang="fr-FR" sz="1800" dirty="0"/>
              <a:t>e </a:t>
            </a:r>
            <a:r>
              <a:rPr lang="fr-FR" sz="1800" dirty="0" err="1"/>
              <a:t>nel</a:t>
            </a:r>
            <a:r>
              <a:rPr lang="fr-FR" sz="1800" dirty="0"/>
              <a:t> </a:t>
            </a:r>
            <a:r>
              <a:rPr lang="fr-FR" sz="1800" dirty="0" err="1"/>
              <a:t>luoco</a:t>
            </a:r>
            <a:r>
              <a:rPr lang="fr-FR" sz="1800" dirty="0"/>
              <a:t>, </a:t>
            </a:r>
            <a:r>
              <a:rPr lang="fr-FR" sz="1800" dirty="0" err="1"/>
              <a:t>che</a:t>
            </a:r>
            <a:r>
              <a:rPr lang="fr-FR" sz="1800" dirty="0"/>
              <a:t> è stata </a:t>
            </a:r>
            <a:r>
              <a:rPr lang="fr-FR" sz="1800" dirty="0" err="1"/>
              <a:t>datta</a:t>
            </a:r>
            <a:r>
              <a:rPr lang="fr-FR" sz="1800" dirty="0"/>
              <a:t> al </a:t>
            </a:r>
            <a:r>
              <a:rPr lang="fr-FR" sz="1800" dirty="0" err="1"/>
              <a:t>mio</a:t>
            </a:r>
            <a:r>
              <a:rPr lang="fr-FR" sz="1800" dirty="0"/>
              <a:t> </a:t>
            </a:r>
            <a:r>
              <a:rPr lang="fr-FR" sz="1800" dirty="0" err="1"/>
              <a:t>Nipote</a:t>
            </a:r>
            <a:r>
              <a:rPr lang="fr-FR" sz="1800" dirty="0"/>
              <a:t>. </a:t>
            </a:r>
            <a:r>
              <a:rPr lang="fr-FR" sz="1800" dirty="0" err="1"/>
              <a:t>Queste</a:t>
            </a:r>
            <a:r>
              <a:rPr lang="fr-FR" sz="1800" dirty="0"/>
              <a:t> mie cause sono </a:t>
            </a:r>
            <a:r>
              <a:rPr lang="fr-FR" sz="1800" dirty="0" err="1"/>
              <a:t>notte</a:t>
            </a:r>
            <a:r>
              <a:rPr lang="fr-FR" sz="1800" dirty="0"/>
              <a:t> ad </a:t>
            </a:r>
            <a:r>
              <a:rPr lang="fr-FR" sz="1800" dirty="0" err="1"/>
              <a:t>ogn</a:t>
            </a:r>
            <a:r>
              <a:rPr lang="fr-FR" sz="1800" dirty="0"/>
              <a:t>’ </a:t>
            </a:r>
            <a:r>
              <a:rPr lang="es-ES" sz="1800" dirty="0"/>
              <a:t>uno, </a:t>
            </a:r>
            <a:r>
              <a:rPr lang="fr-FR" sz="1800" dirty="0"/>
              <a:t>onde </a:t>
            </a:r>
            <a:r>
              <a:rPr lang="fr-FR" sz="1800" dirty="0" err="1"/>
              <a:t>cosi</a:t>
            </a:r>
            <a:r>
              <a:rPr lang="fr-FR" sz="1800" dirty="0"/>
              <a:t> </a:t>
            </a:r>
            <a:r>
              <a:rPr lang="fr-FR" sz="1800" dirty="0" err="1"/>
              <a:t>stimo</a:t>
            </a:r>
            <a:r>
              <a:rPr lang="fr-FR" sz="1800" dirty="0"/>
              <a:t>, </a:t>
            </a:r>
            <a:r>
              <a:rPr lang="fr-FR" sz="1800" dirty="0" err="1"/>
              <a:t>che</a:t>
            </a:r>
            <a:r>
              <a:rPr lang="fr-FR" sz="1800" dirty="0"/>
              <a:t> </a:t>
            </a:r>
            <a:r>
              <a:rPr lang="fr-FR" sz="1800" dirty="0" err="1"/>
              <a:t>sarà</a:t>
            </a:r>
            <a:r>
              <a:rPr lang="fr-FR" sz="1800" dirty="0"/>
              <a:t> </a:t>
            </a:r>
            <a:r>
              <a:rPr lang="fr-FR" sz="1800" dirty="0" err="1"/>
              <a:t>stimata</a:t>
            </a:r>
            <a:r>
              <a:rPr lang="fr-FR" sz="1800" dirty="0"/>
              <a:t> </a:t>
            </a:r>
            <a:r>
              <a:rPr lang="fr-FR" sz="1800" dirty="0" err="1"/>
              <a:t>giusta</a:t>
            </a:r>
            <a:r>
              <a:rPr lang="fr-FR" sz="1800" dirty="0"/>
              <a:t> la </a:t>
            </a:r>
            <a:r>
              <a:rPr lang="fr-FR" sz="1800" dirty="0" err="1"/>
              <a:t>mia</a:t>
            </a:r>
            <a:r>
              <a:rPr lang="fr-FR" sz="1800" dirty="0"/>
              <a:t> </a:t>
            </a:r>
            <a:r>
              <a:rPr lang="fr-FR" sz="1800" dirty="0" err="1"/>
              <a:t>risolutione</a:t>
            </a:r>
            <a:r>
              <a:rPr lang="fr-FR" sz="1800" dirty="0"/>
              <a:t> ; </a:t>
            </a:r>
            <a:r>
              <a:rPr lang="fr-FR" sz="1800" dirty="0" err="1"/>
              <a:t>Mà</a:t>
            </a:r>
            <a:r>
              <a:rPr lang="fr-FR" sz="1800" dirty="0"/>
              <a:t> se à </a:t>
            </a:r>
            <a:r>
              <a:rPr lang="es-ES" sz="1800" dirty="0"/>
              <a:t>caso </a:t>
            </a:r>
            <a:r>
              <a:rPr lang="fr-FR" sz="1800" dirty="0"/>
              <a:t>si </a:t>
            </a:r>
            <a:r>
              <a:rPr lang="fr-FR" sz="1800" dirty="0" err="1"/>
              <a:t>trovasse</a:t>
            </a:r>
            <a:r>
              <a:rPr lang="fr-FR" sz="1800" dirty="0"/>
              <a:t> </a:t>
            </a:r>
            <a:r>
              <a:rPr lang="fr-FR" sz="1800" dirty="0" err="1"/>
              <a:t>alcuno</a:t>
            </a:r>
            <a:r>
              <a:rPr lang="fr-FR" sz="1800" dirty="0"/>
              <a:t>, </a:t>
            </a:r>
            <a:r>
              <a:rPr lang="fr-FR" sz="1800" dirty="0" err="1"/>
              <a:t>che</a:t>
            </a:r>
            <a:r>
              <a:rPr lang="fr-FR" sz="1800" dirty="0"/>
              <a:t> </a:t>
            </a:r>
            <a:r>
              <a:rPr lang="fr-FR" sz="1800" dirty="0" err="1"/>
              <a:t>portato</a:t>
            </a:r>
            <a:r>
              <a:rPr lang="fr-FR" sz="1800" dirty="0"/>
              <a:t> da </a:t>
            </a:r>
            <a:r>
              <a:rPr lang="fr-FR" sz="1800" dirty="0" err="1"/>
              <a:t>passione</a:t>
            </a:r>
            <a:r>
              <a:rPr lang="fr-FR" sz="1800" dirty="0"/>
              <a:t>, ò </a:t>
            </a:r>
            <a:r>
              <a:rPr lang="fr-FR" sz="1800" dirty="0" err="1"/>
              <a:t>condoto</a:t>
            </a:r>
            <a:r>
              <a:rPr lang="fr-FR" sz="1800" dirty="0"/>
              <a:t> d’</a:t>
            </a:r>
            <a:r>
              <a:rPr lang="fr-FR" sz="1800" dirty="0" err="1"/>
              <a:t>ignoranza</a:t>
            </a:r>
            <a:r>
              <a:rPr lang="fr-FR" sz="1800" dirty="0"/>
              <a:t> </a:t>
            </a:r>
            <a:r>
              <a:rPr lang="fr-FR" sz="1800" dirty="0" err="1"/>
              <a:t>avesse</a:t>
            </a:r>
            <a:r>
              <a:rPr lang="fr-FR" sz="1800" dirty="0"/>
              <a:t> </a:t>
            </a:r>
            <a:r>
              <a:rPr lang="fr-FR" sz="1800" dirty="0" err="1"/>
              <a:t>sentimento</a:t>
            </a:r>
            <a:r>
              <a:rPr lang="fr-FR" sz="1800" dirty="0"/>
              <a:t> </a:t>
            </a:r>
            <a:r>
              <a:rPr lang="es-ES" sz="1800" dirty="0"/>
              <a:t>diverso, </a:t>
            </a:r>
            <a:r>
              <a:rPr lang="fr-FR" sz="1800" dirty="0"/>
              <a:t>son </a:t>
            </a:r>
            <a:r>
              <a:rPr lang="es-ES" sz="1800" dirty="0"/>
              <a:t>pronto di mante­nerlo </a:t>
            </a:r>
            <a:r>
              <a:rPr lang="es-ES" sz="1800" b="1" i="1" dirty="0"/>
              <a:t>con </a:t>
            </a:r>
            <a:r>
              <a:rPr lang="fr-FR" sz="1800" b="1" i="1" dirty="0"/>
              <a:t>la </a:t>
            </a:r>
            <a:r>
              <a:rPr lang="fr-FR" sz="1800" b="1" i="1" dirty="0" err="1"/>
              <a:t>spada</a:t>
            </a:r>
            <a:r>
              <a:rPr lang="fr-FR" sz="1800" b="1" i="1" dirty="0"/>
              <a:t> alla </a:t>
            </a:r>
            <a:r>
              <a:rPr lang="es-ES" sz="1800" b="1" i="1" dirty="0"/>
              <a:t>mano, ò con </a:t>
            </a:r>
            <a:r>
              <a:rPr lang="fr-FR" sz="1800" b="1" i="1" dirty="0" err="1"/>
              <a:t>altra</a:t>
            </a:r>
            <a:r>
              <a:rPr lang="fr-FR" sz="1800" b="1" i="1" dirty="0"/>
              <a:t> forma da </a:t>
            </a:r>
            <a:r>
              <a:rPr lang="fr-FR" sz="1800" b="1" i="1" dirty="0" err="1"/>
              <a:t>Cavaliero</a:t>
            </a:r>
            <a:r>
              <a:rPr lang="fr-FR" sz="1800" dirty="0"/>
              <a:t>, </a:t>
            </a:r>
            <a:r>
              <a:rPr lang="es-ES" sz="1800" dirty="0"/>
              <a:t>sino </a:t>
            </a:r>
            <a:r>
              <a:rPr lang="fr-FR" sz="1800" dirty="0" err="1"/>
              <a:t>all’ultimo</a:t>
            </a:r>
            <a:r>
              <a:rPr lang="fr-FR" sz="1800" dirty="0"/>
              <a:t> </a:t>
            </a:r>
            <a:r>
              <a:rPr lang="fr-FR" sz="1800" dirty="0" err="1"/>
              <a:t>spirito</a:t>
            </a:r>
            <a:r>
              <a:rPr lang="fr-FR" sz="1800" dirty="0"/>
              <a:t>, </a:t>
            </a:r>
            <a:r>
              <a:rPr lang="fr-FR" sz="1800" dirty="0" err="1"/>
              <a:t>che</a:t>
            </a:r>
            <a:r>
              <a:rPr lang="fr-FR" sz="1800" dirty="0"/>
              <a:t> mente; perché </a:t>
            </a:r>
            <a:r>
              <a:rPr lang="fr-FR" sz="1800" dirty="0" err="1"/>
              <a:t>quello</a:t>
            </a:r>
            <a:r>
              <a:rPr lang="fr-FR" sz="1800" dirty="0"/>
              <a:t> ho </a:t>
            </a:r>
            <a:r>
              <a:rPr lang="fr-FR" sz="1800" dirty="0" err="1"/>
              <a:t>fatto</a:t>
            </a:r>
            <a:r>
              <a:rPr lang="fr-FR" sz="1800" dirty="0"/>
              <a:t> è </a:t>
            </a:r>
            <a:r>
              <a:rPr lang="fr-FR" sz="1800" b="1" dirty="0" err="1"/>
              <a:t>giustamente</a:t>
            </a:r>
            <a:r>
              <a:rPr lang="fr-FR" sz="1800" dirty="0"/>
              <a:t>, e </a:t>
            </a:r>
            <a:r>
              <a:rPr lang="fr-FR" sz="1800" dirty="0" err="1"/>
              <a:t>fù</a:t>
            </a:r>
            <a:r>
              <a:rPr lang="fr-FR" sz="1800" dirty="0"/>
              <a:t> </a:t>
            </a:r>
            <a:r>
              <a:rPr lang="fr-FR" sz="1800" dirty="0" err="1"/>
              <a:t>fatto</a:t>
            </a:r>
            <a:r>
              <a:rPr lang="fr-FR" sz="1800" dirty="0"/>
              <a:t> </a:t>
            </a:r>
            <a:r>
              <a:rPr lang="fr-FR" sz="1800" b="1" dirty="0" err="1" smtClean="0"/>
              <a:t>onorevolmente</a:t>
            </a:r>
            <a:r>
              <a:rPr lang="sl-SI" sz="1800" dirty="0" smtClean="0"/>
              <a:t>.</a:t>
            </a:r>
            <a:r>
              <a:rPr lang="es-ES" sz="1800" dirty="0"/>
              <a:t> </a:t>
            </a:r>
            <a:r>
              <a:rPr lang="es-ES" sz="1800" dirty="0" smtClean="0"/>
              <a:t>»</a:t>
            </a:r>
            <a:endParaRPr lang="sl-SI" sz="1800" dirty="0" smtClean="0"/>
          </a:p>
          <a:p>
            <a:pPr marL="0" indent="0">
              <a:buNone/>
            </a:pPr>
            <a:endParaRPr lang="sl-SI" sz="1800" dirty="0"/>
          </a:p>
          <a:p>
            <a:pPr marL="0" indent="0">
              <a:buNone/>
            </a:pPr>
            <a:r>
              <a:rPr lang="sl-SI" sz="1600" i="1" dirty="0" smtClean="0"/>
              <a:t>1689 </a:t>
            </a:r>
            <a:r>
              <a:rPr lang="sl-SI" sz="1600" i="1" dirty="0" err="1" smtClean="0"/>
              <a:t>Leandro</a:t>
            </a:r>
            <a:r>
              <a:rPr lang="sl-SI" sz="1600" i="1" dirty="0" smtClean="0"/>
              <a:t> </a:t>
            </a:r>
            <a:r>
              <a:rPr lang="sl-SI" sz="1600" i="1" dirty="0" err="1" smtClean="0"/>
              <a:t>Gravisi</a:t>
            </a:r>
            <a:r>
              <a:rPr lang="sl-SI" sz="1600" i="1" dirty="0" smtClean="0"/>
              <a:t> è </a:t>
            </a:r>
            <a:r>
              <a:rPr lang="sl-SI" sz="1600" i="1" dirty="0" err="1" smtClean="0"/>
              <a:t>al</a:t>
            </a:r>
            <a:r>
              <a:rPr lang="sl-SI" sz="1600" i="1" dirty="0" smtClean="0"/>
              <a:t> </a:t>
            </a:r>
            <a:r>
              <a:rPr lang="sl-SI" sz="1600" i="1" dirty="0" err="1" smtClean="0"/>
              <a:t>servizio</a:t>
            </a:r>
            <a:r>
              <a:rPr lang="sl-SI" sz="1600" i="1" dirty="0" smtClean="0"/>
              <a:t> del </a:t>
            </a:r>
            <a:r>
              <a:rPr lang="sl-SI" sz="1600" i="1" dirty="0" err="1" smtClean="0"/>
              <a:t>archiduca</a:t>
            </a:r>
            <a:r>
              <a:rPr lang="sl-SI" sz="1600" i="1" dirty="0" smtClean="0"/>
              <a:t> Emanuele, </a:t>
            </a:r>
            <a:r>
              <a:rPr lang="sl-SI" sz="1600" i="1" dirty="0" err="1" smtClean="0"/>
              <a:t>elettore</a:t>
            </a:r>
            <a:r>
              <a:rPr lang="sl-SI" sz="1600" i="1" dirty="0" smtClean="0"/>
              <a:t> </a:t>
            </a:r>
            <a:r>
              <a:rPr lang="sl-SI" sz="1600" i="1" dirty="0" err="1" smtClean="0"/>
              <a:t>di</a:t>
            </a:r>
            <a:r>
              <a:rPr lang="sl-SI" sz="1600" i="1" dirty="0" smtClean="0"/>
              <a:t> </a:t>
            </a:r>
            <a:r>
              <a:rPr lang="sl-SI" sz="1600" i="1" dirty="0" err="1" smtClean="0"/>
              <a:t>Baviera</a:t>
            </a:r>
            <a:r>
              <a:rPr lang="sl-SI" sz="1600" i="1" dirty="0" smtClean="0"/>
              <a:t> a </a:t>
            </a:r>
            <a:r>
              <a:rPr lang="sl-SI" sz="1600" i="1" dirty="0" err="1" smtClean="0"/>
              <a:t>Monaco</a:t>
            </a:r>
            <a:r>
              <a:rPr lang="sl-SI" sz="1600" i="1" dirty="0" smtClean="0"/>
              <a:t>.</a:t>
            </a:r>
            <a:endParaRPr lang="sl-SI" sz="1600" i="1" dirty="0"/>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66982" y="764704"/>
            <a:ext cx="256535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214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949280"/>
            <a:ext cx="209600" cy="222920"/>
          </a:xfrm>
        </p:spPr>
        <p:txBody>
          <a:bodyPr>
            <a:normAutofit/>
          </a:bodyPr>
          <a:lstStyle/>
          <a:p>
            <a:endParaRPr lang="sl-SI" sz="800" dirty="0"/>
          </a:p>
        </p:txBody>
      </p:sp>
      <p:sp>
        <p:nvSpPr>
          <p:cNvPr id="3" name="Content Placeholder 2"/>
          <p:cNvSpPr>
            <a:spLocks noGrp="1"/>
          </p:cNvSpPr>
          <p:nvPr>
            <p:ph sz="half" idx="1"/>
          </p:nvPr>
        </p:nvSpPr>
        <p:spPr>
          <a:xfrm>
            <a:off x="762000" y="609601"/>
            <a:ext cx="7626424" cy="1955303"/>
          </a:xfrm>
        </p:spPr>
        <p:txBody>
          <a:bodyPr>
            <a:noAutofit/>
          </a:bodyPr>
          <a:lstStyle/>
          <a:p>
            <a:r>
              <a:rPr lang="sl-SI" sz="2000" dirty="0" err="1" smtClean="0"/>
              <a:t>Il</a:t>
            </a:r>
            <a:r>
              <a:rPr lang="sl-SI" sz="2000" dirty="0" smtClean="0"/>
              <a:t> </a:t>
            </a:r>
            <a:r>
              <a:rPr lang="sl-SI" sz="2000" dirty="0" err="1" smtClean="0"/>
              <a:t>caso</a:t>
            </a:r>
            <a:r>
              <a:rPr lang="sl-SI" sz="2000" dirty="0" smtClean="0"/>
              <a:t> </a:t>
            </a:r>
            <a:r>
              <a:rPr lang="sl-SI" sz="2000" dirty="0" err="1" smtClean="0"/>
              <a:t>rappresenta</a:t>
            </a:r>
            <a:r>
              <a:rPr lang="sl-SI" sz="2000" dirty="0" smtClean="0"/>
              <a:t> </a:t>
            </a:r>
            <a:r>
              <a:rPr lang="sl-SI" sz="2000" dirty="0" err="1" smtClean="0"/>
              <a:t>ancora</a:t>
            </a:r>
            <a:r>
              <a:rPr lang="sl-SI" sz="2000" dirty="0" smtClean="0"/>
              <a:t> </a:t>
            </a:r>
            <a:r>
              <a:rPr lang="sl-SI" sz="2000" dirty="0" err="1" smtClean="0"/>
              <a:t>forte</a:t>
            </a:r>
            <a:r>
              <a:rPr lang="sl-SI" sz="2000" dirty="0" smtClean="0"/>
              <a:t> </a:t>
            </a:r>
            <a:r>
              <a:rPr lang="sl-SI" sz="2000" dirty="0" err="1" smtClean="0"/>
              <a:t>presenza</a:t>
            </a:r>
            <a:r>
              <a:rPr lang="sl-SI" sz="2000" dirty="0" smtClean="0"/>
              <a:t> del rito </a:t>
            </a:r>
            <a:r>
              <a:rPr lang="sl-SI" sz="2000" dirty="0" err="1" smtClean="0"/>
              <a:t>consuetudinario</a:t>
            </a:r>
            <a:r>
              <a:rPr lang="sl-SI" sz="2000" dirty="0" smtClean="0"/>
              <a:t> </a:t>
            </a:r>
            <a:r>
              <a:rPr lang="sl-SI" sz="2000" dirty="0" err="1" smtClean="0"/>
              <a:t>per</a:t>
            </a:r>
            <a:r>
              <a:rPr lang="sl-SI" sz="2000" dirty="0" smtClean="0"/>
              <a:t> </a:t>
            </a:r>
            <a:r>
              <a:rPr lang="sl-SI" sz="2000" dirty="0" err="1" smtClean="0"/>
              <a:t>risolvere</a:t>
            </a:r>
            <a:r>
              <a:rPr lang="sl-SI" sz="2000" dirty="0" smtClean="0"/>
              <a:t> i </a:t>
            </a:r>
            <a:r>
              <a:rPr lang="sl-SI" sz="2000" dirty="0" err="1" smtClean="0"/>
              <a:t>conflitti</a:t>
            </a:r>
            <a:r>
              <a:rPr lang="sl-SI" sz="2000" dirty="0" smtClean="0"/>
              <a:t> </a:t>
            </a:r>
            <a:r>
              <a:rPr lang="sl-SI" sz="2000" dirty="0" err="1" smtClean="0"/>
              <a:t>nella</a:t>
            </a:r>
            <a:r>
              <a:rPr lang="sl-SI" sz="2000" dirty="0" smtClean="0"/>
              <a:t> </a:t>
            </a:r>
            <a:r>
              <a:rPr lang="sl-SI" sz="2000" dirty="0" err="1" smtClean="0"/>
              <a:t>communità</a:t>
            </a:r>
            <a:r>
              <a:rPr lang="sl-SI" sz="2000" dirty="0" smtClean="0"/>
              <a:t> </a:t>
            </a:r>
            <a:r>
              <a:rPr lang="sl-SI" sz="2000" dirty="0" err="1" smtClean="0"/>
              <a:t>Capodistriana</a:t>
            </a:r>
            <a:endParaRPr lang="sl-SI" sz="2000" dirty="0" smtClean="0"/>
          </a:p>
          <a:p>
            <a:r>
              <a:rPr lang="sl-SI" sz="2000" dirty="0" smtClean="0"/>
              <a:t>L‘</a:t>
            </a:r>
            <a:r>
              <a:rPr lang="sl-SI" sz="2000" dirty="0" err="1" smtClean="0"/>
              <a:t>influsso</a:t>
            </a:r>
            <a:r>
              <a:rPr lang="sl-SI" sz="2000" dirty="0" smtClean="0"/>
              <a:t> del </a:t>
            </a:r>
            <a:r>
              <a:rPr lang="sl-SI" sz="2000" dirty="0" err="1" smtClean="0"/>
              <a:t>processo</a:t>
            </a:r>
            <a:r>
              <a:rPr lang="sl-SI" sz="2000" dirty="0" smtClean="0"/>
              <a:t> </a:t>
            </a:r>
            <a:r>
              <a:rPr lang="sl-SI" sz="2000" dirty="0" err="1" smtClean="0"/>
              <a:t>inquisitorio</a:t>
            </a:r>
            <a:r>
              <a:rPr lang="sl-SI" sz="2000" dirty="0" smtClean="0"/>
              <a:t> </a:t>
            </a:r>
            <a:r>
              <a:rPr lang="sl-SI" sz="2000" dirty="0" err="1" smtClean="0"/>
              <a:t>dello</a:t>
            </a:r>
            <a:r>
              <a:rPr lang="sl-SI" sz="2000" dirty="0" smtClean="0"/>
              <a:t> </a:t>
            </a:r>
            <a:r>
              <a:rPr lang="sl-SI" sz="2000" dirty="0" err="1" smtClean="0"/>
              <a:t>stato</a:t>
            </a:r>
            <a:r>
              <a:rPr lang="sl-SI" sz="2000" dirty="0" smtClean="0"/>
              <a:t> (</a:t>
            </a:r>
            <a:r>
              <a:rPr lang="sl-SI" sz="2000" dirty="0" err="1" smtClean="0"/>
              <a:t>Veneziano</a:t>
            </a:r>
            <a:r>
              <a:rPr lang="sl-SI" sz="2000" dirty="0" smtClean="0"/>
              <a:t>).</a:t>
            </a:r>
          </a:p>
          <a:p>
            <a:r>
              <a:rPr lang="sl-SI" sz="2000" dirty="0" err="1" smtClean="0"/>
              <a:t>Nicolò</a:t>
            </a:r>
            <a:r>
              <a:rPr lang="sl-SI" sz="2000" dirty="0" smtClean="0"/>
              <a:t> </a:t>
            </a:r>
            <a:r>
              <a:rPr lang="sl-SI" sz="2000" dirty="0" err="1" smtClean="0"/>
              <a:t>Gravise</a:t>
            </a:r>
            <a:r>
              <a:rPr lang="sl-SI" sz="2000" dirty="0" smtClean="0"/>
              <a:t>: </a:t>
            </a:r>
            <a:r>
              <a:rPr lang="sl-SI" sz="2000" dirty="0"/>
              <a:t>« </a:t>
            </a:r>
            <a:r>
              <a:rPr lang="sl-SI" sz="2000" dirty="0" smtClean="0"/>
              <a:t>II </a:t>
            </a:r>
            <a:r>
              <a:rPr lang="sl-SI" sz="2000" dirty="0" err="1"/>
              <a:t>Processo</a:t>
            </a:r>
            <a:r>
              <a:rPr lang="sl-SI" sz="2000" dirty="0"/>
              <a:t> </a:t>
            </a:r>
            <a:r>
              <a:rPr lang="es-ES" sz="2000" dirty="0"/>
              <a:t>formato </a:t>
            </a:r>
            <a:r>
              <a:rPr lang="sl-SI" sz="2000" dirty="0"/>
              <a:t>col Rito </a:t>
            </a:r>
            <a:r>
              <a:rPr lang="fr-FR" sz="2000" dirty="0"/>
              <a:t>è </a:t>
            </a:r>
            <a:r>
              <a:rPr lang="en-US" sz="2000" dirty="0"/>
              <a:t>per </a:t>
            </a:r>
            <a:r>
              <a:rPr lang="fr-FR" sz="2000" dirty="0" smtClean="0"/>
              <a:t>m</a:t>
            </a:r>
            <a:r>
              <a:rPr lang="sl-SI" sz="2000" dirty="0" smtClean="0"/>
              <a:t>e</a:t>
            </a:r>
            <a:r>
              <a:rPr lang="fr-FR" sz="2000" dirty="0" smtClean="0"/>
              <a:t> </a:t>
            </a:r>
            <a:r>
              <a:rPr lang="fr-FR" sz="2000" dirty="0"/>
              <a:t>un Mare </a:t>
            </a:r>
            <a:r>
              <a:rPr lang="fr-FR" sz="2000" dirty="0" err="1"/>
              <a:t>pieno</a:t>
            </a:r>
            <a:r>
              <a:rPr lang="fr-FR" sz="2000" dirty="0"/>
              <a:t> di </a:t>
            </a:r>
            <a:r>
              <a:rPr lang="sl-SI" sz="2000" dirty="0"/>
              <a:t>Sirti; </a:t>
            </a:r>
            <a:r>
              <a:rPr lang="en-US" sz="2000" dirty="0"/>
              <a:t>per </a:t>
            </a:r>
            <a:r>
              <a:rPr lang="fr-FR" sz="2000" dirty="0"/>
              <a:t>li </a:t>
            </a:r>
            <a:r>
              <a:rPr lang="fr-FR" sz="2000" dirty="0" err="1"/>
              <a:t>Malevoli</a:t>
            </a:r>
            <a:r>
              <a:rPr lang="fr-FR" sz="2000" dirty="0"/>
              <a:t> è </a:t>
            </a:r>
            <a:r>
              <a:rPr lang="fr-FR" sz="2000" dirty="0" err="1"/>
              <a:t>stato</a:t>
            </a:r>
            <a:r>
              <a:rPr lang="fr-FR" sz="2000" dirty="0"/>
              <a:t> un </a:t>
            </a:r>
            <a:r>
              <a:rPr lang="es-ES" sz="2000" dirty="0"/>
              <a:t>Campo libero </a:t>
            </a:r>
            <a:r>
              <a:rPr lang="en-US" sz="2000" dirty="0" err="1"/>
              <a:t>agli</a:t>
            </a:r>
            <a:r>
              <a:rPr lang="en-US" sz="2000" dirty="0"/>
              <a:t> </a:t>
            </a:r>
            <a:r>
              <a:rPr lang="fr-FR" sz="2000" dirty="0" err="1" smtClean="0"/>
              <a:t>spergiuri</a:t>
            </a:r>
            <a:r>
              <a:rPr lang="fr-FR" sz="2000" dirty="0" smtClean="0"/>
              <a:t> </a:t>
            </a:r>
            <a:r>
              <a:rPr lang="sl-SI" sz="2000" dirty="0" smtClean="0"/>
              <a:t>…</a:t>
            </a:r>
            <a:r>
              <a:rPr lang="es-ES" sz="2000" dirty="0" smtClean="0"/>
              <a:t>, </a:t>
            </a:r>
            <a:r>
              <a:rPr lang="fr-FR" sz="2000" dirty="0"/>
              <a:t>e le </a:t>
            </a:r>
            <a:r>
              <a:rPr lang="en-US" sz="2000" dirty="0" err="1"/>
              <a:t>lunghe</a:t>
            </a:r>
            <a:r>
              <a:rPr lang="en-US" sz="2000" dirty="0"/>
              <a:t> </a:t>
            </a:r>
            <a:r>
              <a:rPr lang="en-US" sz="2000" dirty="0" err="1" smtClean="0"/>
              <a:t>af</a:t>
            </a:r>
            <a:r>
              <a:rPr lang="sl-SI" sz="2000" dirty="0" smtClean="0"/>
              <a:t>f</a:t>
            </a:r>
            <a:r>
              <a:rPr lang="en-US" sz="2000" dirty="0" err="1" smtClean="0"/>
              <a:t>littioni</a:t>
            </a:r>
            <a:r>
              <a:rPr lang="en-US" sz="2000" dirty="0" smtClean="0"/>
              <a:t> </a:t>
            </a:r>
            <a:r>
              <a:rPr lang="en-US" sz="2000" dirty="0" err="1"/>
              <a:t>della</a:t>
            </a:r>
            <a:r>
              <a:rPr lang="en-US" sz="2000" dirty="0"/>
              <a:t> </a:t>
            </a:r>
            <a:r>
              <a:rPr lang="en-US" sz="2000" dirty="0" err="1"/>
              <a:t>mia</a:t>
            </a:r>
            <a:r>
              <a:rPr lang="en-US" sz="2000" dirty="0"/>
              <a:t> </a:t>
            </a:r>
            <a:r>
              <a:rPr lang="en-US" sz="2000" dirty="0" err="1" smtClean="0"/>
              <a:t>Prigionia</a:t>
            </a:r>
            <a:r>
              <a:rPr lang="sl-SI" sz="2000" dirty="0" smtClean="0"/>
              <a:t>.</a:t>
            </a:r>
            <a:r>
              <a:rPr lang="en-US" sz="2000" dirty="0" smtClean="0"/>
              <a:t> </a:t>
            </a:r>
            <a:r>
              <a:rPr lang="sl-SI" sz="2000" dirty="0"/>
              <a:t>»</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67744" y="2708920"/>
            <a:ext cx="5076310" cy="3386851"/>
          </a:xfrm>
        </p:spPr>
      </p:pic>
    </p:spTree>
    <p:extLst>
      <p:ext uri="{BB962C8B-B14F-4D97-AF65-F5344CB8AC3E}">
        <p14:creationId xmlns:p14="http://schemas.microsoft.com/office/powerpoint/2010/main" val="544283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92079" y="5517232"/>
            <a:ext cx="3096345" cy="654968"/>
          </a:xfrm>
        </p:spPr>
        <p:txBody>
          <a:bodyPr>
            <a:normAutofit fontScale="90000"/>
          </a:bodyPr>
          <a:lstStyle/>
          <a:p>
            <a:r>
              <a:rPr lang="fr-FR" sz="1600" dirty="0">
                <a:latin typeface="+mn-lt"/>
              </a:rPr>
              <a:t>Télécharger Peter Paul Rubens, Allégorie de la Paix et de la Guerre </a:t>
            </a:r>
            <a:r>
              <a:rPr lang="sl-SI" sz="1600" dirty="0">
                <a:latin typeface="+mn-lt"/>
              </a:rPr>
              <a:t/>
            </a:r>
            <a:br>
              <a:rPr lang="sl-SI" sz="1600" dirty="0">
                <a:latin typeface="+mn-lt"/>
              </a:rPr>
            </a:br>
            <a:endParaRPr lang="sl-SI" sz="1600" b="1" dirty="0">
              <a:latin typeface="+mn-lt"/>
            </a:endParaRPr>
          </a:p>
        </p:txBody>
      </p:sp>
      <p:sp>
        <p:nvSpPr>
          <p:cNvPr id="5" name="Content Placeholder 4"/>
          <p:cNvSpPr>
            <a:spLocks noGrp="1"/>
          </p:cNvSpPr>
          <p:nvPr>
            <p:ph sz="half" idx="1"/>
          </p:nvPr>
        </p:nvSpPr>
        <p:spPr>
          <a:xfrm>
            <a:off x="323528" y="609601"/>
            <a:ext cx="4248472" cy="3767328"/>
          </a:xfrm>
        </p:spPr>
        <p:txBody>
          <a:bodyPr>
            <a:normAutofit/>
          </a:bodyPr>
          <a:lstStyle/>
          <a:p>
            <a:pPr marL="0" indent="0" algn="ctr">
              <a:buNone/>
            </a:pPr>
            <a:r>
              <a:rPr lang="sl-SI" dirty="0" err="1" smtClean="0"/>
              <a:t>What</a:t>
            </a:r>
            <a:r>
              <a:rPr lang="sl-SI" dirty="0" smtClean="0"/>
              <a:t>‘s </a:t>
            </a:r>
            <a:r>
              <a:rPr lang="sl-SI" dirty="0" err="1" smtClean="0"/>
              <a:t>happened</a:t>
            </a:r>
            <a:r>
              <a:rPr lang="sl-SI" dirty="0" smtClean="0"/>
              <a:t>?</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45000" y="609599"/>
            <a:ext cx="3255391" cy="4883087"/>
          </a:xfrm>
        </p:spPr>
      </p:pic>
    </p:spTree>
    <p:extLst>
      <p:ext uri="{BB962C8B-B14F-4D97-AF65-F5344CB8AC3E}">
        <p14:creationId xmlns:p14="http://schemas.microsoft.com/office/powerpoint/2010/main" val="2681318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05264"/>
            <a:ext cx="209600" cy="366936"/>
          </a:xfrm>
        </p:spPr>
        <p:txBody>
          <a:bodyPr>
            <a:normAutofit/>
          </a:bodyPr>
          <a:lstStyle/>
          <a:p>
            <a:endParaRPr lang="sl-SI" sz="800" dirty="0">
              <a:latin typeface="+mn-lt"/>
            </a:endParaRPr>
          </a:p>
        </p:txBody>
      </p:sp>
      <p:sp>
        <p:nvSpPr>
          <p:cNvPr id="3" name="Content Placeholder 2"/>
          <p:cNvSpPr>
            <a:spLocks noGrp="1"/>
          </p:cNvSpPr>
          <p:nvPr>
            <p:ph sz="half" idx="1"/>
          </p:nvPr>
        </p:nvSpPr>
        <p:spPr>
          <a:xfrm>
            <a:off x="827584" y="836711"/>
            <a:ext cx="7488832" cy="1368153"/>
          </a:xfrm>
        </p:spPr>
        <p:txBody>
          <a:bodyPr>
            <a:normAutofit fontScale="77500" lnSpcReduction="20000"/>
          </a:bodyPr>
          <a:lstStyle/>
          <a:p>
            <a:r>
              <a:rPr lang="sl-SI" dirty="0" err="1" smtClean="0"/>
              <a:t>Il</a:t>
            </a:r>
            <a:r>
              <a:rPr lang="sl-SI" dirty="0" smtClean="0"/>
              <a:t> rito </a:t>
            </a:r>
            <a:r>
              <a:rPr lang="sl-SI" dirty="0" err="1" smtClean="0"/>
              <a:t>consuetudinario</a:t>
            </a:r>
            <a:r>
              <a:rPr lang="sl-SI" dirty="0" smtClean="0"/>
              <a:t> </a:t>
            </a:r>
            <a:r>
              <a:rPr lang="sl-SI" dirty="0" err="1" smtClean="0"/>
              <a:t>di</a:t>
            </a:r>
            <a:r>
              <a:rPr lang="sl-SI" dirty="0" smtClean="0"/>
              <a:t> </a:t>
            </a:r>
            <a:r>
              <a:rPr lang="sl-SI" dirty="0" err="1" smtClean="0"/>
              <a:t>vindicta</a:t>
            </a:r>
            <a:endParaRPr lang="sl-SI" dirty="0" smtClean="0"/>
          </a:p>
          <a:p>
            <a:r>
              <a:rPr lang="sl-SI" dirty="0" err="1" smtClean="0"/>
              <a:t>Il</a:t>
            </a:r>
            <a:r>
              <a:rPr lang="sl-SI" dirty="0" smtClean="0"/>
              <a:t> </a:t>
            </a:r>
            <a:r>
              <a:rPr lang="sl-SI" dirty="0" err="1" smtClean="0"/>
              <a:t>processo</a:t>
            </a:r>
            <a:r>
              <a:rPr lang="sl-SI" dirty="0" smtClean="0"/>
              <a:t> </a:t>
            </a:r>
            <a:r>
              <a:rPr lang="sl-SI" dirty="0" err="1" smtClean="0"/>
              <a:t>inquisitorio</a:t>
            </a:r>
            <a:r>
              <a:rPr lang="sl-SI" dirty="0" smtClean="0"/>
              <a:t> </a:t>
            </a:r>
            <a:r>
              <a:rPr lang="sl-SI" dirty="0" err="1" smtClean="0"/>
              <a:t>ed</a:t>
            </a:r>
            <a:r>
              <a:rPr lang="sl-SI" dirty="0" smtClean="0"/>
              <a:t> </a:t>
            </a:r>
            <a:r>
              <a:rPr lang="sl-SI" dirty="0" err="1" smtClean="0"/>
              <a:t>lo</a:t>
            </a:r>
            <a:r>
              <a:rPr lang="sl-SI" dirty="0" smtClean="0"/>
              <a:t> </a:t>
            </a:r>
            <a:r>
              <a:rPr lang="sl-SI" dirty="0" err="1" smtClean="0"/>
              <a:t>Stato</a:t>
            </a:r>
            <a:endParaRPr lang="sl-SI" dirty="0" smtClean="0"/>
          </a:p>
          <a:p>
            <a:r>
              <a:rPr lang="sl-SI" dirty="0"/>
              <a:t>La </a:t>
            </a:r>
            <a:r>
              <a:rPr lang="sl-SI" dirty="0" err="1"/>
              <a:t>stereotipizazzione</a:t>
            </a:r>
            <a:r>
              <a:rPr lang="sl-SI" dirty="0"/>
              <a:t> </a:t>
            </a:r>
            <a:r>
              <a:rPr lang="sl-SI" dirty="0" err="1"/>
              <a:t>della</a:t>
            </a:r>
            <a:r>
              <a:rPr lang="sl-SI" dirty="0"/>
              <a:t> </a:t>
            </a:r>
            <a:r>
              <a:rPr lang="sl-SI" dirty="0" err="1"/>
              <a:t>vendetta</a:t>
            </a:r>
            <a:r>
              <a:rPr lang="sl-SI" dirty="0"/>
              <a:t> </a:t>
            </a:r>
            <a:r>
              <a:rPr lang="sl-SI" dirty="0" smtClean="0"/>
              <a:t>1500/1650/1800/1900</a:t>
            </a:r>
            <a:endParaRPr lang="sl-SI"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044030" y="2348880"/>
            <a:ext cx="5440322" cy="373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1353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3322712" cy="504056"/>
          </a:xfrm>
        </p:spPr>
        <p:txBody>
          <a:bodyPr>
            <a:normAutofit fontScale="90000"/>
          </a:bodyPr>
          <a:lstStyle/>
          <a:p>
            <a:r>
              <a:rPr lang="sl-SI" sz="3200" dirty="0" smtClean="0"/>
              <a:t>Sistem</a:t>
            </a:r>
            <a:endParaRPr lang="sl-SI" sz="3200" dirty="0"/>
          </a:p>
        </p:txBody>
      </p:sp>
      <p:sp>
        <p:nvSpPr>
          <p:cNvPr id="3" name="Content Placeholder 2"/>
          <p:cNvSpPr>
            <a:spLocks noGrp="1"/>
          </p:cNvSpPr>
          <p:nvPr>
            <p:ph sz="half" idx="1"/>
          </p:nvPr>
        </p:nvSpPr>
        <p:spPr>
          <a:xfrm>
            <a:off x="457200" y="908721"/>
            <a:ext cx="3826768" cy="5040560"/>
          </a:xfrm>
        </p:spPr>
        <p:txBody>
          <a:bodyPr>
            <a:normAutofit fontScale="32500" lnSpcReduction="20000"/>
          </a:bodyPr>
          <a:lstStyle/>
          <a:p>
            <a:pPr marL="0" indent="0">
              <a:buNone/>
            </a:pPr>
            <a:endParaRPr lang="sl-SI" sz="3500" dirty="0" smtClean="0"/>
          </a:p>
          <a:p>
            <a:r>
              <a:rPr lang="sl-SI" sz="6200" dirty="0" smtClean="0"/>
              <a:t>Obstoj </a:t>
            </a:r>
            <a:r>
              <a:rPr lang="sl-SI" sz="6200" dirty="0"/>
              <a:t>maščevanja in </a:t>
            </a:r>
            <a:r>
              <a:rPr lang="sl-SI" sz="6200" b="1" dirty="0" err="1"/>
              <a:t>talionskega</a:t>
            </a:r>
            <a:r>
              <a:rPr lang="sl-SI" sz="6200" b="1" dirty="0"/>
              <a:t> načela </a:t>
            </a:r>
            <a:r>
              <a:rPr lang="sl-SI" sz="6200" dirty="0"/>
              <a:t>med Slovenci pred pokristjanjenjem naj bi posredno dokazovalo ljudsko izročilo, kot na primer pregovori “Zob za zob”, “</a:t>
            </a:r>
            <a:r>
              <a:rPr lang="sl-SI" sz="6200" b="1" dirty="0"/>
              <a:t>Naj ide </a:t>
            </a:r>
            <a:r>
              <a:rPr lang="sl-SI" sz="6200" b="1" dirty="0" smtClean="0"/>
              <a:t>glàva </a:t>
            </a:r>
            <a:r>
              <a:rPr lang="sl-SI" sz="6200" b="1" dirty="0"/>
              <a:t>za </a:t>
            </a:r>
            <a:r>
              <a:rPr lang="sl-SI" sz="6200" b="1" dirty="0" err="1" smtClean="0"/>
              <a:t>glâvoj</a:t>
            </a:r>
            <a:r>
              <a:rPr lang="sl-SI" sz="6200" b="1" dirty="0"/>
              <a:t>, naj ide </a:t>
            </a:r>
            <a:r>
              <a:rPr lang="sl-SI" sz="6200" b="1" dirty="0" err="1"/>
              <a:t>dušâ</a:t>
            </a:r>
            <a:r>
              <a:rPr lang="sl-SI" sz="6200" b="1" dirty="0"/>
              <a:t> za </a:t>
            </a:r>
            <a:r>
              <a:rPr lang="sl-SI" sz="6200" b="1" dirty="0" err="1"/>
              <a:t>dušoj</a:t>
            </a:r>
            <a:r>
              <a:rPr lang="sl-SI" sz="6200" dirty="0"/>
              <a:t>”, “Glava za glavo najkrajše pravo”, predvsem pa tudi zasidranost tega običaja med Slovenci, ki se kljub prizadevanjem oblasti, da bi ga izkoreninile, pojavlja še daleč v novem veku (Kambič 2005).</a:t>
            </a:r>
          </a:p>
          <a:p>
            <a:endParaRPr lang="sl-SI" sz="6200" dirty="0"/>
          </a:p>
        </p:txBody>
      </p:sp>
      <p:sp>
        <p:nvSpPr>
          <p:cNvPr id="6" name="Content Placeholder 5"/>
          <p:cNvSpPr>
            <a:spLocks noGrp="1"/>
          </p:cNvSpPr>
          <p:nvPr>
            <p:ph sz="half" idx="2"/>
          </p:nvPr>
        </p:nvSpPr>
        <p:spPr>
          <a:xfrm>
            <a:off x="5004048" y="6525344"/>
            <a:ext cx="3682752" cy="216024"/>
          </a:xfrm>
        </p:spPr>
        <p:txBody>
          <a:bodyPr>
            <a:normAutofit fontScale="32500" lnSpcReduction="20000"/>
          </a:bodyPr>
          <a:lstStyle/>
          <a:p>
            <a:pPr marL="0" indent="0">
              <a:buNone/>
            </a:pPr>
            <a:r>
              <a:rPr lang="sl-SI" dirty="0" smtClean="0"/>
              <a:t>Štrekelj </a:t>
            </a:r>
            <a:r>
              <a:rPr lang="sl-SI" dirty="0"/>
              <a:t>- Slovenske narodne pesmi-I</a:t>
            </a:r>
            <a:r>
              <a:rPr lang="sl-SI" dirty="0" smtClean="0"/>
              <a:t>., 1898</a:t>
            </a:r>
            <a:endParaRPr lang="sl-SI"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216" y="473306"/>
            <a:ext cx="4425272" cy="5547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7887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442392" cy="360040"/>
          </a:xfrm>
        </p:spPr>
        <p:txBody>
          <a:bodyPr>
            <a:normAutofit/>
          </a:bodyPr>
          <a:lstStyle/>
          <a:p>
            <a:endParaRPr lang="sl-SI" sz="800" dirty="0"/>
          </a:p>
        </p:txBody>
      </p:sp>
      <p:sp>
        <p:nvSpPr>
          <p:cNvPr id="4" name="Content Placeholder 3"/>
          <p:cNvSpPr>
            <a:spLocks noGrp="1"/>
          </p:cNvSpPr>
          <p:nvPr>
            <p:ph sz="half" idx="2"/>
          </p:nvPr>
        </p:nvSpPr>
        <p:spPr>
          <a:xfrm>
            <a:off x="4648200" y="764705"/>
            <a:ext cx="4038600" cy="5328592"/>
          </a:xfrm>
        </p:spPr>
        <p:txBody>
          <a:bodyPr>
            <a:normAutofit/>
          </a:bodyPr>
          <a:lstStyle/>
          <a:p>
            <a:r>
              <a:rPr lang="sl-SI" sz="3600" b="1" dirty="0" smtClean="0"/>
              <a:t>kompozicijski sistem:</a:t>
            </a:r>
          </a:p>
          <a:p>
            <a:pPr>
              <a:buFont typeface="Wingdings" panose="05000000000000000000" pitchFamily="2" charset="2"/>
              <a:buChar char="Ø"/>
            </a:pPr>
            <a:r>
              <a:rPr lang="sl-SI" sz="3600" b="1" dirty="0" smtClean="0"/>
              <a:t>azilna </a:t>
            </a:r>
            <a:r>
              <a:rPr lang="sl-SI" sz="3600" b="1" dirty="0"/>
              <a:t>pravica</a:t>
            </a:r>
            <a:r>
              <a:rPr lang="sl-SI" sz="3600" dirty="0"/>
              <a:t>, </a:t>
            </a:r>
            <a:endParaRPr lang="sl-SI" sz="3600" dirty="0" smtClean="0"/>
          </a:p>
          <a:p>
            <a:pPr>
              <a:buFont typeface="Wingdings" panose="05000000000000000000" pitchFamily="2" charset="2"/>
              <a:buChar char="Ø"/>
            </a:pPr>
            <a:r>
              <a:rPr lang="sl-SI" sz="3600" b="1" dirty="0" smtClean="0"/>
              <a:t>denarna kazen </a:t>
            </a:r>
            <a:r>
              <a:rPr lang="sl-SI" i="1" dirty="0" err="1" smtClean="0"/>
              <a:t>sacrament</a:t>
            </a:r>
            <a:r>
              <a:rPr lang="sl-SI" dirty="0" smtClean="0"/>
              <a:t> in </a:t>
            </a:r>
            <a:r>
              <a:rPr lang="sl-SI" i="1" dirty="0" err="1" smtClean="0"/>
              <a:t>compositio</a:t>
            </a:r>
            <a:r>
              <a:rPr lang="sl-SI" dirty="0" smtClean="0"/>
              <a:t> </a:t>
            </a:r>
            <a:r>
              <a:rPr lang="sl-SI" dirty="0"/>
              <a:t>(</a:t>
            </a:r>
            <a:r>
              <a:rPr lang="sl-SI" i="1" dirty="0" err="1"/>
              <a:t>Wehrgeld</a:t>
            </a:r>
            <a:r>
              <a:rPr lang="sl-SI" dirty="0"/>
              <a:t>, pri južnih Slovanih </a:t>
            </a:r>
            <a:r>
              <a:rPr lang="sl-SI" i="1" dirty="0" err="1"/>
              <a:t>vražda</a:t>
            </a:r>
            <a:r>
              <a:rPr lang="sl-SI" i="1" dirty="0"/>
              <a:t>)</a:t>
            </a:r>
            <a:r>
              <a:rPr lang="sl-SI" dirty="0"/>
              <a:t> kot </a:t>
            </a:r>
            <a:r>
              <a:rPr lang="sl-SI" dirty="0" smtClean="0"/>
              <a:t>osebna odkupnina, namenjena </a:t>
            </a:r>
            <a:r>
              <a:rPr lang="sl-SI" dirty="0"/>
              <a:t>oškodovani osebi. </a:t>
            </a:r>
          </a:p>
          <a:p>
            <a:endParaRPr lang="sl-SI"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9148" y="1067219"/>
            <a:ext cx="3750803" cy="5026077"/>
          </a:xfrm>
        </p:spPr>
      </p:pic>
    </p:spTree>
    <p:extLst>
      <p:ext uri="{BB962C8B-B14F-4D97-AF65-F5344CB8AC3E}">
        <p14:creationId xmlns:p14="http://schemas.microsoft.com/office/powerpoint/2010/main" val="3593446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298376" cy="492664"/>
          </a:xfrm>
        </p:spPr>
        <p:txBody>
          <a:bodyPr>
            <a:normAutofit/>
          </a:bodyPr>
          <a:lstStyle/>
          <a:p>
            <a:endParaRPr lang="sl-SI" sz="800" dirty="0"/>
          </a:p>
        </p:txBody>
      </p:sp>
      <p:sp>
        <p:nvSpPr>
          <p:cNvPr id="4" name="Content Placeholder 3"/>
          <p:cNvSpPr>
            <a:spLocks noGrp="1"/>
          </p:cNvSpPr>
          <p:nvPr>
            <p:ph sz="half" idx="2"/>
          </p:nvPr>
        </p:nvSpPr>
        <p:spPr>
          <a:xfrm>
            <a:off x="4648200" y="764704"/>
            <a:ext cx="4038600" cy="5590221"/>
          </a:xfrm>
        </p:spPr>
        <p:txBody>
          <a:bodyPr>
            <a:normAutofit/>
          </a:bodyPr>
          <a:lstStyle/>
          <a:p>
            <a:r>
              <a:rPr lang="sl-SI" b="1" dirty="0" err="1" smtClean="0"/>
              <a:t>akuzatorno</a:t>
            </a:r>
            <a:r>
              <a:rPr lang="sl-SI" b="1" dirty="0" smtClean="0"/>
              <a:t> načelo</a:t>
            </a:r>
            <a:r>
              <a:rPr lang="sl-SI" dirty="0" smtClean="0"/>
              <a:t>, kjer </a:t>
            </a:r>
            <a:r>
              <a:rPr lang="sl-SI" dirty="0"/>
              <a:t>ni (privatnega) tožnika, </a:t>
            </a:r>
            <a:r>
              <a:rPr lang="sl-SI" dirty="0" smtClean="0"/>
              <a:t>ni </a:t>
            </a:r>
            <a:r>
              <a:rPr lang="sl-SI" dirty="0"/>
              <a:t>sodnika. </a:t>
            </a:r>
            <a:endParaRPr lang="sl-SI" dirty="0" smtClean="0"/>
          </a:p>
          <a:p>
            <a:r>
              <a:rPr lang="sl-SI" dirty="0" smtClean="0"/>
              <a:t>Pregon </a:t>
            </a:r>
            <a:r>
              <a:rPr lang="sl-SI" dirty="0"/>
              <a:t>kaznivih dejanj </a:t>
            </a:r>
            <a:r>
              <a:rPr lang="sl-SI" b="1" dirty="0"/>
              <a:t>po uradni dolžnosti </a:t>
            </a:r>
            <a:r>
              <a:rPr lang="sl-SI" dirty="0"/>
              <a:t>se na naših tleh pojavi šele s kazenskim pravom </a:t>
            </a:r>
            <a:r>
              <a:rPr lang="sl-SI" b="1" dirty="0" smtClean="0"/>
              <a:t>Karolingov</a:t>
            </a:r>
            <a:r>
              <a:rPr lang="sl-SI" dirty="0" smtClean="0"/>
              <a:t> - </a:t>
            </a:r>
            <a:r>
              <a:rPr lang="sl-SI" dirty="0"/>
              <a:t>želja oblasti po monopolizaciji prisile in poenotenju kazenskega prava. </a:t>
            </a: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5038" y="2708921"/>
            <a:ext cx="4410762" cy="2635430"/>
          </a:xfrm>
        </p:spPr>
      </p:pic>
    </p:spTree>
    <p:extLst>
      <p:ext uri="{BB962C8B-B14F-4D97-AF65-F5344CB8AC3E}">
        <p14:creationId xmlns:p14="http://schemas.microsoft.com/office/powerpoint/2010/main" val="671116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148"/>
            <a:ext cx="298376" cy="348648"/>
          </a:xfrm>
        </p:spPr>
        <p:txBody>
          <a:bodyPr>
            <a:normAutofit/>
          </a:bodyPr>
          <a:lstStyle/>
          <a:p>
            <a:endParaRPr lang="sl-SI" sz="800" dirty="0"/>
          </a:p>
        </p:txBody>
      </p:sp>
      <p:sp>
        <p:nvSpPr>
          <p:cNvPr id="3" name="Content Placeholder 2"/>
          <p:cNvSpPr>
            <a:spLocks noGrp="1"/>
          </p:cNvSpPr>
          <p:nvPr>
            <p:ph sz="half" idx="1"/>
          </p:nvPr>
        </p:nvSpPr>
        <p:spPr>
          <a:xfrm>
            <a:off x="457200" y="548679"/>
            <a:ext cx="7787208" cy="2160241"/>
          </a:xfrm>
        </p:spPr>
        <p:txBody>
          <a:bodyPr>
            <a:normAutofit fontScale="70000" lnSpcReduction="20000"/>
          </a:bodyPr>
          <a:lstStyle/>
          <a:p>
            <a:r>
              <a:rPr lang="sl-SI" dirty="0"/>
              <a:t>Cerkveni </a:t>
            </a:r>
            <a:r>
              <a:rPr lang="sl-SI" dirty="0" smtClean="0"/>
              <a:t>predpisi - okrog </a:t>
            </a:r>
            <a:r>
              <a:rPr lang="sl-SI" b="1" dirty="0"/>
              <a:t>leta 1000 </a:t>
            </a:r>
            <a:r>
              <a:rPr lang="sl-SI" dirty="0"/>
              <a:t>v Franciji, kot eden izmed pojavov clunyjskega cerkvenega reformnega gibanja. </a:t>
            </a:r>
            <a:endParaRPr lang="sl-SI" dirty="0" smtClean="0"/>
          </a:p>
          <a:p>
            <a:r>
              <a:rPr lang="sl-SI" dirty="0" smtClean="0"/>
              <a:t>Maščevanja </a:t>
            </a:r>
            <a:r>
              <a:rPr lang="sl-SI" dirty="0"/>
              <a:t>so omejevali z božjim premirjem (</a:t>
            </a:r>
            <a:r>
              <a:rPr lang="sl-SI" b="1" i="1" dirty="0" err="1" smtClean="0"/>
              <a:t>treuga</a:t>
            </a:r>
            <a:r>
              <a:rPr lang="sl-SI" b="1" i="1" dirty="0" smtClean="0"/>
              <a:t> </a:t>
            </a:r>
            <a:r>
              <a:rPr lang="sl-SI" b="1" i="1" dirty="0" err="1"/>
              <a:t>Dei</a:t>
            </a:r>
            <a:r>
              <a:rPr lang="sl-SI" dirty="0"/>
              <a:t>) oziroma božjim mirom (</a:t>
            </a:r>
            <a:r>
              <a:rPr lang="sl-SI" b="1" i="1" dirty="0" err="1"/>
              <a:t>pax</a:t>
            </a:r>
            <a:r>
              <a:rPr lang="sl-SI" b="1" i="1" dirty="0"/>
              <a:t> </a:t>
            </a:r>
            <a:r>
              <a:rPr lang="sl-SI" b="1" i="1" dirty="0" err="1"/>
              <a:t>Dei</a:t>
            </a:r>
            <a:r>
              <a:rPr lang="sl-SI" dirty="0"/>
              <a:t>). </a:t>
            </a:r>
            <a:r>
              <a:rPr lang="sl-SI" dirty="0" smtClean="0"/>
              <a:t>„</a:t>
            </a:r>
            <a:r>
              <a:rPr lang="sl-SI" b="1" dirty="0" smtClean="0"/>
              <a:t>Maščevanje je moje, Jaz bom povrnil</a:t>
            </a:r>
            <a:r>
              <a:rPr lang="sl-SI" dirty="0" smtClean="0"/>
              <a:t>“.</a:t>
            </a:r>
          </a:p>
          <a:p>
            <a:r>
              <a:rPr lang="sl-SI" b="1" dirty="0" smtClean="0"/>
              <a:t>Deželni </a:t>
            </a:r>
            <a:r>
              <a:rPr lang="sl-SI" b="1" dirty="0"/>
              <a:t>miri </a:t>
            </a:r>
            <a:r>
              <a:rPr lang="sl-SI" dirty="0"/>
              <a:t>(</a:t>
            </a:r>
            <a:r>
              <a:rPr lang="sl-SI" i="1" dirty="0" err="1" smtClean="0"/>
              <a:t>Landesfrieden</a:t>
            </a:r>
            <a:r>
              <a:rPr lang="sl-SI" i="1" dirty="0" smtClean="0"/>
              <a:t>: </a:t>
            </a:r>
            <a:r>
              <a:rPr lang="sl-SI" i="1" dirty="0" err="1"/>
              <a:t>constitutio</a:t>
            </a:r>
            <a:r>
              <a:rPr lang="sl-SI" i="1" dirty="0"/>
              <a:t> </a:t>
            </a:r>
            <a:r>
              <a:rPr lang="sl-SI" i="1" dirty="0" err="1"/>
              <a:t>pacis</a:t>
            </a:r>
            <a:r>
              <a:rPr lang="sl-SI" dirty="0"/>
              <a:t>, </a:t>
            </a:r>
            <a:r>
              <a:rPr lang="sl-SI" i="1" dirty="0" err="1"/>
              <a:t>pax</a:t>
            </a:r>
            <a:r>
              <a:rPr lang="sl-SI" i="1" dirty="0"/>
              <a:t> instituta</a:t>
            </a:r>
            <a:r>
              <a:rPr lang="sl-SI" dirty="0"/>
              <a:t> or </a:t>
            </a:r>
            <a:r>
              <a:rPr lang="sl-SI" i="1" dirty="0" err="1"/>
              <a:t>pax</a:t>
            </a:r>
            <a:r>
              <a:rPr lang="sl-SI" i="1" dirty="0"/>
              <a:t> </a:t>
            </a:r>
            <a:r>
              <a:rPr lang="sl-SI" i="1" dirty="0" err="1"/>
              <a:t>jurata</a:t>
            </a:r>
            <a:r>
              <a:rPr lang="sl-SI" dirty="0" smtClean="0"/>
              <a:t>). Dva najpomembnejša cesarska deželna mira</a:t>
            </a:r>
            <a:r>
              <a:rPr lang="en-US" dirty="0" smtClean="0"/>
              <a:t> </a:t>
            </a:r>
            <a:r>
              <a:rPr lang="en-US" dirty="0"/>
              <a:t>1235 </a:t>
            </a:r>
            <a:r>
              <a:rPr lang="sl-SI" dirty="0" smtClean="0"/>
              <a:t>in</a:t>
            </a:r>
            <a:r>
              <a:rPr lang="en-US" dirty="0" smtClean="0"/>
              <a:t> 1495</a:t>
            </a:r>
            <a:r>
              <a:rPr lang="sl-SI" dirty="0" smtClean="0"/>
              <a:t>.</a:t>
            </a:r>
            <a:endParaRPr lang="sl-SI" dirty="0"/>
          </a:p>
          <a:p>
            <a:endParaRPr lang="sl-SI"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9415" y="2852936"/>
            <a:ext cx="8157769" cy="3744416"/>
          </a:xfrm>
        </p:spPr>
      </p:pic>
    </p:spTree>
    <p:extLst>
      <p:ext uri="{BB962C8B-B14F-4D97-AF65-F5344CB8AC3E}">
        <p14:creationId xmlns:p14="http://schemas.microsoft.com/office/powerpoint/2010/main" val="1376299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442392" cy="420656"/>
          </a:xfrm>
        </p:spPr>
        <p:txBody>
          <a:bodyPr>
            <a:normAutofit/>
          </a:bodyPr>
          <a:lstStyle/>
          <a:p>
            <a:endParaRPr lang="sl-SI" sz="800" dirty="0"/>
          </a:p>
        </p:txBody>
      </p:sp>
      <p:sp>
        <p:nvSpPr>
          <p:cNvPr id="3" name="Content Placeholder 2"/>
          <p:cNvSpPr>
            <a:spLocks noGrp="1"/>
          </p:cNvSpPr>
          <p:nvPr>
            <p:ph sz="half" idx="1"/>
          </p:nvPr>
        </p:nvSpPr>
        <p:spPr>
          <a:xfrm>
            <a:off x="179512" y="476672"/>
            <a:ext cx="4316288" cy="5616624"/>
          </a:xfrm>
        </p:spPr>
        <p:txBody>
          <a:bodyPr>
            <a:normAutofit fontScale="55000" lnSpcReduction="20000"/>
          </a:bodyPr>
          <a:lstStyle/>
          <a:p>
            <a:r>
              <a:rPr lang="sl-SI" sz="2900" dirty="0" smtClean="0"/>
              <a:t>Maščevanje se je posebej </a:t>
            </a:r>
            <a:r>
              <a:rPr lang="sl-SI" sz="2900" dirty="0"/>
              <a:t>razmahnilo v dobi medvladja in </a:t>
            </a:r>
            <a:r>
              <a:rPr lang="sl-SI" sz="2900" b="1" dirty="0"/>
              <a:t>borb med Habsburžani in Otokarjem Češkim</a:t>
            </a:r>
            <a:r>
              <a:rPr lang="sl-SI" sz="2900" dirty="0"/>
              <a:t>. </a:t>
            </a:r>
            <a:endParaRPr lang="sl-SI" sz="2900" dirty="0" smtClean="0"/>
          </a:p>
          <a:p>
            <a:r>
              <a:rPr lang="sl-SI" sz="2900" b="1" dirty="0" smtClean="0"/>
              <a:t>Deželni </a:t>
            </a:r>
            <a:r>
              <a:rPr lang="sl-SI" sz="2900" b="1" dirty="0"/>
              <a:t>mir </a:t>
            </a:r>
            <a:r>
              <a:rPr lang="sl-SI" sz="2900" dirty="0"/>
              <a:t>leta</a:t>
            </a:r>
            <a:r>
              <a:rPr lang="sl-SI" sz="2900" b="1" dirty="0"/>
              <a:t> </a:t>
            </a:r>
            <a:r>
              <a:rPr lang="sl-SI" sz="2900" b="1" dirty="0" smtClean="0"/>
              <a:t>1267:</a:t>
            </a:r>
            <a:r>
              <a:rPr lang="sl-SI" sz="2900" dirty="0" smtClean="0"/>
              <a:t> </a:t>
            </a:r>
            <a:r>
              <a:rPr lang="it-IT" sz="2900" dirty="0" smtClean="0"/>
              <a:t>v </a:t>
            </a:r>
            <a:r>
              <a:rPr lang="it-IT" sz="2900" dirty="0" err="1"/>
              <a:t>primeru</a:t>
            </a:r>
            <a:r>
              <a:rPr lang="it-IT" sz="2900" dirty="0"/>
              <a:t> </a:t>
            </a:r>
            <a:r>
              <a:rPr lang="it-IT" sz="2900" dirty="0" err="1"/>
              <a:t>uboja</a:t>
            </a:r>
            <a:r>
              <a:rPr lang="it-IT" sz="2900" dirty="0"/>
              <a:t> </a:t>
            </a:r>
            <a:r>
              <a:rPr lang="it-IT" sz="2900" dirty="0" err="1"/>
              <a:t>določala</a:t>
            </a:r>
            <a:r>
              <a:rPr lang="it-IT" sz="2900" dirty="0"/>
              <a:t> </a:t>
            </a:r>
            <a:r>
              <a:rPr lang="it-IT" sz="2900" dirty="0" err="1"/>
              <a:t>enoletni</a:t>
            </a:r>
            <a:r>
              <a:rPr lang="it-IT" sz="2900" dirty="0"/>
              <a:t> </a:t>
            </a:r>
            <a:r>
              <a:rPr lang="it-IT" sz="2900" dirty="0" err="1"/>
              <a:t>rok</a:t>
            </a:r>
            <a:r>
              <a:rPr lang="it-IT" sz="2900" dirty="0"/>
              <a:t> za </a:t>
            </a:r>
            <a:r>
              <a:rPr lang="it-IT" sz="2900" dirty="0" err="1"/>
              <a:t>sklenitev</a:t>
            </a:r>
            <a:r>
              <a:rPr lang="it-IT" sz="2900" dirty="0"/>
              <a:t> </a:t>
            </a:r>
            <a:r>
              <a:rPr lang="it-IT" sz="2900" dirty="0" err="1"/>
              <a:t>poravnave</a:t>
            </a:r>
            <a:r>
              <a:rPr lang="it-IT" sz="2900" dirty="0"/>
              <a:t>. </a:t>
            </a:r>
            <a:r>
              <a:rPr lang="it-IT" sz="2900" dirty="0" err="1"/>
              <a:t>Če</a:t>
            </a:r>
            <a:r>
              <a:rPr lang="it-IT" sz="2900" dirty="0"/>
              <a:t> v </a:t>
            </a:r>
            <a:r>
              <a:rPr lang="it-IT" sz="2900" dirty="0" err="1"/>
              <a:t>tem</a:t>
            </a:r>
            <a:r>
              <a:rPr lang="it-IT" sz="2900" dirty="0"/>
              <a:t> </a:t>
            </a:r>
            <a:r>
              <a:rPr lang="it-IT" sz="2900" dirty="0" err="1"/>
              <a:t>času</a:t>
            </a:r>
            <a:r>
              <a:rPr lang="it-IT" sz="2900" dirty="0"/>
              <a:t> </a:t>
            </a:r>
            <a:r>
              <a:rPr lang="it-IT" sz="2900" dirty="0" err="1"/>
              <a:t>poravnava</a:t>
            </a:r>
            <a:r>
              <a:rPr lang="it-IT" sz="2900" dirty="0"/>
              <a:t> ne bi </a:t>
            </a:r>
            <a:r>
              <a:rPr lang="it-IT" sz="2900" dirty="0" err="1"/>
              <a:t>uspela</a:t>
            </a:r>
            <a:r>
              <a:rPr lang="it-IT" sz="2900" dirty="0"/>
              <a:t>, je moralo o </a:t>
            </a:r>
            <a:r>
              <a:rPr lang="it-IT" sz="2900" dirty="0" err="1"/>
              <a:t>zadevi</a:t>
            </a:r>
            <a:r>
              <a:rPr lang="it-IT" sz="2900" dirty="0"/>
              <a:t> </a:t>
            </a:r>
            <a:r>
              <a:rPr lang="it-IT" sz="2900" dirty="0" err="1"/>
              <a:t>odločati</a:t>
            </a:r>
            <a:r>
              <a:rPr lang="it-IT" sz="2900" dirty="0"/>
              <a:t> </a:t>
            </a:r>
            <a:r>
              <a:rPr lang="it-IT" sz="2900" dirty="0" err="1"/>
              <a:t>sodišče</a:t>
            </a:r>
            <a:r>
              <a:rPr lang="it-IT" sz="2900" dirty="0"/>
              <a:t>. </a:t>
            </a:r>
            <a:endParaRPr lang="sl-SI" sz="2900" dirty="0" smtClean="0"/>
          </a:p>
          <a:p>
            <a:r>
              <a:rPr lang="sl-SI" sz="2900" b="1" dirty="0" err="1"/>
              <a:t>P</a:t>
            </a:r>
            <a:r>
              <a:rPr lang="it-IT" sz="2900" b="1" dirty="0" err="1" smtClean="0"/>
              <a:t>rivilegija</a:t>
            </a:r>
            <a:r>
              <a:rPr lang="it-IT" sz="2900" b="1" dirty="0" smtClean="0"/>
              <a:t> </a:t>
            </a:r>
            <a:r>
              <a:rPr lang="it-IT" sz="2900" b="1" dirty="0" err="1"/>
              <a:t>vojvode</a:t>
            </a:r>
            <a:r>
              <a:rPr lang="it-IT" sz="2900" b="1" dirty="0"/>
              <a:t> </a:t>
            </a:r>
            <a:r>
              <a:rPr lang="it-IT" sz="2900" b="1" dirty="0" err="1"/>
              <a:t>Albrehta</a:t>
            </a:r>
            <a:r>
              <a:rPr lang="it-IT" sz="2900" b="1" dirty="0"/>
              <a:t> II. za </a:t>
            </a:r>
            <a:r>
              <a:rPr lang="it-IT" sz="2900" b="1" dirty="0" err="1"/>
              <a:t>Kranjsko</a:t>
            </a:r>
            <a:r>
              <a:rPr lang="it-IT" sz="2900" b="1" dirty="0"/>
              <a:t> in </a:t>
            </a:r>
            <a:r>
              <a:rPr lang="it-IT" sz="2900" b="1" dirty="0" err="1"/>
              <a:t>Koroško</a:t>
            </a:r>
            <a:r>
              <a:rPr lang="it-IT" sz="2900" b="1" dirty="0"/>
              <a:t> </a:t>
            </a:r>
            <a:r>
              <a:rPr lang="it-IT" sz="2900" dirty="0" err="1"/>
              <a:t>iz</a:t>
            </a:r>
            <a:r>
              <a:rPr lang="it-IT" sz="2900" dirty="0"/>
              <a:t> </a:t>
            </a:r>
            <a:r>
              <a:rPr lang="it-IT" sz="2900" dirty="0" err="1"/>
              <a:t>leta</a:t>
            </a:r>
            <a:r>
              <a:rPr lang="it-IT" sz="2900" b="1" dirty="0"/>
              <a:t> 1338</a:t>
            </a:r>
            <a:r>
              <a:rPr lang="it-IT" sz="2900" dirty="0"/>
              <a:t> sta </a:t>
            </a:r>
            <a:r>
              <a:rPr lang="it-IT" sz="2900" dirty="0" err="1"/>
              <a:t>poznala</a:t>
            </a:r>
            <a:r>
              <a:rPr lang="it-IT" sz="2900" dirty="0"/>
              <a:t> za </a:t>
            </a:r>
            <a:r>
              <a:rPr lang="it-IT" sz="2900" dirty="0" err="1"/>
              <a:t>uboj</a:t>
            </a:r>
            <a:r>
              <a:rPr lang="it-IT" sz="2900" dirty="0"/>
              <a:t> </a:t>
            </a:r>
            <a:r>
              <a:rPr lang="it-IT" sz="2900" dirty="0" err="1"/>
              <a:t>intervencijo</a:t>
            </a:r>
            <a:r>
              <a:rPr lang="it-IT" sz="2900" dirty="0"/>
              <a:t> </a:t>
            </a:r>
            <a:r>
              <a:rPr lang="it-IT" sz="2900" dirty="0" err="1" smtClean="0"/>
              <a:t>sodišča</a:t>
            </a:r>
            <a:r>
              <a:rPr lang="it-IT" sz="2900" dirty="0" smtClean="0"/>
              <a:t>. </a:t>
            </a:r>
            <a:endParaRPr lang="sl-SI" sz="2900" dirty="0" smtClean="0"/>
          </a:p>
          <a:p>
            <a:r>
              <a:rPr lang="sl-SI" sz="2900" b="1" dirty="0"/>
              <a:t>P</a:t>
            </a:r>
            <a:r>
              <a:rPr lang="sl-SI" sz="2900" b="1" dirty="0" smtClean="0"/>
              <a:t>rivilegija </a:t>
            </a:r>
            <a:r>
              <a:rPr lang="sl-SI" sz="2900" dirty="0"/>
              <a:t>iz</a:t>
            </a:r>
            <a:r>
              <a:rPr lang="sl-SI" sz="2900" b="1" dirty="0"/>
              <a:t> </a:t>
            </a:r>
            <a:r>
              <a:rPr lang="sl-SI" sz="2900" dirty="0"/>
              <a:t>leta</a:t>
            </a:r>
            <a:r>
              <a:rPr lang="sl-SI" sz="2900" b="1" dirty="0"/>
              <a:t> </a:t>
            </a:r>
            <a:r>
              <a:rPr lang="sl-SI" sz="2900" b="1" dirty="0" smtClean="0"/>
              <a:t>1365</a:t>
            </a:r>
            <a:r>
              <a:rPr lang="sl-SI" sz="2900" dirty="0" smtClean="0"/>
              <a:t> določata</a:t>
            </a:r>
            <a:r>
              <a:rPr lang="sl-SI" sz="2900" dirty="0"/>
              <a:t>, naj sodnik ubijalca prime in obsodi takrat, “kadar pridejo sorodniki ubitega s </a:t>
            </a:r>
            <a:r>
              <a:rPr lang="sl-SI" sz="2900" dirty="0" err="1"/>
              <a:t>pokrikom</a:t>
            </a:r>
            <a:r>
              <a:rPr lang="sl-SI" sz="2900" dirty="0"/>
              <a:t> pred navzočega sodnika”, če pa se s storilcem spravijo, naj zemljiški gospod ubitega kmeta dobi plačilo v stalno določenem znesku, medtem ko je višina </a:t>
            </a:r>
            <a:r>
              <a:rPr lang="sl-SI" sz="2900" b="1" dirty="0" err="1"/>
              <a:t>krvnine</a:t>
            </a:r>
            <a:r>
              <a:rPr lang="sl-SI" sz="2900" dirty="0"/>
              <a:t>, ki jo dobe sorodniki, odvisna od dogovora. </a:t>
            </a:r>
            <a:endParaRPr lang="sl-SI" sz="2900" dirty="0" smtClean="0"/>
          </a:p>
          <a:p>
            <a:r>
              <a:rPr lang="it-IT" sz="2900" dirty="0" err="1"/>
              <a:t>Ujetemu</a:t>
            </a:r>
            <a:r>
              <a:rPr lang="it-IT" sz="2900" dirty="0"/>
              <a:t> </a:t>
            </a:r>
            <a:r>
              <a:rPr lang="it-IT" sz="2900" dirty="0" err="1"/>
              <a:t>storilcu</a:t>
            </a:r>
            <a:r>
              <a:rPr lang="it-IT" sz="2900" dirty="0"/>
              <a:t> je </a:t>
            </a:r>
            <a:r>
              <a:rPr lang="it-IT" sz="2900" dirty="0" err="1"/>
              <a:t>bilo</a:t>
            </a:r>
            <a:r>
              <a:rPr lang="it-IT" sz="2900" dirty="0"/>
              <a:t> </a:t>
            </a:r>
            <a:r>
              <a:rPr lang="it-IT" sz="2900" dirty="0" err="1"/>
              <a:t>možno</a:t>
            </a:r>
            <a:r>
              <a:rPr lang="it-IT" sz="2900" dirty="0"/>
              <a:t> </a:t>
            </a:r>
            <a:r>
              <a:rPr lang="it-IT" sz="2900" dirty="0" err="1"/>
              <a:t>namesto</a:t>
            </a:r>
            <a:r>
              <a:rPr lang="it-IT" sz="2900" dirty="0"/>
              <a:t> </a:t>
            </a:r>
            <a:r>
              <a:rPr lang="it-IT" sz="2900" dirty="0" err="1"/>
              <a:t>telesne</a:t>
            </a:r>
            <a:r>
              <a:rPr lang="it-IT" sz="2900" dirty="0"/>
              <a:t> </a:t>
            </a:r>
            <a:r>
              <a:rPr lang="it-IT" sz="2900" dirty="0" err="1"/>
              <a:t>kazni</a:t>
            </a:r>
            <a:r>
              <a:rPr lang="it-IT" sz="2900" dirty="0"/>
              <a:t> </a:t>
            </a:r>
            <a:r>
              <a:rPr lang="it-IT" sz="2900" dirty="0" err="1"/>
              <a:t>odmeriti</a:t>
            </a:r>
            <a:r>
              <a:rPr lang="it-IT" sz="2900" dirty="0"/>
              <a:t> </a:t>
            </a:r>
            <a:r>
              <a:rPr lang="it-IT" sz="2900" dirty="0" err="1"/>
              <a:t>odškodnino</a:t>
            </a:r>
            <a:r>
              <a:rPr lang="it-IT" sz="2900" dirty="0"/>
              <a:t>, </a:t>
            </a:r>
            <a:r>
              <a:rPr lang="sl-SI" sz="2900" dirty="0"/>
              <a:t>proti p</a:t>
            </a:r>
            <a:r>
              <a:rPr lang="it-IT" sz="2900" dirty="0" err="1"/>
              <a:t>obegle</a:t>
            </a:r>
            <a:r>
              <a:rPr lang="sl-SI" sz="2900" dirty="0"/>
              <a:t>mu</a:t>
            </a:r>
            <a:r>
              <a:rPr lang="it-IT" sz="2900" dirty="0"/>
              <a:t> </a:t>
            </a:r>
            <a:r>
              <a:rPr lang="it-IT" sz="2900" dirty="0" err="1"/>
              <a:t>storilc</a:t>
            </a:r>
            <a:r>
              <a:rPr lang="sl-SI" sz="2900" dirty="0"/>
              <a:t>u</a:t>
            </a:r>
            <a:r>
              <a:rPr lang="it-IT" sz="2900" dirty="0"/>
              <a:t> </a:t>
            </a:r>
            <a:r>
              <a:rPr lang="it-IT" sz="2900" dirty="0" err="1"/>
              <a:t>pa</a:t>
            </a:r>
            <a:r>
              <a:rPr lang="it-IT" sz="2900" dirty="0"/>
              <a:t> je </a:t>
            </a:r>
            <a:r>
              <a:rPr lang="it-IT" sz="2900" dirty="0" err="1"/>
              <a:t>bilo</a:t>
            </a:r>
            <a:r>
              <a:rPr lang="it-IT" sz="2900" dirty="0"/>
              <a:t> </a:t>
            </a:r>
            <a:r>
              <a:rPr lang="it-IT" sz="2900" dirty="0" err="1"/>
              <a:t>dopustno</a:t>
            </a:r>
            <a:r>
              <a:rPr lang="it-IT" sz="2900" dirty="0"/>
              <a:t> </a:t>
            </a:r>
            <a:r>
              <a:rPr lang="it-IT" sz="2900" dirty="0" err="1"/>
              <a:t>krvno</a:t>
            </a:r>
            <a:r>
              <a:rPr lang="it-IT" sz="2900" dirty="0"/>
              <a:t> </a:t>
            </a:r>
            <a:r>
              <a:rPr lang="it-IT" sz="2900" dirty="0" err="1"/>
              <a:t>maščevanje</a:t>
            </a:r>
            <a:r>
              <a:rPr lang="it-IT" sz="2900" dirty="0"/>
              <a:t>. </a:t>
            </a:r>
            <a:endParaRPr lang="sl-SI" sz="2900" dirty="0"/>
          </a:p>
          <a:p>
            <a:r>
              <a:rPr lang="sl-SI" sz="2900" dirty="0" smtClean="0"/>
              <a:t>Vsi </a:t>
            </a:r>
            <a:r>
              <a:rPr lang="sl-SI" sz="2900" dirty="0"/>
              <a:t>omenjeni privilegiji iz 14. stoletja dajejo sorodstvu velik </a:t>
            </a:r>
            <a:r>
              <a:rPr lang="sl-SI" sz="2900" dirty="0" smtClean="0"/>
              <a:t>pomen. </a:t>
            </a:r>
            <a:endParaRPr lang="sl-SI" sz="2900" dirty="0"/>
          </a:p>
          <a:p>
            <a:endParaRPr lang="sl-SI"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16016" y="836712"/>
            <a:ext cx="4250382" cy="4937944"/>
          </a:xfrm>
        </p:spPr>
      </p:pic>
    </p:spTree>
    <p:extLst>
      <p:ext uri="{BB962C8B-B14F-4D97-AF65-F5344CB8AC3E}">
        <p14:creationId xmlns:p14="http://schemas.microsoft.com/office/powerpoint/2010/main" val="2822541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360040" cy="360040"/>
          </a:xfrm>
        </p:spPr>
        <p:txBody>
          <a:bodyPr>
            <a:normAutofit/>
          </a:bodyPr>
          <a:lstStyle/>
          <a:p>
            <a:endParaRPr lang="sl-SI" sz="800" dirty="0"/>
          </a:p>
        </p:txBody>
      </p:sp>
      <p:sp>
        <p:nvSpPr>
          <p:cNvPr id="4" name="Content Placeholder 3"/>
          <p:cNvSpPr>
            <a:spLocks noGrp="1"/>
          </p:cNvSpPr>
          <p:nvPr>
            <p:ph sz="half" idx="2"/>
          </p:nvPr>
        </p:nvSpPr>
        <p:spPr>
          <a:xfrm>
            <a:off x="755576" y="692696"/>
            <a:ext cx="7931224" cy="1368152"/>
          </a:xfrm>
        </p:spPr>
        <p:txBody>
          <a:bodyPr>
            <a:normAutofit fontScale="85000" lnSpcReduction="20000"/>
          </a:bodyPr>
          <a:lstStyle/>
          <a:p>
            <a:r>
              <a:rPr lang="sl-SI" dirty="0" smtClean="0"/>
              <a:t>Tirolski </a:t>
            </a:r>
            <a:r>
              <a:rPr lang="sl-SI" dirty="0"/>
              <a:t>kazenski sodni red iz leta 1499 </a:t>
            </a:r>
            <a:endParaRPr lang="sl-SI" dirty="0" smtClean="0"/>
          </a:p>
          <a:p>
            <a:r>
              <a:rPr lang="sl-SI" dirty="0" smtClean="0"/>
              <a:t>Ljubljanski </a:t>
            </a:r>
            <a:r>
              <a:rPr lang="sl-SI" dirty="0"/>
              <a:t>“red in zakon” </a:t>
            </a:r>
            <a:r>
              <a:rPr lang="sl-SI" dirty="0" smtClean="0"/>
              <a:t>leta </a:t>
            </a:r>
            <a:r>
              <a:rPr lang="sl-SI" b="1" dirty="0"/>
              <a:t>1514</a:t>
            </a:r>
            <a:r>
              <a:rPr lang="sl-SI" dirty="0"/>
              <a:t> izdal cesar Maksimilijan I. </a:t>
            </a:r>
            <a:r>
              <a:rPr lang="sl-SI" dirty="0" smtClean="0"/>
              <a:t>-</a:t>
            </a:r>
            <a:r>
              <a:rPr lang="sl-SI" b="1" dirty="0" smtClean="0"/>
              <a:t>Ljubljanski </a:t>
            </a:r>
            <a:r>
              <a:rPr lang="sl-SI" b="1" dirty="0" err="1"/>
              <a:t>malefični</a:t>
            </a:r>
            <a:r>
              <a:rPr lang="sl-SI" b="1" dirty="0"/>
              <a:t> </a:t>
            </a:r>
            <a:r>
              <a:rPr lang="sl-SI" b="1" dirty="0" smtClean="0"/>
              <a:t>red </a:t>
            </a:r>
            <a:r>
              <a:rPr lang="sl-SI" dirty="0" smtClean="0"/>
              <a:t>– predpisuje </a:t>
            </a:r>
            <a:r>
              <a:rPr lang="sl-SI" b="1" dirty="0" smtClean="0"/>
              <a:t>torturo</a:t>
            </a:r>
            <a:r>
              <a:rPr lang="sl-SI" dirty="0" smtClean="0"/>
              <a:t>.</a:t>
            </a:r>
            <a:endParaRPr lang="sl-SI" dirty="0"/>
          </a:p>
          <a:p>
            <a:endParaRPr lang="sl-SI"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03648" y="2060848"/>
            <a:ext cx="6048672" cy="4016696"/>
          </a:xfrm>
        </p:spPr>
      </p:pic>
    </p:spTree>
    <p:extLst>
      <p:ext uri="{BB962C8B-B14F-4D97-AF65-F5344CB8AC3E}">
        <p14:creationId xmlns:p14="http://schemas.microsoft.com/office/powerpoint/2010/main" val="440734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877272"/>
            <a:ext cx="497632" cy="294928"/>
          </a:xfrm>
        </p:spPr>
        <p:txBody>
          <a:bodyPr>
            <a:normAutofit/>
          </a:bodyPr>
          <a:lstStyle/>
          <a:p>
            <a:endParaRPr lang="sl-SI" sz="800" dirty="0"/>
          </a:p>
        </p:txBody>
      </p:sp>
      <p:sp>
        <p:nvSpPr>
          <p:cNvPr id="4" name="Content Placeholder 3"/>
          <p:cNvSpPr>
            <a:spLocks noGrp="1"/>
          </p:cNvSpPr>
          <p:nvPr>
            <p:ph sz="half" idx="2"/>
          </p:nvPr>
        </p:nvSpPr>
        <p:spPr>
          <a:xfrm>
            <a:off x="395536" y="609600"/>
            <a:ext cx="8496944" cy="2891407"/>
          </a:xfrm>
        </p:spPr>
        <p:txBody>
          <a:bodyPr>
            <a:normAutofit fontScale="47500" lnSpcReduction="20000"/>
          </a:bodyPr>
          <a:lstStyle/>
          <a:p>
            <a:r>
              <a:rPr lang="sl-SI" dirty="0"/>
              <a:t>Sodni zbor se je 10. oktobra 1401 zbral na trgu </a:t>
            </a:r>
            <a:r>
              <a:rPr lang="sl-SI" b="1" cap="small" dirty="0"/>
              <a:t>(super </a:t>
            </a:r>
            <a:r>
              <a:rPr lang="sl-SI" b="1" cap="small" dirty="0" err="1"/>
              <a:t>platea</a:t>
            </a:r>
            <a:r>
              <a:rPr lang="sl-SI" b="1" cap="small" dirty="0"/>
              <a:t>) </a:t>
            </a:r>
            <a:r>
              <a:rPr lang="sl-SI" dirty="0"/>
              <a:t>v vasi Landar pod lipo </a:t>
            </a:r>
            <a:r>
              <a:rPr lang="sl-SI" b="1" cap="small" dirty="0"/>
              <a:t>(</a:t>
            </a:r>
            <a:r>
              <a:rPr lang="sl-SI" b="1" cap="small" dirty="0" err="1"/>
              <a:t>sub</a:t>
            </a:r>
            <a:r>
              <a:rPr lang="sl-SI" b="1" cap="small" dirty="0"/>
              <a:t> </a:t>
            </a:r>
            <a:r>
              <a:rPr lang="sl-SI" b="1" cap="small" dirty="0" err="1"/>
              <a:t>tileo</a:t>
            </a:r>
            <a:r>
              <a:rPr lang="sl-SI" b="1" cap="small" dirty="0"/>
              <a:t>),  </a:t>
            </a:r>
            <a:r>
              <a:rPr lang="sl-SI" dirty="0"/>
              <a:t>na običajnem kraju, kjer se deli pravica, v prisotnosti sedmih plemičev in meščanov (</a:t>
            </a:r>
            <a:r>
              <a:rPr lang="sl-SI" dirty="0" err="1"/>
              <a:t>nobilibus</a:t>
            </a:r>
            <a:r>
              <a:rPr lang="sl-SI" dirty="0"/>
              <a:t> </a:t>
            </a:r>
            <a:r>
              <a:rPr lang="sl-SI" dirty="0" err="1"/>
              <a:t>et</a:t>
            </a:r>
            <a:r>
              <a:rPr lang="sl-SI" dirty="0"/>
              <a:t> </a:t>
            </a:r>
            <a:r>
              <a:rPr lang="sl-SI" dirty="0" err="1"/>
              <a:t>providis</a:t>
            </a:r>
            <a:r>
              <a:rPr lang="sl-SI" dirty="0"/>
              <a:t> </a:t>
            </a:r>
            <a:r>
              <a:rPr lang="sl-SI" dirty="0" err="1"/>
              <a:t>viris</a:t>
            </a:r>
            <a:r>
              <a:rPr lang="sl-SI" dirty="0"/>
              <a:t> </a:t>
            </a:r>
            <a:r>
              <a:rPr lang="es-ES" dirty="0"/>
              <a:t>ser </a:t>
            </a:r>
            <a:r>
              <a:rPr lang="es-ES" dirty="0" err="1"/>
              <a:t>Nicolao</a:t>
            </a:r>
            <a:r>
              <a:rPr lang="sl-SI" dirty="0"/>
              <a:t>, </a:t>
            </a:r>
            <a:r>
              <a:rPr lang="es-ES" dirty="0"/>
              <a:t>ser </a:t>
            </a:r>
            <a:r>
              <a:rPr lang="sl-SI" dirty="0" err="1"/>
              <a:t>Rodulphi</a:t>
            </a:r>
            <a:r>
              <a:rPr lang="sl-SI" dirty="0"/>
              <a:t> de </a:t>
            </a:r>
            <a:r>
              <a:rPr lang="sl-SI" dirty="0" err="1"/>
              <a:t>Portis</a:t>
            </a:r>
            <a:r>
              <a:rPr lang="sl-SI" dirty="0"/>
              <a:t> de </a:t>
            </a:r>
            <a:r>
              <a:rPr lang="sl-SI" dirty="0" err="1"/>
              <a:t>Civitate</a:t>
            </a:r>
            <a:r>
              <a:rPr lang="sl-SI" dirty="0"/>
              <a:t>, </a:t>
            </a:r>
            <a:r>
              <a:rPr lang="sl-SI" dirty="0" err="1"/>
              <a:t>Bartholomeo</a:t>
            </a:r>
            <a:r>
              <a:rPr lang="sl-SI" dirty="0"/>
              <a:t> de </a:t>
            </a:r>
            <a:r>
              <a:rPr lang="sl-SI" dirty="0" err="1"/>
              <a:t>Civitate</a:t>
            </a:r>
            <a:r>
              <a:rPr lang="sl-SI" dirty="0"/>
              <a:t>, </a:t>
            </a:r>
            <a:r>
              <a:rPr lang="es-ES" dirty="0" err="1"/>
              <a:t>Nicolao</a:t>
            </a:r>
            <a:r>
              <a:rPr lang="es-ES" dirty="0"/>
              <a:t> </a:t>
            </a:r>
            <a:r>
              <a:rPr lang="sl-SI" dirty="0"/>
              <a:t>de </a:t>
            </a:r>
            <a:r>
              <a:rPr lang="sl-SI" dirty="0" err="1"/>
              <a:t>Tolmino</a:t>
            </a:r>
            <a:r>
              <a:rPr lang="sl-SI" dirty="0"/>
              <a:t> </a:t>
            </a:r>
            <a:r>
              <a:rPr lang="es-ES" dirty="0" err="1"/>
              <a:t>prope</a:t>
            </a:r>
            <a:r>
              <a:rPr lang="es-ES" dirty="0"/>
              <a:t> </a:t>
            </a:r>
            <a:r>
              <a:rPr lang="sl-SI" dirty="0" err="1"/>
              <a:t>Civitatem</a:t>
            </a:r>
            <a:r>
              <a:rPr lang="sl-SI" dirty="0"/>
              <a:t>, Michaele </a:t>
            </a:r>
            <a:r>
              <a:rPr lang="es-ES" dirty="0"/>
              <a:t>tabernario </a:t>
            </a:r>
            <a:r>
              <a:rPr lang="sl-SI" dirty="0" err="1"/>
              <a:t>habitante</a:t>
            </a:r>
            <a:r>
              <a:rPr lang="sl-SI" dirty="0"/>
              <a:t> in </a:t>
            </a:r>
            <a:r>
              <a:rPr lang="sl-SI" dirty="0" err="1"/>
              <a:t>dicta</a:t>
            </a:r>
            <a:r>
              <a:rPr lang="sl-SI" dirty="0"/>
              <a:t> </a:t>
            </a:r>
            <a:r>
              <a:rPr lang="sl-SI" dirty="0" err="1"/>
              <a:t>Civitate</a:t>
            </a:r>
            <a:r>
              <a:rPr lang="sl-SI" dirty="0"/>
              <a:t>, </a:t>
            </a:r>
            <a:r>
              <a:rPr lang="sl-SI" dirty="0" err="1"/>
              <a:t>Pertoldo</a:t>
            </a:r>
            <a:r>
              <a:rPr lang="sl-SI" dirty="0"/>
              <a:t> de </a:t>
            </a:r>
            <a:r>
              <a:rPr lang="sl-SI" dirty="0" err="1"/>
              <a:t>Spegnimbergo</a:t>
            </a:r>
            <a:r>
              <a:rPr lang="sl-SI" dirty="0"/>
              <a:t>, </a:t>
            </a:r>
            <a:r>
              <a:rPr lang="sl-SI" dirty="0" err="1"/>
              <a:t>Iurio</a:t>
            </a:r>
            <a:r>
              <a:rPr lang="sl-SI" dirty="0"/>
              <a:t> </a:t>
            </a:r>
            <a:r>
              <a:rPr lang="sl-SI" dirty="0" err="1"/>
              <a:t>caligario</a:t>
            </a:r>
            <a:r>
              <a:rPr lang="sl-SI" dirty="0"/>
              <a:t> de Porta </a:t>
            </a:r>
            <a:r>
              <a:rPr lang="sl-SI" dirty="0" err="1"/>
              <a:t>Brosana</a:t>
            </a:r>
            <a:r>
              <a:rPr lang="sl-SI" dirty="0"/>
              <a:t>), vsekakor ne landarskih domačinov. Označuje jih kot priče, kar ne pomeni prič v pravdni zadevi, za katero je šlo, temveč priče tega, kako poteka pravda, torej sodni zbor. Poleg njih je bila navzoča množica ljudi iz landarske doline (de </a:t>
            </a:r>
            <a:r>
              <a:rPr lang="sl-SI" dirty="0" err="1"/>
              <a:t>ipsa</a:t>
            </a:r>
            <a:r>
              <a:rPr lang="sl-SI" dirty="0"/>
              <a:t> </a:t>
            </a:r>
            <a:r>
              <a:rPr lang="sl-SI" dirty="0" err="1"/>
              <a:t>contrata</a:t>
            </a:r>
            <a:r>
              <a:rPr lang="sl-SI" dirty="0"/>
              <a:t> </a:t>
            </a:r>
            <a:r>
              <a:rPr lang="sl-SI" dirty="0" err="1"/>
              <a:t>Antri</a:t>
            </a:r>
            <a:r>
              <a:rPr lang="sl-SI" dirty="0"/>
              <a:t> in </a:t>
            </a:r>
            <a:r>
              <a:rPr lang="sl-SI" dirty="0" err="1"/>
              <a:t>multitudine</a:t>
            </a:r>
            <a:r>
              <a:rPr lang="sl-SI" dirty="0"/>
              <a:t> </a:t>
            </a:r>
            <a:r>
              <a:rPr lang="sl-SI" dirty="0" err="1"/>
              <a:t>copiosa</a:t>
            </a:r>
            <a:r>
              <a:rPr lang="sl-SI" dirty="0"/>
              <a:t>). </a:t>
            </a:r>
          </a:p>
          <a:p>
            <a:r>
              <a:rPr lang="sl-SI" dirty="0"/>
              <a:t>Prisotni so bili še landarski </a:t>
            </a:r>
            <a:r>
              <a:rPr lang="sl-SI" dirty="0" err="1"/>
              <a:t>gastald</a:t>
            </a:r>
            <a:r>
              <a:rPr lang="sl-SI" dirty="0"/>
              <a:t> Henrik (</a:t>
            </a:r>
            <a:r>
              <a:rPr lang="sl-SI" dirty="0" err="1"/>
              <a:t>honorabili</a:t>
            </a:r>
            <a:r>
              <a:rPr lang="sl-SI" dirty="0"/>
              <a:t> </a:t>
            </a:r>
            <a:r>
              <a:rPr lang="es-ES" dirty="0"/>
              <a:t>viro ser </a:t>
            </a:r>
            <a:r>
              <a:rPr lang="sl-SI" dirty="0" err="1"/>
              <a:t>Henrico</a:t>
            </a:r>
            <a:r>
              <a:rPr lang="sl-SI" dirty="0"/>
              <a:t> q. </a:t>
            </a:r>
            <a:r>
              <a:rPr lang="sl-SI" dirty="0" err="1"/>
              <a:t>Folcherini</a:t>
            </a:r>
            <a:r>
              <a:rPr lang="sl-SI" dirty="0"/>
              <a:t> de </a:t>
            </a:r>
            <a:r>
              <a:rPr lang="sl-SI" dirty="0" err="1"/>
              <a:t>Civitate</a:t>
            </a:r>
            <a:r>
              <a:rPr lang="sl-SI" dirty="0"/>
              <a:t> </a:t>
            </a:r>
            <a:r>
              <a:rPr lang="sl-SI" dirty="0" err="1"/>
              <a:t>Austrie</a:t>
            </a:r>
            <a:r>
              <a:rPr lang="sl-SI" dirty="0"/>
              <a:t> </a:t>
            </a:r>
            <a:r>
              <a:rPr lang="sl-SI" dirty="0" err="1"/>
              <a:t>tamquam</a:t>
            </a:r>
            <a:r>
              <a:rPr lang="sl-SI" dirty="0"/>
              <a:t> </a:t>
            </a:r>
            <a:r>
              <a:rPr lang="sl-SI" dirty="0" err="1"/>
              <a:t>Gastaldione</a:t>
            </a:r>
            <a:r>
              <a:rPr lang="sl-SI" dirty="0"/>
              <a:t> </a:t>
            </a:r>
            <a:r>
              <a:rPr lang="sl-SI" dirty="0" err="1"/>
              <a:t>Antri</a:t>
            </a:r>
            <a:r>
              <a:rPr lang="sl-SI" dirty="0"/>
              <a:t> </a:t>
            </a:r>
            <a:r>
              <a:rPr lang="sl-SI" dirty="0" err="1"/>
              <a:t>ac</a:t>
            </a:r>
            <a:r>
              <a:rPr lang="sl-SI" dirty="0"/>
              <a:t> </a:t>
            </a:r>
            <a:r>
              <a:rPr lang="sl-SI" dirty="0" err="1"/>
              <a:t>eius</a:t>
            </a:r>
            <a:r>
              <a:rPr lang="sl-SI" dirty="0"/>
              <a:t> </a:t>
            </a:r>
            <a:r>
              <a:rPr lang="es-ES" dirty="0"/>
              <a:t>con­trate), </a:t>
            </a:r>
            <a:r>
              <a:rPr lang="es-ES" dirty="0" err="1"/>
              <a:t>ki</a:t>
            </a:r>
            <a:r>
              <a:rPr lang="es-ES" dirty="0"/>
              <a:t> je </a:t>
            </a:r>
            <a:r>
              <a:rPr lang="es-ES" dirty="0" err="1"/>
              <a:t>sklical</a:t>
            </a:r>
            <a:r>
              <a:rPr lang="es-ES" dirty="0"/>
              <a:t> </a:t>
            </a:r>
            <a:r>
              <a:rPr lang="es-ES" dirty="0" err="1"/>
              <a:t>ta</a:t>
            </a:r>
            <a:r>
              <a:rPr lang="es-ES" dirty="0"/>
              <a:t> </a:t>
            </a:r>
            <a:r>
              <a:rPr lang="es-ES" dirty="0" err="1"/>
              <a:t>izredni</a:t>
            </a:r>
            <a:r>
              <a:rPr lang="es-ES" dirty="0"/>
              <a:t> </a:t>
            </a:r>
            <a:r>
              <a:rPr lang="es-ES" dirty="0" err="1"/>
              <a:t>sodni</a:t>
            </a:r>
            <a:r>
              <a:rPr lang="es-ES" dirty="0"/>
              <a:t> </a:t>
            </a:r>
            <a:r>
              <a:rPr lang="es-ES" dirty="0" err="1"/>
              <a:t>postopek</a:t>
            </a:r>
            <a:r>
              <a:rPr lang="es-ES" dirty="0"/>
              <a:t> (</a:t>
            </a:r>
            <a:r>
              <a:rPr lang="sl-SI" dirty="0"/>
              <a:t>in </a:t>
            </a:r>
            <a:r>
              <a:rPr lang="sl-SI" dirty="0" err="1"/>
              <a:t>iudicio</a:t>
            </a:r>
            <a:r>
              <a:rPr lang="sl-SI" dirty="0"/>
              <a:t> </a:t>
            </a:r>
            <a:r>
              <a:rPr lang="sl-SI" dirty="0" err="1"/>
              <a:t>specialiter</a:t>
            </a:r>
            <a:r>
              <a:rPr lang="sl-SI" dirty="0"/>
              <a:t>) na zahtevo</a:t>
            </a:r>
            <a:r>
              <a:rPr lang="es-ES" dirty="0"/>
              <a:t> </a:t>
            </a:r>
            <a:r>
              <a:rPr lang="es-ES" dirty="0" err="1"/>
              <a:t>tožnikov</a:t>
            </a:r>
            <a:r>
              <a:rPr lang="sl-SI" dirty="0"/>
              <a:t>, gospodarja, sina in žene umorjenega </a:t>
            </a:r>
            <a:r>
              <a:rPr lang="sl-SI" dirty="0" err="1"/>
              <a:t>Marcucciusa</a:t>
            </a:r>
            <a:r>
              <a:rPr lang="sl-SI" dirty="0"/>
              <a:t>. Pravdo je očitno vodil sodnik </a:t>
            </a:r>
            <a:r>
              <a:rPr lang="es-ES" dirty="0"/>
              <a:t>Leonardo</a:t>
            </a:r>
            <a:r>
              <a:rPr lang="sl-SI" dirty="0"/>
              <a:t>, ki je bil najverjetneje eden izmed domačinov. V sodnem kolegiju je bilo še pet dekanov sosednjih vasi (Petro </a:t>
            </a:r>
            <a:r>
              <a:rPr lang="es-ES" dirty="0"/>
              <a:t>Decano </a:t>
            </a:r>
            <a:r>
              <a:rPr lang="sl-SI" dirty="0"/>
              <a:t>de Slatina, </a:t>
            </a:r>
            <a:r>
              <a:rPr lang="es-ES" dirty="0"/>
              <a:t>Zampa Decano </a:t>
            </a:r>
            <a:r>
              <a:rPr lang="sl-SI" dirty="0"/>
              <a:t>de </a:t>
            </a:r>
            <a:r>
              <a:rPr lang="sl-SI" dirty="0" err="1"/>
              <a:t>Montefoscha</a:t>
            </a:r>
            <a:r>
              <a:rPr lang="sl-SI" dirty="0"/>
              <a:t>, </a:t>
            </a:r>
            <a:r>
              <a:rPr lang="sl-SI" dirty="0" err="1"/>
              <a:t>Mathia</a:t>
            </a:r>
            <a:r>
              <a:rPr lang="sl-SI" dirty="0"/>
              <a:t> </a:t>
            </a:r>
            <a:r>
              <a:rPr lang="es-ES" dirty="0"/>
              <a:t>Decano </a:t>
            </a:r>
            <a:r>
              <a:rPr lang="sl-SI" dirty="0"/>
              <a:t>de </a:t>
            </a:r>
            <a:r>
              <a:rPr lang="sl-SI" dirty="0" err="1"/>
              <a:t>Miars</a:t>
            </a:r>
            <a:r>
              <a:rPr lang="sl-SI" dirty="0"/>
              <a:t>, </a:t>
            </a:r>
            <a:r>
              <a:rPr lang="sl-SI" dirty="0" err="1"/>
              <a:t>Matheo</a:t>
            </a:r>
            <a:r>
              <a:rPr lang="sl-SI" dirty="0"/>
              <a:t> </a:t>
            </a:r>
            <a:r>
              <a:rPr lang="es-ES" dirty="0"/>
              <a:t>Decano </a:t>
            </a:r>
            <a:r>
              <a:rPr lang="sl-SI" dirty="0"/>
              <a:t>de Las </a:t>
            </a:r>
            <a:r>
              <a:rPr lang="sl-SI" dirty="0" err="1"/>
              <a:t>et</a:t>
            </a:r>
            <a:r>
              <a:rPr lang="sl-SI" dirty="0"/>
              <a:t> </a:t>
            </a:r>
            <a:r>
              <a:rPr lang="es-ES" dirty="0"/>
              <a:t>Gregorio Decano </a:t>
            </a:r>
            <a:r>
              <a:rPr lang="sl-SI" dirty="0"/>
              <a:t>de </a:t>
            </a:r>
            <a:r>
              <a:rPr lang="sl-SI" dirty="0" err="1"/>
              <a:t>Peglano</a:t>
            </a:r>
            <a:r>
              <a:rPr lang="sl-SI" dirty="0"/>
              <a:t>), skladno</a:t>
            </a:r>
            <a:r>
              <a:rPr lang="en-US" dirty="0"/>
              <a:t> z </a:t>
            </a:r>
            <a:r>
              <a:rPr lang="en-US" dirty="0" err="1"/>
              <a:t>običaji</a:t>
            </a:r>
            <a:r>
              <a:rPr lang="en-US" dirty="0"/>
              <a:t> </a:t>
            </a:r>
            <a:r>
              <a:rPr lang="en-US" dirty="0" err="1"/>
              <a:t>kraja</a:t>
            </a:r>
            <a:r>
              <a:rPr lang="en-US" dirty="0"/>
              <a:t> </a:t>
            </a:r>
            <a:r>
              <a:rPr lang="en-US" dirty="0" err="1"/>
              <a:t>Landar</a:t>
            </a:r>
            <a:r>
              <a:rPr lang="en-US" dirty="0"/>
              <a:t>, </a:t>
            </a:r>
            <a:r>
              <a:rPr lang="en-US" dirty="0" err="1"/>
              <a:t>kot</a:t>
            </a:r>
            <a:r>
              <a:rPr lang="en-US" dirty="0"/>
              <a:t> je </a:t>
            </a:r>
            <a:r>
              <a:rPr lang="en-US" dirty="0" err="1"/>
              <a:t>poudarjeno</a:t>
            </a:r>
            <a:r>
              <a:rPr lang="en-US" dirty="0"/>
              <a:t> v </a:t>
            </a:r>
            <a:r>
              <a:rPr lang="en-US" dirty="0" err="1"/>
              <a:t>zapisniku</a:t>
            </a:r>
            <a:r>
              <a:rPr lang="en-US" dirty="0"/>
              <a:t>. </a:t>
            </a:r>
            <a:r>
              <a:rPr lang="sl-SI" dirty="0"/>
              <a:t>Vsekakor so bili k odločanju poleg prisednikov prite­gnjeni okoli stoječi udeleženci </a:t>
            </a:r>
            <a:r>
              <a:rPr lang="sl-SI" dirty="0" err="1"/>
              <a:t>veče</a:t>
            </a:r>
            <a:r>
              <a:rPr lang="sl-SI" dirty="0"/>
              <a:t>, tako da je o stvari dejansko odločala skupina, ki po vsej pravici lahko velja za »ljudstvo«.</a:t>
            </a:r>
          </a:p>
          <a:p>
            <a:endParaRPr lang="sl-SI" dirty="0"/>
          </a:p>
        </p:txBody>
      </p:sp>
      <p:pic>
        <p:nvPicPr>
          <p:cNvPr id="512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312428"/>
            <a:ext cx="4032448" cy="2741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483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912"/>
            <a:ext cx="298376" cy="420656"/>
          </a:xfrm>
        </p:spPr>
        <p:txBody>
          <a:bodyPr>
            <a:normAutofit/>
          </a:bodyPr>
          <a:lstStyle/>
          <a:p>
            <a:endParaRPr lang="sl-SI" sz="800" dirty="0"/>
          </a:p>
        </p:txBody>
      </p:sp>
      <p:sp>
        <p:nvSpPr>
          <p:cNvPr id="3" name="Content Placeholder 2"/>
          <p:cNvSpPr>
            <a:spLocks noGrp="1"/>
          </p:cNvSpPr>
          <p:nvPr>
            <p:ph sz="half" idx="1"/>
          </p:nvPr>
        </p:nvSpPr>
        <p:spPr>
          <a:xfrm>
            <a:off x="457200" y="437828"/>
            <a:ext cx="4038600" cy="5583461"/>
          </a:xfrm>
        </p:spPr>
        <p:txBody>
          <a:bodyPr>
            <a:noAutofit/>
          </a:bodyPr>
          <a:lstStyle/>
          <a:p>
            <a:r>
              <a:rPr lang="sl-SI" sz="1500" dirty="0" smtClean="0"/>
              <a:t>Karel </a:t>
            </a:r>
            <a:r>
              <a:rPr lang="sl-SI" sz="1500" dirty="0"/>
              <a:t>VI. </a:t>
            </a:r>
            <a:r>
              <a:rPr lang="sl-SI" sz="1500" dirty="0" smtClean="0"/>
              <a:t> leta </a:t>
            </a:r>
            <a:r>
              <a:rPr lang="sl-SI" sz="1500" b="1" dirty="0" smtClean="0"/>
              <a:t>1532</a:t>
            </a:r>
            <a:r>
              <a:rPr lang="sl-SI" sz="1500" dirty="0" smtClean="0"/>
              <a:t> </a:t>
            </a:r>
            <a:r>
              <a:rPr lang="sl-SI" sz="1500" b="1" i="1" dirty="0" err="1" smtClean="0"/>
              <a:t>Constitutio</a:t>
            </a:r>
            <a:r>
              <a:rPr lang="sl-SI" sz="1500" b="1" i="1" dirty="0" smtClean="0"/>
              <a:t> </a:t>
            </a:r>
            <a:r>
              <a:rPr lang="sl-SI" sz="1500" b="1" i="1" dirty="0" err="1"/>
              <a:t>Criminalis</a:t>
            </a:r>
            <a:r>
              <a:rPr lang="sl-SI" sz="1500" b="1" i="1" dirty="0"/>
              <a:t> Carolina</a:t>
            </a:r>
            <a:r>
              <a:rPr lang="sl-SI" sz="1500" dirty="0"/>
              <a:t>. </a:t>
            </a:r>
            <a:r>
              <a:rPr lang="it-IT" sz="1500" dirty="0" err="1" smtClean="0"/>
              <a:t>Kot</a:t>
            </a:r>
            <a:r>
              <a:rPr lang="it-IT" sz="1500" dirty="0" smtClean="0"/>
              <a:t> </a:t>
            </a:r>
            <a:r>
              <a:rPr lang="it-IT" sz="1500" dirty="0" err="1"/>
              <a:t>namen</a:t>
            </a:r>
            <a:r>
              <a:rPr lang="it-IT" sz="1500" dirty="0"/>
              <a:t> </a:t>
            </a:r>
            <a:r>
              <a:rPr lang="it-IT" sz="1500" dirty="0" err="1"/>
              <a:t>kaznovanja</a:t>
            </a:r>
            <a:r>
              <a:rPr lang="it-IT" sz="1500" dirty="0"/>
              <a:t> </a:t>
            </a:r>
            <a:r>
              <a:rPr lang="it-IT" sz="1500" dirty="0" err="1"/>
              <a:t>proklamira</a:t>
            </a:r>
            <a:r>
              <a:rPr lang="it-IT" sz="1500" dirty="0"/>
              <a:t> </a:t>
            </a:r>
            <a:r>
              <a:rPr lang="it-IT" sz="1500" dirty="0" err="1"/>
              <a:t>maščevanje</a:t>
            </a:r>
            <a:r>
              <a:rPr lang="it-IT" sz="1500" dirty="0"/>
              <a:t>, </a:t>
            </a:r>
            <a:r>
              <a:rPr lang="it-IT" sz="1500" dirty="0" err="1"/>
              <a:t>zastraševanje</a:t>
            </a:r>
            <a:r>
              <a:rPr lang="it-IT" sz="1500" dirty="0"/>
              <a:t> in </a:t>
            </a:r>
            <a:r>
              <a:rPr lang="it-IT" sz="1500" dirty="0" err="1"/>
              <a:t>zaščito</a:t>
            </a:r>
            <a:r>
              <a:rPr lang="it-IT" sz="1500" dirty="0"/>
              <a:t> </a:t>
            </a:r>
            <a:r>
              <a:rPr lang="it-IT" sz="1500" dirty="0" err="1"/>
              <a:t>skupnosti</a:t>
            </a:r>
            <a:r>
              <a:rPr lang="it-IT" sz="1500" dirty="0"/>
              <a:t>. </a:t>
            </a:r>
            <a:endParaRPr lang="sl-SI" sz="1500" dirty="0" smtClean="0"/>
          </a:p>
          <a:p>
            <a:r>
              <a:rPr lang="it-IT" sz="1500" dirty="0" err="1" smtClean="0"/>
              <a:t>Kot</a:t>
            </a:r>
            <a:r>
              <a:rPr lang="it-IT" sz="1500" dirty="0" smtClean="0"/>
              <a:t> </a:t>
            </a:r>
            <a:r>
              <a:rPr lang="it-IT" sz="1500" dirty="0" err="1"/>
              <a:t>prvi</a:t>
            </a:r>
            <a:r>
              <a:rPr lang="it-IT" sz="1500" dirty="0"/>
              <a:t> </a:t>
            </a:r>
            <a:r>
              <a:rPr lang="it-IT" sz="1500" dirty="0" err="1"/>
              <a:t>sodni</a:t>
            </a:r>
            <a:r>
              <a:rPr lang="it-IT" sz="1500" dirty="0"/>
              <a:t> </a:t>
            </a:r>
            <a:r>
              <a:rPr lang="it-IT" sz="1500" dirty="0" err="1"/>
              <a:t>red</a:t>
            </a:r>
            <a:r>
              <a:rPr lang="it-IT" sz="1500" dirty="0"/>
              <a:t> za </a:t>
            </a:r>
            <a:r>
              <a:rPr lang="it-IT" sz="1500" dirty="0" err="1"/>
              <a:t>slovenske</a:t>
            </a:r>
            <a:r>
              <a:rPr lang="it-IT" sz="1500" dirty="0"/>
              <a:t> </a:t>
            </a:r>
            <a:r>
              <a:rPr lang="it-IT" sz="1500" dirty="0" err="1"/>
              <a:t>dežele</a:t>
            </a:r>
            <a:r>
              <a:rPr lang="it-IT" sz="1500" dirty="0"/>
              <a:t> je </a:t>
            </a:r>
            <a:r>
              <a:rPr lang="it-IT" sz="1500" dirty="0" err="1"/>
              <a:t>bil</a:t>
            </a:r>
            <a:r>
              <a:rPr lang="it-IT" sz="1500" dirty="0"/>
              <a:t> </a:t>
            </a:r>
            <a:r>
              <a:rPr lang="it-IT" sz="1500" dirty="0" err="1"/>
              <a:t>leta</a:t>
            </a:r>
            <a:r>
              <a:rPr lang="it-IT" sz="1500" dirty="0"/>
              <a:t> </a:t>
            </a:r>
            <a:r>
              <a:rPr lang="it-IT" sz="1500" b="1" dirty="0"/>
              <a:t>1535</a:t>
            </a:r>
            <a:r>
              <a:rPr lang="it-IT" sz="1500" dirty="0"/>
              <a:t> </a:t>
            </a:r>
            <a:r>
              <a:rPr lang="it-IT" sz="1500" dirty="0" err="1"/>
              <a:t>izdan</a:t>
            </a:r>
            <a:r>
              <a:rPr lang="it-IT" sz="1500" b="1" dirty="0"/>
              <a:t> </a:t>
            </a:r>
            <a:r>
              <a:rPr lang="it-IT" sz="1500" b="1" dirty="0" err="1"/>
              <a:t>Kranjski</a:t>
            </a:r>
            <a:r>
              <a:rPr lang="it-IT" sz="1500" b="1" dirty="0"/>
              <a:t> </a:t>
            </a:r>
            <a:r>
              <a:rPr lang="it-IT" sz="1500" b="1" dirty="0" err="1"/>
              <a:t>sodni</a:t>
            </a:r>
            <a:r>
              <a:rPr lang="it-IT" sz="1500" b="1" dirty="0"/>
              <a:t> </a:t>
            </a:r>
            <a:r>
              <a:rPr lang="it-IT" sz="1500" b="1" dirty="0" err="1"/>
              <a:t>red</a:t>
            </a:r>
            <a:r>
              <a:rPr lang="it-IT" sz="1500" b="1" dirty="0"/>
              <a:t> za </a:t>
            </a:r>
            <a:r>
              <a:rPr lang="it-IT" sz="1500" b="1" dirty="0" err="1"/>
              <a:t>deželska</a:t>
            </a:r>
            <a:r>
              <a:rPr lang="it-IT" sz="1500" b="1" dirty="0"/>
              <a:t> </a:t>
            </a:r>
            <a:r>
              <a:rPr lang="it-IT" sz="1500" b="1" dirty="0" err="1"/>
              <a:t>sodišča</a:t>
            </a:r>
            <a:r>
              <a:rPr lang="it-IT" sz="1500" dirty="0"/>
              <a:t>, </a:t>
            </a:r>
            <a:r>
              <a:rPr lang="it-IT" sz="1500" dirty="0" err="1" smtClean="0"/>
              <a:t>ponatisnili</a:t>
            </a:r>
            <a:r>
              <a:rPr lang="it-IT" sz="1500" dirty="0" smtClean="0"/>
              <a:t> </a:t>
            </a:r>
            <a:r>
              <a:rPr lang="it-IT" sz="1500" dirty="0" err="1"/>
              <a:t>še</a:t>
            </a:r>
            <a:r>
              <a:rPr lang="it-IT" sz="1500" dirty="0"/>
              <a:t> </a:t>
            </a:r>
            <a:r>
              <a:rPr lang="it-IT" sz="1500" dirty="0" err="1"/>
              <a:t>leta</a:t>
            </a:r>
            <a:r>
              <a:rPr lang="it-IT" sz="1500" dirty="0"/>
              <a:t> 1707. </a:t>
            </a:r>
            <a:endParaRPr lang="sl-SI" sz="1500" dirty="0" smtClean="0"/>
          </a:p>
          <a:p>
            <a:r>
              <a:rPr lang="it-IT" sz="1500" b="1" dirty="0" err="1"/>
              <a:t>Štajerski</a:t>
            </a:r>
            <a:r>
              <a:rPr lang="it-IT" sz="1500" b="1" dirty="0"/>
              <a:t> </a:t>
            </a:r>
            <a:r>
              <a:rPr lang="it-IT" sz="1500" b="1" dirty="0" err="1"/>
              <a:t>sodni</a:t>
            </a:r>
            <a:r>
              <a:rPr lang="it-IT" sz="1500" b="1" dirty="0"/>
              <a:t> </a:t>
            </a:r>
            <a:r>
              <a:rPr lang="it-IT" sz="1500" b="1" dirty="0" err="1"/>
              <a:t>red</a:t>
            </a:r>
            <a:r>
              <a:rPr lang="it-IT" sz="1500" b="1" dirty="0"/>
              <a:t> za </a:t>
            </a:r>
            <a:r>
              <a:rPr lang="it-IT" sz="1500" b="1" dirty="0" err="1"/>
              <a:t>deželska</a:t>
            </a:r>
            <a:r>
              <a:rPr lang="it-IT" sz="1500" b="1" dirty="0"/>
              <a:t> </a:t>
            </a:r>
            <a:r>
              <a:rPr lang="it-IT" sz="1500" b="1" dirty="0" err="1"/>
              <a:t>sodišča</a:t>
            </a:r>
            <a:r>
              <a:rPr lang="it-IT" sz="1500" dirty="0"/>
              <a:t> </a:t>
            </a:r>
            <a:r>
              <a:rPr lang="it-IT" sz="1500" dirty="0" err="1"/>
              <a:t>iz</a:t>
            </a:r>
            <a:r>
              <a:rPr lang="it-IT" sz="1500" dirty="0"/>
              <a:t> </a:t>
            </a:r>
            <a:r>
              <a:rPr lang="it-IT" sz="1500" dirty="0" err="1"/>
              <a:t>leta</a:t>
            </a:r>
            <a:r>
              <a:rPr lang="it-IT" sz="1500" dirty="0"/>
              <a:t> </a:t>
            </a:r>
            <a:r>
              <a:rPr lang="it-IT" sz="1500" b="1" dirty="0"/>
              <a:t>1574</a:t>
            </a:r>
            <a:r>
              <a:rPr lang="it-IT" sz="1500" dirty="0"/>
              <a:t>. </a:t>
            </a:r>
            <a:endParaRPr lang="sl-SI" sz="1500" dirty="0"/>
          </a:p>
          <a:p>
            <a:r>
              <a:rPr lang="it-IT" sz="1500" b="1" dirty="0" err="1" smtClean="0"/>
              <a:t>Koroški</a:t>
            </a:r>
            <a:r>
              <a:rPr lang="it-IT" sz="1500" b="1" dirty="0" smtClean="0"/>
              <a:t> </a:t>
            </a:r>
            <a:r>
              <a:rPr lang="it-IT" sz="1500" b="1" dirty="0" err="1"/>
              <a:t>sodni</a:t>
            </a:r>
            <a:r>
              <a:rPr lang="it-IT" sz="1500" b="1" dirty="0"/>
              <a:t> </a:t>
            </a:r>
            <a:r>
              <a:rPr lang="it-IT" sz="1500" b="1" dirty="0" err="1"/>
              <a:t>red</a:t>
            </a:r>
            <a:r>
              <a:rPr lang="it-IT" sz="1500" b="1" dirty="0"/>
              <a:t> za </a:t>
            </a:r>
            <a:r>
              <a:rPr lang="it-IT" sz="1500" b="1" dirty="0" err="1"/>
              <a:t>deželska</a:t>
            </a:r>
            <a:r>
              <a:rPr lang="it-IT" sz="1500" b="1" dirty="0"/>
              <a:t> </a:t>
            </a:r>
            <a:r>
              <a:rPr lang="it-IT" sz="1500" b="1" dirty="0" err="1"/>
              <a:t>sodišča</a:t>
            </a:r>
            <a:r>
              <a:rPr lang="it-IT" sz="1500" dirty="0"/>
              <a:t> </a:t>
            </a:r>
            <a:r>
              <a:rPr lang="it-IT" sz="1500" dirty="0" err="1"/>
              <a:t>iz</a:t>
            </a:r>
            <a:r>
              <a:rPr lang="it-IT" sz="1500" dirty="0"/>
              <a:t> </a:t>
            </a:r>
            <a:r>
              <a:rPr lang="it-IT" sz="1500" dirty="0" err="1"/>
              <a:t>leta</a:t>
            </a:r>
            <a:r>
              <a:rPr lang="it-IT" sz="1500" dirty="0"/>
              <a:t> </a:t>
            </a:r>
            <a:r>
              <a:rPr lang="it-IT" sz="1500" b="1" dirty="0" smtClean="0"/>
              <a:t>1577</a:t>
            </a:r>
            <a:r>
              <a:rPr lang="sl-SI" sz="1500" dirty="0"/>
              <a:t>.</a:t>
            </a:r>
            <a:endParaRPr lang="sl-SI" sz="1500" dirty="0" smtClean="0"/>
          </a:p>
          <a:p>
            <a:r>
              <a:rPr lang="it-IT" sz="1500" dirty="0" err="1" smtClean="0"/>
              <a:t>Sodni</a:t>
            </a:r>
            <a:r>
              <a:rPr lang="it-IT" sz="1500" dirty="0" smtClean="0"/>
              <a:t> </a:t>
            </a:r>
            <a:r>
              <a:rPr lang="it-IT" sz="1500" dirty="0"/>
              <a:t>redi za </a:t>
            </a:r>
            <a:r>
              <a:rPr lang="it-IT" sz="1500" dirty="0" err="1"/>
              <a:t>deželska</a:t>
            </a:r>
            <a:r>
              <a:rPr lang="it-IT" sz="1500" dirty="0"/>
              <a:t> </a:t>
            </a:r>
            <a:r>
              <a:rPr lang="it-IT" sz="1500" dirty="0" err="1"/>
              <a:t>sodišča</a:t>
            </a:r>
            <a:r>
              <a:rPr lang="it-IT" sz="1500" dirty="0"/>
              <a:t> so </a:t>
            </a:r>
            <a:r>
              <a:rPr lang="it-IT" sz="1500" dirty="0" err="1"/>
              <a:t>poleg</a:t>
            </a:r>
            <a:r>
              <a:rPr lang="it-IT" sz="1500" dirty="0"/>
              <a:t> </a:t>
            </a:r>
            <a:r>
              <a:rPr lang="it-IT" sz="1500" dirty="0" err="1"/>
              <a:t>Karoline</a:t>
            </a:r>
            <a:r>
              <a:rPr lang="it-IT" sz="1500" dirty="0"/>
              <a:t> ostali v </a:t>
            </a:r>
            <a:r>
              <a:rPr lang="it-IT" sz="1500" dirty="0" err="1"/>
              <a:t>veljavi</a:t>
            </a:r>
            <a:r>
              <a:rPr lang="it-IT" sz="1500" dirty="0"/>
              <a:t> </a:t>
            </a:r>
            <a:r>
              <a:rPr lang="it-IT" sz="1500" dirty="0" err="1"/>
              <a:t>še</a:t>
            </a:r>
            <a:r>
              <a:rPr lang="it-IT" sz="1500" dirty="0"/>
              <a:t> </a:t>
            </a:r>
            <a:r>
              <a:rPr lang="it-IT" sz="1500" dirty="0" err="1"/>
              <a:t>občuten</a:t>
            </a:r>
            <a:r>
              <a:rPr lang="it-IT" sz="1500" dirty="0"/>
              <a:t> del 18. </a:t>
            </a:r>
            <a:r>
              <a:rPr lang="it-IT" sz="1500" dirty="0" err="1" smtClean="0"/>
              <a:t>stoletja</a:t>
            </a:r>
            <a:endParaRPr lang="sl-SI" sz="1500" dirty="0" smtClean="0"/>
          </a:p>
          <a:p>
            <a:r>
              <a:rPr lang="it-IT" sz="1500" dirty="0" err="1" smtClean="0"/>
              <a:t>Obči</a:t>
            </a:r>
            <a:r>
              <a:rPr lang="it-IT" sz="1500" dirty="0" smtClean="0"/>
              <a:t> </a:t>
            </a:r>
            <a:r>
              <a:rPr lang="it-IT" sz="1500" dirty="0" err="1"/>
              <a:t>kazenskopravni</a:t>
            </a:r>
            <a:r>
              <a:rPr lang="it-IT" sz="1500" dirty="0"/>
              <a:t> </a:t>
            </a:r>
            <a:r>
              <a:rPr lang="it-IT" sz="1500" dirty="0" err="1"/>
              <a:t>red</a:t>
            </a:r>
            <a:r>
              <a:rPr lang="it-IT" sz="1500" dirty="0"/>
              <a:t>, </a:t>
            </a:r>
            <a:r>
              <a:rPr lang="it-IT" sz="1500" dirty="0" err="1"/>
              <a:t>ki</a:t>
            </a:r>
            <a:r>
              <a:rPr lang="it-IT" sz="1500" dirty="0"/>
              <a:t> </a:t>
            </a:r>
            <a:r>
              <a:rPr lang="it-IT" sz="1500" dirty="0" err="1"/>
              <a:t>ga</a:t>
            </a:r>
            <a:r>
              <a:rPr lang="it-IT" sz="1500" dirty="0"/>
              <a:t> je </a:t>
            </a:r>
            <a:r>
              <a:rPr lang="it-IT" sz="1500" dirty="0" err="1"/>
              <a:t>leta</a:t>
            </a:r>
            <a:r>
              <a:rPr lang="it-IT" sz="1500" dirty="0"/>
              <a:t> </a:t>
            </a:r>
            <a:r>
              <a:rPr lang="it-IT" sz="1500" b="1" dirty="0"/>
              <a:t>1768</a:t>
            </a:r>
            <a:r>
              <a:rPr lang="it-IT" sz="1500" dirty="0"/>
              <a:t> </a:t>
            </a:r>
            <a:r>
              <a:rPr lang="it-IT" sz="1500" dirty="0" err="1"/>
              <a:t>izdala</a:t>
            </a:r>
            <a:r>
              <a:rPr lang="it-IT" sz="1500" dirty="0"/>
              <a:t> </a:t>
            </a:r>
            <a:r>
              <a:rPr lang="it-IT" sz="1500" dirty="0" err="1"/>
              <a:t>cesarica</a:t>
            </a:r>
            <a:r>
              <a:rPr lang="it-IT" sz="1500" dirty="0"/>
              <a:t> Marija </a:t>
            </a:r>
            <a:r>
              <a:rPr lang="it-IT" sz="1500" dirty="0" err="1"/>
              <a:t>Terezija</a:t>
            </a:r>
            <a:r>
              <a:rPr lang="it-IT" sz="1500" dirty="0"/>
              <a:t> in </a:t>
            </a:r>
            <a:r>
              <a:rPr lang="it-IT" sz="1500" dirty="0" err="1"/>
              <a:t>po</a:t>
            </a:r>
            <a:r>
              <a:rPr lang="it-IT" sz="1500" dirty="0"/>
              <a:t> </a:t>
            </a:r>
            <a:r>
              <a:rPr lang="it-IT" sz="1500" dirty="0" err="1"/>
              <a:t>kateri</a:t>
            </a:r>
            <a:r>
              <a:rPr lang="it-IT" sz="1500" dirty="0"/>
              <a:t> je </a:t>
            </a:r>
            <a:r>
              <a:rPr lang="it-IT" sz="1500" dirty="0" err="1"/>
              <a:t>dobil</a:t>
            </a:r>
            <a:r>
              <a:rPr lang="it-IT" sz="1500" dirty="0"/>
              <a:t> </a:t>
            </a:r>
            <a:r>
              <a:rPr lang="it-IT" sz="1500" dirty="0" err="1"/>
              <a:t>tudi</a:t>
            </a:r>
            <a:r>
              <a:rPr lang="it-IT" sz="1500" dirty="0"/>
              <a:t> ime </a:t>
            </a:r>
            <a:r>
              <a:rPr lang="it-IT" sz="1500" b="1" i="1" dirty="0" err="1"/>
              <a:t>Constitutio</a:t>
            </a:r>
            <a:r>
              <a:rPr lang="it-IT" sz="1500" b="1" i="1" dirty="0"/>
              <a:t> </a:t>
            </a:r>
            <a:r>
              <a:rPr lang="it-IT" sz="1500" b="1" i="1" dirty="0" err="1"/>
              <a:t>Criminalis</a:t>
            </a:r>
            <a:r>
              <a:rPr lang="it-IT" sz="1500" b="1" i="1" dirty="0"/>
              <a:t> </a:t>
            </a:r>
            <a:r>
              <a:rPr lang="it-IT" sz="1500" b="1" i="1" dirty="0" err="1" smtClean="0"/>
              <a:t>Theresiana</a:t>
            </a:r>
            <a:r>
              <a:rPr lang="sl-SI" sz="1500" b="1" i="1" dirty="0" smtClean="0"/>
              <a:t>:</a:t>
            </a:r>
            <a:r>
              <a:rPr lang="it-IT" sz="1500" dirty="0" smtClean="0"/>
              <a:t> </a:t>
            </a:r>
            <a:r>
              <a:rPr lang="it-IT" sz="1500" b="1" dirty="0" err="1" smtClean="0"/>
              <a:t>postavljeno</a:t>
            </a:r>
            <a:r>
              <a:rPr lang="it-IT" sz="1500" b="1" dirty="0" smtClean="0"/>
              <a:t> </a:t>
            </a:r>
            <a:r>
              <a:rPr lang="it-IT" sz="1500" b="1" dirty="0"/>
              <a:t>pravo </a:t>
            </a:r>
            <a:r>
              <a:rPr lang="it-IT" sz="1500" b="1" dirty="0" err="1"/>
              <a:t>temelječe</a:t>
            </a:r>
            <a:r>
              <a:rPr lang="it-IT" sz="1500" dirty="0"/>
              <a:t> </a:t>
            </a:r>
            <a:r>
              <a:rPr lang="it-IT" sz="1500" b="1" dirty="0" err="1"/>
              <a:t>na</a:t>
            </a:r>
            <a:r>
              <a:rPr lang="it-IT" sz="1500" dirty="0"/>
              <a:t> </a:t>
            </a:r>
            <a:r>
              <a:rPr lang="it-IT" sz="1500" b="1" dirty="0" err="1"/>
              <a:t>učenem</a:t>
            </a:r>
            <a:r>
              <a:rPr lang="it-IT" sz="1500" b="1" dirty="0"/>
              <a:t> </a:t>
            </a:r>
            <a:r>
              <a:rPr lang="it-IT" sz="1500" b="1" dirty="0" err="1"/>
              <a:t>pravu</a:t>
            </a:r>
            <a:r>
              <a:rPr lang="it-IT" sz="1500" dirty="0"/>
              <a:t> </a:t>
            </a:r>
            <a:r>
              <a:rPr lang="it-IT" sz="1500" dirty="0" err="1" smtClean="0"/>
              <a:t>dokončno</a:t>
            </a:r>
            <a:r>
              <a:rPr lang="it-IT" sz="1500" dirty="0" smtClean="0"/>
              <a:t> </a:t>
            </a:r>
            <a:r>
              <a:rPr lang="it-IT" sz="1500" dirty="0" err="1"/>
              <a:t>prevladalo</a:t>
            </a:r>
            <a:r>
              <a:rPr lang="it-IT" sz="1500" dirty="0"/>
              <a:t> </a:t>
            </a:r>
            <a:r>
              <a:rPr lang="it-IT" sz="1500" dirty="0" err="1"/>
              <a:t>nad</a:t>
            </a:r>
            <a:r>
              <a:rPr lang="it-IT" sz="1500" dirty="0"/>
              <a:t> </a:t>
            </a:r>
            <a:r>
              <a:rPr lang="it-IT" sz="1500" dirty="0" err="1" smtClean="0"/>
              <a:t>običajnim</a:t>
            </a:r>
            <a:r>
              <a:rPr lang="it-IT" sz="1500" dirty="0" smtClean="0"/>
              <a:t> </a:t>
            </a:r>
            <a:r>
              <a:rPr lang="it-IT" sz="1500" dirty="0" err="1"/>
              <a:t>pravom</a:t>
            </a:r>
            <a:r>
              <a:rPr lang="it-IT" sz="1500" dirty="0"/>
              <a:t> in </a:t>
            </a:r>
            <a:r>
              <a:rPr lang="it-IT" sz="1500" dirty="0" err="1"/>
              <a:t>pravom</a:t>
            </a:r>
            <a:r>
              <a:rPr lang="it-IT" sz="1500" dirty="0"/>
              <a:t> </a:t>
            </a:r>
            <a:r>
              <a:rPr lang="it-IT" sz="1500" dirty="0" err="1"/>
              <a:t>sodišč</a:t>
            </a:r>
            <a:r>
              <a:rPr lang="it-IT" sz="1500" dirty="0"/>
              <a:t>.</a:t>
            </a:r>
            <a:endParaRPr lang="sl-SI" sz="15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0037" y="3429000"/>
            <a:ext cx="3400015" cy="2683745"/>
          </a:xfrm>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437828"/>
            <a:ext cx="233849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531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89240"/>
            <a:ext cx="569640" cy="582960"/>
          </a:xfrm>
        </p:spPr>
        <p:txBody>
          <a:bodyPr>
            <a:normAutofit/>
          </a:bodyPr>
          <a:lstStyle/>
          <a:p>
            <a:endParaRPr lang="sl-SI" sz="800" dirty="0"/>
          </a:p>
        </p:txBody>
      </p:sp>
      <p:sp>
        <p:nvSpPr>
          <p:cNvPr id="3" name="Content Placeholder 2"/>
          <p:cNvSpPr>
            <a:spLocks noGrp="1"/>
          </p:cNvSpPr>
          <p:nvPr>
            <p:ph sz="quarter" idx="4294967295"/>
          </p:nvPr>
        </p:nvSpPr>
        <p:spPr>
          <a:xfrm>
            <a:off x="676654" y="3284984"/>
            <a:ext cx="7927793" cy="2232248"/>
          </a:xfrm>
          <a:prstGeom prst="rect">
            <a:avLst/>
          </a:prstGeom>
        </p:spPr>
        <p:txBody>
          <a:bodyPr>
            <a:normAutofit fontScale="55000" lnSpcReduction="20000"/>
          </a:bodyPr>
          <a:lstStyle/>
          <a:p>
            <a:pPr>
              <a:buFont typeface="Wingdings" panose="05000000000000000000" pitchFamily="2" charset="2"/>
              <a:buChar char="Ø"/>
            </a:pPr>
            <a:r>
              <a:rPr lang="sl-SI" sz="4800" dirty="0" smtClean="0"/>
              <a:t>Po </a:t>
            </a:r>
            <a:r>
              <a:rPr lang="sl-SI" sz="4800" dirty="0"/>
              <a:t>Veliki noči (22. marca) leta 1478 so imeli puntarji zborovanje pri Beljaku in na Zgornji Beli. Tu so prisegli na meč, pritrjen na dva v zemljo zabita droga, in s tem </a:t>
            </a:r>
            <a:r>
              <a:rPr lang="sl-SI" sz="4800" b="1" dirty="0"/>
              <a:t>odrekli pokorščino </a:t>
            </a:r>
            <a:r>
              <a:rPr lang="sl-SI" sz="4800" dirty="0"/>
              <a:t>zemljiškim </a:t>
            </a:r>
            <a:r>
              <a:rPr lang="sl-SI" sz="4800" dirty="0" smtClean="0"/>
              <a:t>gospodom ter ustanovili </a:t>
            </a:r>
            <a:r>
              <a:rPr lang="sl-SI" sz="4800" b="1" dirty="0" smtClean="0"/>
              <a:t>Kmečko zvezo</a:t>
            </a:r>
            <a:r>
              <a:rPr lang="sl-SI" sz="4800" dirty="0" smtClean="0"/>
              <a:t>.</a:t>
            </a:r>
          </a:p>
          <a:p>
            <a:pPr>
              <a:buFont typeface="Wingdings" panose="05000000000000000000" pitchFamily="2" charset="2"/>
              <a:buChar char="Ø"/>
            </a:pPr>
            <a:r>
              <a:rPr lang="sl-SI" sz="4800" dirty="0" smtClean="0"/>
              <a:t>Boj za </a:t>
            </a:r>
            <a:r>
              <a:rPr lang="sl-SI" sz="4800" b="1" dirty="0" smtClean="0"/>
              <a:t>staro pravdo </a:t>
            </a:r>
            <a:r>
              <a:rPr lang="sl-SI" sz="4800" dirty="0" smtClean="0"/>
              <a:t>in boj za </a:t>
            </a:r>
            <a:r>
              <a:rPr lang="sl-SI" sz="4800" b="1" dirty="0" smtClean="0"/>
              <a:t>božjo pravdo</a:t>
            </a:r>
            <a:r>
              <a:rPr lang="sl-SI" sz="4800" dirty="0" smtClean="0"/>
              <a:t>. </a:t>
            </a:r>
          </a:p>
          <a:p>
            <a:pPr marL="0" indent="0">
              <a:buNone/>
            </a:pPr>
            <a:endParaRPr lang="sl-SI" dirty="0" smtClean="0"/>
          </a:p>
          <a:p>
            <a:endParaRPr lang="sl-SI" dirty="0"/>
          </a:p>
        </p:txBody>
      </p:sp>
      <p:pic>
        <p:nvPicPr>
          <p:cNvPr id="7" name="Content Placeholder 6"/>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251520" y="620688"/>
            <a:ext cx="8611149" cy="2453629"/>
          </a:xfrm>
          <a:prstGeom prst="rect">
            <a:avLst/>
          </a:prstGeom>
        </p:spPr>
      </p:pic>
    </p:spTree>
    <p:extLst>
      <p:ext uri="{BB962C8B-B14F-4D97-AF65-F5344CB8AC3E}">
        <p14:creationId xmlns:p14="http://schemas.microsoft.com/office/powerpoint/2010/main" val="3184176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298376" cy="360040"/>
          </a:xfrm>
        </p:spPr>
        <p:txBody>
          <a:bodyPr>
            <a:normAutofit/>
          </a:bodyPr>
          <a:lstStyle/>
          <a:p>
            <a:endParaRPr lang="sl-SI" sz="800" dirty="0"/>
          </a:p>
        </p:txBody>
      </p:sp>
      <p:sp>
        <p:nvSpPr>
          <p:cNvPr id="3" name="Content Placeholder 2"/>
          <p:cNvSpPr>
            <a:spLocks noGrp="1"/>
          </p:cNvSpPr>
          <p:nvPr>
            <p:ph sz="half" idx="1"/>
          </p:nvPr>
        </p:nvSpPr>
        <p:spPr>
          <a:xfrm>
            <a:off x="457200" y="548680"/>
            <a:ext cx="3826768" cy="5760640"/>
          </a:xfrm>
        </p:spPr>
        <p:txBody>
          <a:bodyPr>
            <a:normAutofit fontScale="25000" lnSpcReduction="20000"/>
          </a:bodyPr>
          <a:lstStyle/>
          <a:p>
            <a:r>
              <a:rPr lang="sl-SI" sz="6400" dirty="0" smtClean="0"/>
              <a:t>Po ohranjenih virih zasledimo na Slovenskem razširjanje preganjanja </a:t>
            </a:r>
            <a:r>
              <a:rPr lang="sl-SI" sz="6400" b="1" dirty="0" smtClean="0"/>
              <a:t>čarovništva</a:t>
            </a:r>
            <a:r>
              <a:rPr lang="sl-SI" sz="6400" dirty="0" smtClean="0"/>
              <a:t> od srede </a:t>
            </a:r>
            <a:r>
              <a:rPr lang="sl-SI" sz="6400" dirty="0"/>
              <a:t>XV. stoletja dalje. Od srede XV. do začetka XVIII. stoletja, ko so postopek proti čarovnicam bistveno omilili, so zajeli pri nas procesi proti čarovnicam več kakor 370 </a:t>
            </a:r>
            <a:r>
              <a:rPr lang="sl-SI" sz="6400" dirty="0" smtClean="0"/>
              <a:t>imenoma </a:t>
            </a:r>
            <a:r>
              <a:rPr lang="sl-SI" sz="6400" dirty="0"/>
              <a:t>navedenih »čarovnic« in »čarovnikov«. Še ohranjeni akti teh procesov niso popolni: pri vsakem zasliševanju so namreč izsilili z mučenjem iz </a:t>
            </a:r>
            <a:r>
              <a:rPr lang="sl-SI" sz="6400" dirty="0" smtClean="0"/>
              <a:t>obtoženca</a:t>
            </a:r>
            <a:r>
              <a:rPr lang="sl-SI" sz="6400" dirty="0"/>
              <a:t>, da je obdolžil čarovništva vrsto novih ljudi, ki so jih seveda spet </a:t>
            </a:r>
            <a:r>
              <a:rPr lang="sl-SI" sz="6400" dirty="0" smtClean="0"/>
              <a:t>preganjali</a:t>
            </a:r>
            <a:r>
              <a:rPr lang="sl-SI" sz="6400" dirty="0"/>
              <a:t>. Zato moremo že število žrtev teh procesov, za katere so nam akti delno ohranjeni, mirno vsaj podvojiti. Na račun tistih procesov, za katere so se nam listine </a:t>
            </a:r>
            <a:r>
              <a:rPr lang="sl-SI" sz="6400" dirty="0" smtClean="0"/>
              <a:t>izgubile</a:t>
            </a:r>
            <a:r>
              <a:rPr lang="sl-SI" sz="6400" dirty="0"/>
              <a:t>, pa moremo računati vsaj še kakega pol tisoča ali morda tudi več novih žrtev. Prav za slovenske dežele bi mogli število neugotovljenih žrtev računati kvečjemu še više, ker so viri (sodni akti) </a:t>
            </a:r>
            <a:r>
              <a:rPr lang="sl-SI" sz="6400" dirty="0" smtClean="0"/>
              <a:t>v </a:t>
            </a:r>
            <a:r>
              <a:rPr lang="sl-SI" sz="6400" dirty="0"/>
              <a:t>veliki meri izgubljeni, delno morda tudi še ne odkriti.</a:t>
            </a:r>
            <a:r>
              <a:rPr lang="sl-SI" sz="5600" dirty="0"/>
              <a:t> </a:t>
            </a:r>
            <a:endParaRPr lang="sl-SI" sz="5600" dirty="0" smtClean="0"/>
          </a:p>
          <a:p>
            <a:r>
              <a:rPr lang="sl-SI" sz="4000" dirty="0" smtClean="0"/>
              <a:t>Grafenauer IV., 1961, 56</a:t>
            </a:r>
          </a:p>
          <a:p>
            <a:r>
              <a:rPr lang="sl-SI" sz="4000" dirty="0">
                <a:hlinkClick r:id="rId2"/>
              </a:rPr>
              <a:t>Marjeta Tratnik </a:t>
            </a:r>
            <a:r>
              <a:rPr lang="sl-SI" sz="4000" dirty="0" err="1">
                <a:hlinkClick r:id="rId2"/>
              </a:rPr>
              <a:t>Volasko</a:t>
            </a:r>
            <a:r>
              <a:rPr lang="sl-SI" sz="4000" dirty="0"/>
              <a:t>, </a:t>
            </a:r>
            <a:r>
              <a:rPr lang="sl-SI" sz="4000" dirty="0">
                <a:hlinkClick r:id="rId3"/>
              </a:rPr>
              <a:t>Matevž Košir</a:t>
            </a:r>
            <a:r>
              <a:rPr lang="sl-SI" sz="4000" dirty="0"/>
              <a:t>: Čarovnice: predstave, procesi, pregoni v evropskih in slovenskih deželah. Znanstveno in publicistično središče, </a:t>
            </a:r>
            <a:r>
              <a:rPr lang="sl-SI" sz="4000" dirty="0" smtClean="0"/>
              <a:t>1995.</a:t>
            </a:r>
            <a:endParaRPr lang="sl-SI" sz="4000"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55976" y="908720"/>
            <a:ext cx="4552739" cy="4897063"/>
          </a:xfrm>
        </p:spPr>
      </p:pic>
    </p:spTree>
    <p:extLst>
      <p:ext uri="{BB962C8B-B14F-4D97-AF65-F5344CB8AC3E}">
        <p14:creationId xmlns:p14="http://schemas.microsoft.com/office/powerpoint/2010/main" val="292730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4" name="Content Placeholder 3"/>
          <p:cNvSpPr>
            <a:spLocks noGrp="1"/>
          </p:cNvSpPr>
          <p:nvPr>
            <p:ph sz="half" idx="2"/>
          </p:nvPr>
        </p:nvSpPr>
        <p:spPr>
          <a:xfrm>
            <a:off x="827584" y="609601"/>
            <a:ext cx="7488832" cy="1019199"/>
          </a:xfrm>
        </p:spPr>
        <p:txBody>
          <a:bodyPr>
            <a:normAutofit lnSpcReduction="10000"/>
          </a:bodyPr>
          <a:lstStyle/>
          <a:p>
            <a:pPr>
              <a:buFontTx/>
              <a:buChar char="-"/>
            </a:pPr>
            <a:r>
              <a:rPr lang="sl-SI" dirty="0" smtClean="0"/>
              <a:t>Državni </a:t>
            </a:r>
            <a:r>
              <a:rPr lang="sl-SI" dirty="0" err="1" smtClean="0"/>
              <a:t>inkvizitorni</a:t>
            </a:r>
            <a:r>
              <a:rPr lang="sl-SI" dirty="0" smtClean="0"/>
              <a:t> proces</a:t>
            </a:r>
            <a:endParaRPr lang="sl-SI" dirty="0"/>
          </a:p>
          <a:p>
            <a:pPr>
              <a:buFontTx/>
              <a:buChar char="-"/>
            </a:pPr>
            <a:r>
              <a:rPr lang="sl-SI" dirty="0" smtClean="0"/>
              <a:t>Država prevzame vlogo </a:t>
            </a:r>
            <a:r>
              <a:rPr lang="sl-SI" dirty="0" err="1" smtClean="0"/>
              <a:t>mediacije</a:t>
            </a:r>
            <a:r>
              <a:rPr lang="sl-SI" dirty="0" smtClean="0"/>
              <a:t> skupnosti </a:t>
            </a:r>
            <a:endParaRPr lang="sl-SI" dirty="0"/>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95736" y="1777357"/>
            <a:ext cx="4752528" cy="430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745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r>
              <a:rPr lang="en-US" sz="3600" b="1" dirty="0" smtClean="0">
                <a:latin typeface="+mn-lt"/>
              </a:rPr>
              <a:t>“</a:t>
            </a:r>
            <a:r>
              <a:rPr lang="sl-SI" sz="3600" b="1" dirty="0" err="1" smtClean="0">
                <a:latin typeface="+mn-lt"/>
              </a:rPr>
              <a:t>What</a:t>
            </a:r>
            <a:r>
              <a:rPr lang="sl-SI" sz="3600" b="1" dirty="0" smtClean="0">
                <a:latin typeface="+mn-lt"/>
              </a:rPr>
              <a:t> </a:t>
            </a:r>
            <a:r>
              <a:rPr lang="sl-SI" sz="3600" b="1" dirty="0" err="1" smtClean="0">
                <a:latin typeface="+mn-lt"/>
              </a:rPr>
              <a:t>about</a:t>
            </a:r>
            <a:r>
              <a:rPr lang="sl-SI" sz="3600" b="1" dirty="0" smtClean="0">
                <a:latin typeface="+mn-lt"/>
              </a:rPr>
              <a:t> </a:t>
            </a:r>
            <a:r>
              <a:rPr lang="sl-SI" sz="3600" b="1" dirty="0" err="1">
                <a:latin typeface="+mn-lt"/>
              </a:rPr>
              <a:t>v</a:t>
            </a:r>
            <a:r>
              <a:rPr lang="sl-SI" sz="3600" b="1" dirty="0" err="1" smtClean="0">
                <a:latin typeface="+mn-lt"/>
              </a:rPr>
              <a:t>ictim</a:t>
            </a:r>
            <a:r>
              <a:rPr lang="en-US" sz="3600" b="1" dirty="0" smtClean="0">
                <a:latin typeface="+mn-lt"/>
              </a:rPr>
              <a:t>?” </a:t>
            </a:r>
            <a:endParaRPr lang="sl-SI" sz="3600" b="1" dirty="0">
              <a:latin typeface="+mn-lt"/>
            </a:endParaRPr>
          </a:p>
        </p:txBody>
      </p:sp>
      <p:sp>
        <p:nvSpPr>
          <p:cNvPr id="11" name="Rectangle 10"/>
          <p:cNvSpPr/>
          <p:nvPr/>
        </p:nvSpPr>
        <p:spPr>
          <a:xfrm>
            <a:off x="5047455" y="5157192"/>
            <a:ext cx="3340970" cy="246221"/>
          </a:xfrm>
          <a:prstGeom prst="rect">
            <a:avLst/>
          </a:prstGeom>
        </p:spPr>
        <p:txBody>
          <a:bodyPr wrap="square">
            <a:spAutoFit/>
          </a:bodyPr>
          <a:lstStyle/>
          <a:p>
            <a:endParaRPr lang="sl-SI" sz="1000" dirty="0"/>
          </a:p>
        </p:txBody>
      </p:sp>
      <p:sp>
        <p:nvSpPr>
          <p:cNvPr id="2" name="Content Placeholder 1"/>
          <p:cNvSpPr>
            <a:spLocks noGrp="1"/>
          </p:cNvSpPr>
          <p:nvPr>
            <p:ph sz="half" idx="2"/>
          </p:nvPr>
        </p:nvSpPr>
        <p:spPr>
          <a:xfrm>
            <a:off x="5364088" y="609600"/>
            <a:ext cx="2941712" cy="4979639"/>
          </a:xfrm>
        </p:spPr>
        <p:txBody>
          <a:bodyPr>
            <a:normAutofit fontScale="70000" lnSpcReduction="20000"/>
          </a:bodyPr>
          <a:lstStyle/>
          <a:p>
            <a:pPr marL="0" indent="0" algn="ctr">
              <a:buNone/>
            </a:pPr>
            <a:r>
              <a:rPr lang="sl-SI" b="1" dirty="0" err="1"/>
              <a:t>Retributive</a:t>
            </a:r>
            <a:r>
              <a:rPr lang="sl-SI" b="1" dirty="0"/>
              <a:t> </a:t>
            </a:r>
            <a:r>
              <a:rPr lang="sl-SI" b="1" dirty="0" smtClean="0"/>
              <a:t>justice</a:t>
            </a:r>
          </a:p>
          <a:p>
            <a:pPr marL="0" indent="0" algn="ctr">
              <a:buNone/>
            </a:pPr>
            <a:r>
              <a:rPr lang="en-US" dirty="0"/>
              <a:t>is a theory of </a:t>
            </a:r>
            <a:r>
              <a:rPr lang="en-US" dirty="0">
                <a:hlinkClick r:id="rId2" tooltip="Justice"/>
              </a:rPr>
              <a:t>justice</a:t>
            </a:r>
            <a:r>
              <a:rPr lang="en-US" dirty="0"/>
              <a:t> that considers </a:t>
            </a:r>
            <a:r>
              <a:rPr lang="en-US" dirty="0">
                <a:hlinkClick r:id="rId3" tooltip="Punishment"/>
              </a:rPr>
              <a:t>punishment</a:t>
            </a:r>
            <a:r>
              <a:rPr lang="en-US" dirty="0"/>
              <a:t>, if </a:t>
            </a:r>
            <a:r>
              <a:rPr lang="en-US" dirty="0">
                <a:hlinkClick r:id="rId4" tooltip="Eye for an eye"/>
              </a:rPr>
              <a:t>proportionate</a:t>
            </a:r>
            <a:r>
              <a:rPr lang="en-US" dirty="0"/>
              <a:t>, to be the best response to </a:t>
            </a:r>
            <a:r>
              <a:rPr lang="en-US" dirty="0">
                <a:hlinkClick r:id="rId5" tooltip="Crime"/>
              </a:rPr>
              <a:t>crime</a:t>
            </a:r>
            <a:r>
              <a:rPr lang="en-US" dirty="0"/>
              <a:t>. When an offender breaks the law, justice requires that they forfeit something in return</a:t>
            </a:r>
            <a:r>
              <a:rPr lang="en-US" dirty="0" smtClean="0"/>
              <a:t>.</a:t>
            </a:r>
            <a:endParaRPr lang="sl-SI" dirty="0" smtClean="0"/>
          </a:p>
          <a:p>
            <a:pPr marL="0" indent="0" algn="ctr">
              <a:buNone/>
            </a:pPr>
            <a:endParaRPr lang="sl-SI" b="1" dirty="0"/>
          </a:p>
          <a:p>
            <a:pPr marL="0" indent="0" algn="ctr">
              <a:buNone/>
            </a:pPr>
            <a:r>
              <a:rPr lang="sl-SI" b="1" dirty="0" err="1"/>
              <a:t>Restorative</a:t>
            </a:r>
            <a:r>
              <a:rPr lang="sl-SI" b="1" dirty="0"/>
              <a:t> </a:t>
            </a:r>
            <a:r>
              <a:rPr lang="sl-SI" b="1" dirty="0" smtClean="0"/>
              <a:t>justice</a:t>
            </a:r>
          </a:p>
          <a:p>
            <a:pPr marL="0" indent="0" algn="ctr">
              <a:buNone/>
            </a:pPr>
            <a:r>
              <a:rPr lang="en-US" dirty="0"/>
              <a:t>is an approach to </a:t>
            </a:r>
            <a:r>
              <a:rPr lang="en-US" dirty="0">
                <a:hlinkClick r:id="rId2" tooltip="Justice"/>
              </a:rPr>
              <a:t>justice</a:t>
            </a:r>
            <a:r>
              <a:rPr lang="en-US" dirty="0"/>
              <a:t> that focuses on the needs of the victims and the offenders, as well as the involved community, instead of satisfying abstract legal principles or punishing the offender. </a:t>
            </a:r>
            <a:endParaRPr lang="sl-SI" dirty="0"/>
          </a:p>
          <a:p>
            <a:endParaRPr lang="sl-SI" dirty="0"/>
          </a:p>
        </p:txBody>
      </p:sp>
      <p:pic>
        <p:nvPicPr>
          <p:cNvPr id="7" name="Content Placeholder 6"/>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286981" y="1350168"/>
            <a:ext cx="5054323" cy="3158952"/>
          </a:xfrm>
        </p:spPr>
      </p:pic>
    </p:spTree>
    <p:extLst>
      <p:ext uri="{BB962C8B-B14F-4D97-AF65-F5344CB8AC3E}">
        <p14:creationId xmlns:p14="http://schemas.microsoft.com/office/powerpoint/2010/main" val="3466919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fontScale="90000"/>
          </a:bodyPr>
          <a:lstStyle/>
          <a:p>
            <a:r>
              <a:rPr lang="en-US" sz="2400" b="1" dirty="0">
                <a:latin typeface="+mn-lt"/>
              </a:rPr>
              <a:t>“Can Forgiveness Play a Role in Criminal Justice?” </a:t>
            </a:r>
            <a:endParaRPr lang="sl-SI" sz="2400" b="1" dirty="0">
              <a:latin typeface="+mn-lt"/>
            </a:endParaRPr>
          </a:p>
        </p:txBody>
      </p:sp>
      <p:sp>
        <p:nvSpPr>
          <p:cNvPr id="11" name="Rectangle 10"/>
          <p:cNvSpPr/>
          <p:nvPr/>
        </p:nvSpPr>
        <p:spPr>
          <a:xfrm>
            <a:off x="5047455" y="5157192"/>
            <a:ext cx="3340970" cy="246221"/>
          </a:xfrm>
          <a:prstGeom prst="rect">
            <a:avLst/>
          </a:prstGeom>
        </p:spPr>
        <p:txBody>
          <a:bodyPr wrap="square">
            <a:spAutoFit/>
          </a:bodyPr>
          <a:lstStyle/>
          <a:p>
            <a:endParaRPr lang="sl-SI" sz="1000" dirty="0"/>
          </a:p>
        </p:txBody>
      </p:sp>
      <p:sp>
        <p:nvSpPr>
          <p:cNvPr id="2" name="Content Placeholder 1"/>
          <p:cNvSpPr>
            <a:spLocks noGrp="1"/>
          </p:cNvSpPr>
          <p:nvPr>
            <p:ph sz="half" idx="2"/>
          </p:nvPr>
        </p:nvSpPr>
        <p:spPr>
          <a:xfrm>
            <a:off x="5364088" y="609600"/>
            <a:ext cx="2941712" cy="4979639"/>
          </a:xfrm>
        </p:spPr>
        <p:txBody>
          <a:bodyPr>
            <a:normAutofit fontScale="70000" lnSpcReduction="20000"/>
          </a:bodyPr>
          <a:lstStyle/>
          <a:p>
            <a:pPr marL="0" indent="0" algn="ctr">
              <a:buNone/>
            </a:pPr>
            <a:r>
              <a:rPr lang="sl-SI" b="1" dirty="0" err="1"/>
              <a:t>Retributive</a:t>
            </a:r>
            <a:r>
              <a:rPr lang="sl-SI" b="1" dirty="0"/>
              <a:t> </a:t>
            </a:r>
            <a:r>
              <a:rPr lang="sl-SI" b="1" dirty="0" smtClean="0"/>
              <a:t>justice</a:t>
            </a:r>
          </a:p>
          <a:p>
            <a:pPr marL="0" indent="0" algn="ctr">
              <a:buNone/>
            </a:pPr>
            <a:r>
              <a:rPr lang="en-US" dirty="0"/>
              <a:t>is a theory of </a:t>
            </a:r>
            <a:r>
              <a:rPr lang="en-US" dirty="0">
                <a:hlinkClick r:id="rId2" tooltip="Justice"/>
              </a:rPr>
              <a:t>justice</a:t>
            </a:r>
            <a:r>
              <a:rPr lang="en-US" dirty="0"/>
              <a:t> that considers </a:t>
            </a:r>
            <a:r>
              <a:rPr lang="en-US" dirty="0">
                <a:hlinkClick r:id="rId3" tooltip="Punishment"/>
              </a:rPr>
              <a:t>punishment</a:t>
            </a:r>
            <a:r>
              <a:rPr lang="en-US" dirty="0"/>
              <a:t>, if </a:t>
            </a:r>
            <a:r>
              <a:rPr lang="en-US" dirty="0">
                <a:hlinkClick r:id="rId4" tooltip="Eye for an eye"/>
              </a:rPr>
              <a:t>proportionate</a:t>
            </a:r>
            <a:r>
              <a:rPr lang="en-US" dirty="0"/>
              <a:t>, to be the best response to </a:t>
            </a:r>
            <a:r>
              <a:rPr lang="en-US" dirty="0">
                <a:hlinkClick r:id="rId5" tooltip="Crime"/>
              </a:rPr>
              <a:t>crime</a:t>
            </a:r>
            <a:r>
              <a:rPr lang="en-US" dirty="0"/>
              <a:t>. When an offender breaks the law, justice requires that they forfeit something in return</a:t>
            </a:r>
            <a:r>
              <a:rPr lang="en-US" dirty="0" smtClean="0"/>
              <a:t>.</a:t>
            </a:r>
            <a:endParaRPr lang="sl-SI" dirty="0" smtClean="0"/>
          </a:p>
          <a:p>
            <a:pPr marL="0" indent="0" algn="ctr">
              <a:buNone/>
            </a:pPr>
            <a:endParaRPr lang="sl-SI" b="1" dirty="0"/>
          </a:p>
          <a:p>
            <a:pPr marL="0" indent="0" algn="ctr">
              <a:buNone/>
            </a:pPr>
            <a:r>
              <a:rPr lang="sl-SI" b="1" dirty="0" err="1"/>
              <a:t>Restorative</a:t>
            </a:r>
            <a:r>
              <a:rPr lang="sl-SI" b="1" dirty="0"/>
              <a:t> </a:t>
            </a:r>
            <a:r>
              <a:rPr lang="sl-SI" b="1" dirty="0" smtClean="0"/>
              <a:t>justice</a:t>
            </a:r>
          </a:p>
          <a:p>
            <a:pPr marL="0" indent="0" algn="ctr">
              <a:buNone/>
            </a:pPr>
            <a:r>
              <a:rPr lang="en-US" dirty="0"/>
              <a:t>is an approach to </a:t>
            </a:r>
            <a:r>
              <a:rPr lang="en-US" dirty="0">
                <a:hlinkClick r:id="rId2" tooltip="Justice"/>
              </a:rPr>
              <a:t>justice</a:t>
            </a:r>
            <a:r>
              <a:rPr lang="en-US" dirty="0"/>
              <a:t> that focuses on the needs of the victims and the offenders, as well as the involved community, instead of satisfying abstract legal principles or punishing the offender. </a:t>
            </a:r>
            <a:endParaRPr lang="sl-SI" dirty="0"/>
          </a:p>
          <a:p>
            <a:endParaRPr lang="sl-SI" dirty="0"/>
          </a:p>
        </p:txBody>
      </p:sp>
      <p:pic>
        <p:nvPicPr>
          <p:cNvPr id="7" name="Content Placeholder 6"/>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286981" y="1350168"/>
            <a:ext cx="5054323" cy="3158952"/>
          </a:xfrm>
        </p:spPr>
      </p:pic>
    </p:spTree>
    <p:extLst>
      <p:ext uri="{BB962C8B-B14F-4D97-AF65-F5344CB8AC3E}">
        <p14:creationId xmlns:p14="http://schemas.microsoft.com/office/powerpoint/2010/main" val="3320798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89240"/>
            <a:ext cx="497632" cy="582960"/>
          </a:xfrm>
        </p:spPr>
        <p:txBody>
          <a:bodyPr>
            <a:normAutofit/>
          </a:bodyPr>
          <a:lstStyle/>
          <a:p>
            <a:endParaRPr lang="sl-SI" sz="800" dirty="0"/>
          </a:p>
        </p:txBody>
      </p:sp>
      <p:sp>
        <p:nvSpPr>
          <p:cNvPr id="3" name="Content Placeholder 2"/>
          <p:cNvSpPr>
            <a:spLocks noGrp="1"/>
          </p:cNvSpPr>
          <p:nvPr>
            <p:ph sz="half" idx="1"/>
          </p:nvPr>
        </p:nvSpPr>
        <p:spPr>
          <a:xfrm>
            <a:off x="762000" y="609600"/>
            <a:ext cx="3657600" cy="5267672"/>
          </a:xfrm>
        </p:spPr>
        <p:txBody>
          <a:bodyPr>
            <a:normAutofit fontScale="55000" lnSpcReduction="20000"/>
          </a:bodyPr>
          <a:lstStyle/>
          <a:p>
            <a:pPr marL="0" indent="0">
              <a:buNone/>
            </a:pPr>
            <a:r>
              <a:rPr lang="en-US" dirty="0"/>
              <a:t>According to historian Marc Bloch:</a:t>
            </a:r>
          </a:p>
          <a:p>
            <a:endParaRPr lang="en-US" dirty="0"/>
          </a:p>
          <a:p>
            <a:r>
              <a:rPr lang="en-US" dirty="0" smtClean="0"/>
              <a:t>The </a:t>
            </a:r>
            <a:r>
              <a:rPr lang="en-US" dirty="0"/>
              <a:t>Middle Ages, from beginning to end, and particularly the feudal era, lived under the sign of private vengeance. The onus, of course, lay above all on the wronged individual; vengeance was imposed on him as the most sacred of duties ... The solitary individual, however, could do but little. Moreover, it was most commonly a death that had to be avenged. In this case the family group went into action and the </a:t>
            </a:r>
            <a:r>
              <a:rPr lang="en-US" dirty="0" err="1"/>
              <a:t>faide</a:t>
            </a:r>
            <a:r>
              <a:rPr lang="en-US" dirty="0"/>
              <a:t> (feud) came into being, to use the old Germanic word which spread little by little through the whole of Europe--'the vengeance of the kinsmen which we call </a:t>
            </a:r>
            <a:r>
              <a:rPr lang="en-US" dirty="0" err="1"/>
              <a:t>faida</a:t>
            </a:r>
            <a:r>
              <a:rPr lang="en-US" dirty="0"/>
              <a:t>', as a German canonist expressed it. No moral obligation seemed more sacred than this ... The whole kindred, therefore, placed as a rule under the command of a chieftain, took up arms to punish the murder of one of its members or merely a wrong that he had </a:t>
            </a:r>
            <a:r>
              <a:rPr lang="en-US" dirty="0" smtClean="0"/>
              <a:t>suffered</a:t>
            </a:r>
            <a:r>
              <a:rPr lang="sl-SI" dirty="0" smtClean="0"/>
              <a:t>.</a:t>
            </a:r>
          </a:p>
          <a:p>
            <a:r>
              <a:rPr lang="sl-SI" i="1" dirty="0" err="1"/>
              <a:t>Feudal</a:t>
            </a:r>
            <a:r>
              <a:rPr lang="sl-SI" i="1" dirty="0"/>
              <a:t> </a:t>
            </a:r>
            <a:r>
              <a:rPr lang="sl-SI" i="1" dirty="0" err="1"/>
              <a:t>Society</a:t>
            </a:r>
            <a:r>
              <a:rPr lang="sl-SI" dirty="0"/>
              <a:t>, Vol. I, 1965, p. 125-126</a:t>
            </a:r>
            <a:endParaRPr lang="sl-SI" dirty="0" smtClean="0"/>
          </a:p>
          <a:p>
            <a:endParaRPr lang="en-US" dirty="0"/>
          </a:p>
          <a:p>
            <a:endParaRPr lang="sl-SI"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20072" y="548680"/>
            <a:ext cx="3060060" cy="5321844"/>
          </a:xfrm>
        </p:spPr>
      </p:pic>
    </p:spTree>
    <p:extLst>
      <p:ext uri="{BB962C8B-B14F-4D97-AF65-F5344CB8AC3E}">
        <p14:creationId xmlns:p14="http://schemas.microsoft.com/office/powerpoint/2010/main" val="1919648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89240"/>
            <a:ext cx="641648" cy="582960"/>
          </a:xfrm>
        </p:spPr>
        <p:txBody>
          <a:bodyPr>
            <a:normAutofit/>
          </a:bodyPr>
          <a:lstStyle/>
          <a:p>
            <a:endParaRPr lang="sl-SI" sz="800" dirty="0"/>
          </a:p>
        </p:txBody>
      </p:sp>
      <p:sp>
        <p:nvSpPr>
          <p:cNvPr id="4" name="Content Placeholder 3"/>
          <p:cNvSpPr>
            <a:spLocks noGrp="1"/>
          </p:cNvSpPr>
          <p:nvPr>
            <p:ph sz="half" idx="2"/>
          </p:nvPr>
        </p:nvSpPr>
        <p:spPr>
          <a:xfrm>
            <a:off x="4648200" y="609600"/>
            <a:ext cx="3657600" cy="5411687"/>
          </a:xfrm>
        </p:spPr>
        <p:txBody>
          <a:bodyPr>
            <a:normAutofit fontScale="62500" lnSpcReduction="20000"/>
          </a:bodyPr>
          <a:lstStyle/>
          <a:p>
            <a:r>
              <a:rPr lang="sl-SI" dirty="0"/>
              <a:t>O</a:t>
            </a:r>
            <a:r>
              <a:rPr lang="sl-SI" dirty="0" smtClean="0"/>
              <a:t>btoženi </a:t>
            </a:r>
            <a:r>
              <a:rPr lang="sl-SI" dirty="0"/>
              <a:t>Aleks </a:t>
            </a:r>
            <a:r>
              <a:rPr lang="sl-SI" dirty="0" smtClean="0"/>
              <a:t>je bil kljub </a:t>
            </a:r>
            <a:r>
              <a:rPr lang="sl-SI" dirty="0"/>
              <a:t>razmeroma krutemu umoru v javnosti, ob sodelovanju brata, ki ga je nagovarjal k uboju, oproščen krivde le na podlagi dejstva, da se </a:t>
            </a:r>
            <a:r>
              <a:rPr lang="sl-SI" b="1" dirty="0"/>
              <a:t>umorjeni ni hotel pogoditi </a:t>
            </a:r>
            <a:r>
              <a:rPr lang="sl-SI" dirty="0"/>
              <a:t>za svoje storjeno dejanje. </a:t>
            </a:r>
          </a:p>
          <a:p>
            <a:r>
              <a:rPr lang="sl-SI" dirty="0" smtClean="0"/>
              <a:t>Ravnali so se po obredu </a:t>
            </a:r>
            <a:r>
              <a:rPr lang="sl-SI" b="1" dirty="0" err="1"/>
              <a:t>vindicte</a:t>
            </a:r>
            <a:r>
              <a:rPr lang="sl-SI" dirty="0" smtClean="0"/>
              <a:t>. Kako </a:t>
            </a:r>
            <a:r>
              <a:rPr lang="sl-SI" dirty="0"/>
              <a:t>je ta </a:t>
            </a:r>
            <a:r>
              <a:rPr lang="sl-SI" dirty="0" err="1"/>
              <a:t>izgledal</a:t>
            </a:r>
            <a:r>
              <a:rPr lang="sl-SI" dirty="0" smtClean="0"/>
              <a:t>?:</a:t>
            </a:r>
            <a:endParaRPr lang="sl-SI" dirty="0"/>
          </a:p>
          <a:p>
            <a:pPr lvl="0">
              <a:buFont typeface="Wingdings" panose="05000000000000000000" pitchFamily="2" charset="2"/>
              <a:buChar char="Ø"/>
            </a:pPr>
            <a:r>
              <a:rPr lang="sl-SI" dirty="0"/>
              <a:t>uvedba navideznega maščevanja (pokora),</a:t>
            </a:r>
          </a:p>
          <a:p>
            <a:pPr lvl="0">
              <a:buFont typeface="Wingdings" panose="05000000000000000000" pitchFamily="2" charset="2"/>
              <a:buChar char="Ø"/>
            </a:pPr>
            <a:r>
              <a:rPr lang="sl-SI" dirty="0"/>
              <a:t>sklenitev začasnega premirja</a:t>
            </a:r>
          </a:p>
          <a:p>
            <a:pPr lvl="0">
              <a:buFont typeface="Wingdings" panose="05000000000000000000" pitchFamily="2" charset="2"/>
              <a:buChar char="Ø"/>
            </a:pPr>
            <a:r>
              <a:rPr lang="sl-SI" dirty="0"/>
              <a:t>sklepna faza: poravnava, razsodba, mir. </a:t>
            </a:r>
          </a:p>
          <a:p>
            <a:r>
              <a:rPr lang="sl-SI" dirty="0"/>
              <a:t>Pri vseh fazah obreda je najprej kot </a:t>
            </a:r>
            <a:r>
              <a:rPr lang="sl-SI" b="1" dirty="0"/>
              <a:t>mediator</a:t>
            </a:r>
            <a:r>
              <a:rPr lang="sl-SI" dirty="0"/>
              <a:t> in nato kot </a:t>
            </a:r>
            <a:r>
              <a:rPr lang="sl-SI" b="1" dirty="0"/>
              <a:t>razsodnik</a:t>
            </a:r>
            <a:r>
              <a:rPr lang="sl-SI" dirty="0"/>
              <a:t> sodelovala </a:t>
            </a:r>
            <a:r>
              <a:rPr lang="sl-SI" b="1" dirty="0"/>
              <a:t>skupnost</a:t>
            </a:r>
            <a:r>
              <a:rPr lang="sl-SI" dirty="0"/>
              <a:t>. V kolikor storilec ni privolil v pogajanja in poravnavo je bilo oškodovanim </a:t>
            </a:r>
            <a:r>
              <a:rPr lang="sl-SI" b="1" dirty="0"/>
              <a:t>dovoljeno </a:t>
            </a:r>
            <a:r>
              <a:rPr lang="sl-SI" b="1" dirty="0" smtClean="0"/>
              <a:t>maščevanje</a:t>
            </a:r>
            <a:r>
              <a:rPr lang="sl-SI" dirty="0" smtClean="0"/>
              <a:t>.</a:t>
            </a:r>
            <a:endParaRPr lang="sl-SI" dirty="0"/>
          </a:p>
          <a:p>
            <a:endParaRPr lang="sl-SI" dirty="0"/>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4231302" cy="418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88024" y="5517232"/>
            <a:ext cx="3384376" cy="654968"/>
          </a:xfrm>
        </p:spPr>
        <p:txBody>
          <a:bodyPr>
            <a:noAutofit/>
          </a:bodyPr>
          <a:lstStyle/>
          <a:p>
            <a:r>
              <a:rPr lang="en-US" sz="1400" dirty="0">
                <a:latin typeface="+mn-lt"/>
              </a:rPr>
              <a:t>A near-contemporary Flemish picture of the Battle of Barnet in 1471.</a:t>
            </a:r>
            <a:br>
              <a:rPr lang="en-US" sz="1400" dirty="0">
                <a:latin typeface="+mn-lt"/>
              </a:rPr>
            </a:br>
            <a:r>
              <a:rPr lang="en-US" sz="1400" dirty="0">
                <a:latin typeface="+mn-lt"/>
              </a:rPr>
              <a:t>All pictures From Wikimedia Commons, the free media repository</a:t>
            </a:r>
            <a:br>
              <a:rPr lang="en-US" sz="1400" dirty="0">
                <a:latin typeface="+mn-lt"/>
              </a:rPr>
            </a:br>
            <a:endParaRPr lang="sl-SI" sz="1400" dirty="0">
              <a:latin typeface="+mn-lt"/>
            </a:endParaRPr>
          </a:p>
        </p:txBody>
      </p:sp>
      <p:sp>
        <p:nvSpPr>
          <p:cNvPr id="5" name="Content Placeholder 4"/>
          <p:cNvSpPr>
            <a:spLocks noGrp="1"/>
          </p:cNvSpPr>
          <p:nvPr>
            <p:ph sz="half" idx="1"/>
          </p:nvPr>
        </p:nvSpPr>
        <p:spPr/>
        <p:txBody>
          <a:bodyPr>
            <a:normAutofit/>
          </a:bodyPr>
          <a:lstStyle/>
          <a:p>
            <a:pPr marL="0" indent="0" algn="ctr">
              <a:buNone/>
            </a:pPr>
            <a:r>
              <a:rPr lang="sl-SI" dirty="0" err="1" smtClean="0"/>
              <a:t>Can</a:t>
            </a:r>
            <a:r>
              <a:rPr lang="sl-SI" dirty="0" smtClean="0"/>
              <a:t> </a:t>
            </a:r>
            <a:r>
              <a:rPr lang="sl-SI" dirty="0" err="1" smtClean="0"/>
              <a:t>You</a:t>
            </a:r>
            <a:r>
              <a:rPr lang="sl-SI" dirty="0" smtClean="0"/>
              <a:t> </a:t>
            </a:r>
            <a:r>
              <a:rPr lang="sl-SI" dirty="0" err="1" smtClean="0"/>
              <a:t>imagine</a:t>
            </a:r>
            <a:r>
              <a:rPr lang="sl-SI" dirty="0" smtClean="0"/>
              <a:t> </a:t>
            </a:r>
            <a:r>
              <a:rPr lang="sl-SI" dirty="0" err="1" smtClean="0"/>
              <a:t>that</a:t>
            </a:r>
            <a:r>
              <a:rPr lang="sl-SI" dirty="0" smtClean="0"/>
              <a:t> BLOOD FEUD …</a:t>
            </a:r>
            <a:endParaRPr lang="sl-SI"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23162"/>
            <a:ext cx="806897" cy="34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35695" y="6256480"/>
            <a:ext cx="6423521" cy="523220"/>
          </a:xfrm>
          <a:prstGeom prst="rect">
            <a:avLst/>
          </a:prstGeom>
        </p:spPr>
        <p:txBody>
          <a:bodyPr wrap="square">
            <a:spAutoFit/>
          </a:bodyPr>
          <a:lstStyle/>
          <a:p>
            <a:r>
              <a:rPr lang="en-US" sz="1400" dirty="0" smtClean="0"/>
              <a:t>FAIDA. This research was supported by a Marie Curie Intra European Fellowship within the 7</a:t>
            </a:r>
            <a:r>
              <a:rPr lang="en-US" sz="1400" baseline="30000" dirty="0" smtClean="0"/>
              <a:t>th</a:t>
            </a:r>
            <a:r>
              <a:rPr lang="sl-SI" sz="1400" dirty="0" smtClean="0"/>
              <a:t>  </a:t>
            </a:r>
            <a:r>
              <a:rPr lang="en-US" sz="1400" dirty="0" smtClean="0"/>
              <a:t>European Community Framework </a:t>
            </a:r>
            <a:r>
              <a:rPr lang="en-US" sz="1400" dirty="0" err="1" smtClean="0"/>
              <a:t>Programme</a:t>
            </a:r>
            <a:r>
              <a:rPr lang="en-US" sz="1400" dirty="0" smtClean="0"/>
              <a:t>.</a:t>
            </a:r>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60033" y="609599"/>
            <a:ext cx="3528392" cy="434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429000"/>
            <a:ext cx="418147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798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a:xfrm>
            <a:off x="762000" y="609601"/>
            <a:ext cx="2801888" cy="3767328"/>
          </a:xfrm>
        </p:spPr>
        <p:txBody>
          <a:bodyPr>
            <a:normAutofit/>
          </a:bodyPr>
          <a:lstStyle/>
          <a:p>
            <a:pPr marL="0" indent="0" algn="ctr">
              <a:buNone/>
            </a:pPr>
            <a:endParaRPr lang="sl-SI"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23162"/>
            <a:ext cx="806897" cy="34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35695" y="6256480"/>
            <a:ext cx="6423521" cy="523220"/>
          </a:xfrm>
          <a:prstGeom prst="rect">
            <a:avLst/>
          </a:prstGeom>
        </p:spPr>
        <p:txBody>
          <a:bodyPr wrap="square">
            <a:spAutoFit/>
          </a:bodyPr>
          <a:lstStyle/>
          <a:p>
            <a:r>
              <a:rPr lang="en-US" sz="1400" dirty="0" smtClean="0"/>
              <a:t>FAIDA. This research was supported by a Marie Curie Intra European Fellowship within the 7</a:t>
            </a:r>
            <a:r>
              <a:rPr lang="en-US" sz="1400" baseline="30000" dirty="0" smtClean="0"/>
              <a:t>th</a:t>
            </a:r>
            <a:r>
              <a:rPr lang="sl-SI" sz="1400" dirty="0" smtClean="0"/>
              <a:t>  </a:t>
            </a:r>
            <a:r>
              <a:rPr lang="en-US" sz="1400" dirty="0" smtClean="0"/>
              <a:t>European Community Framework </a:t>
            </a:r>
            <a:r>
              <a:rPr lang="en-US" sz="1400" dirty="0" err="1" smtClean="0"/>
              <a:t>Programme</a:t>
            </a:r>
            <a:r>
              <a:rPr lang="en-US" sz="1400" dirty="0" smtClean="0"/>
              <a:t>.</a:t>
            </a:r>
          </a:p>
        </p:txBody>
      </p:sp>
      <p:sp>
        <p:nvSpPr>
          <p:cNvPr id="11" name="Content Placeholder 10"/>
          <p:cNvSpPr>
            <a:spLocks noGrp="1"/>
          </p:cNvSpPr>
          <p:nvPr>
            <p:ph sz="half" idx="2"/>
          </p:nvPr>
        </p:nvSpPr>
        <p:spPr/>
        <p:txBody>
          <a:bodyPr/>
          <a:lstStyle/>
          <a:p>
            <a:pPr marL="0" indent="0">
              <a:buNone/>
            </a:pPr>
            <a:r>
              <a:rPr lang="sl-SI" dirty="0"/>
              <a:t>…VINDICTA</a:t>
            </a:r>
            <a:r>
              <a:rPr lang="sl-SI" dirty="0" smtClean="0"/>
              <a:t>, …</a:t>
            </a:r>
            <a:endParaRPr lang="sl-SI" dirty="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95" y="476672"/>
            <a:ext cx="2921000"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798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5" name="Content Placeholder 4"/>
          <p:cNvSpPr>
            <a:spLocks noGrp="1"/>
          </p:cNvSpPr>
          <p:nvPr>
            <p:ph sz="half" idx="1"/>
          </p:nvPr>
        </p:nvSpPr>
        <p:spPr/>
        <p:txBody>
          <a:bodyPr>
            <a:normAutofit/>
          </a:bodyPr>
          <a:lstStyle/>
          <a:p>
            <a:pPr marL="0" indent="0" algn="ctr">
              <a:buNone/>
            </a:pPr>
            <a:r>
              <a:rPr lang="sl-SI" dirty="0" smtClean="0"/>
              <a:t>… VENDETTA, …</a:t>
            </a:r>
            <a:endParaRPr lang="sl-SI"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23162"/>
            <a:ext cx="806897" cy="34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35695" y="6256480"/>
            <a:ext cx="6423521" cy="523220"/>
          </a:xfrm>
          <a:prstGeom prst="rect">
            <a:avLst/>
          </a:prstGeom>
        </p:spPr>
        <p:txBody>
          <a:bodyPr wrap="square">
            <a:spAutoFit/>
          </a:bodyPr>
          <a:lstStyle/>
          <a:p>
            <a:r>
              <a:rPr lang="en-US" sz="1400" dirty="0" smtClean="0"/>
              <a:t>FAIDA. This research was supported by a Marie Curie Intra European Fellowship within the 7</a:t>
            </a:r>
            <a:r>
              <a:rPr lang="en-US" sz="1400" baseline="30000" dirty="0" smtClean="0"/>
              <a:t>th</a:t>
            </a:r>
            <a:r>
              <a:rPr lang="sl-SI" sz="1400" dirty="0" smtClean="0"/>
              <a:t>  </a:t>
            </a:r>
            <a:r>
              <a:rPr lang="en-US" sz="1400" dirty="0" smtClean="0"/>
              <a:t>European Community Framework </a:t>
            </a:r>
            <a:r>
              <a:rPr lang="en-US" sz="1400" dirty="0" err="1" smtClean="0"/>
              <a:t>Programme</a:t>
            </a:r>
            <a:r>
              <a:rPr lang="en-US" sz="1400" dirty="0" smtClean="0"/>
              <a:t>.</a:t>
            </a:r>
          </a:p>
        </p:txBody>
      </p:sp>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99992" y="548680"/>
            <a:ext cx="3892510" cy="54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793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517232"/>
            <a:ext cx="6781800" cy="654968"/>
          </a:xfrm>
        </p:spPr>
        <p:txBody>
          <a:bodyPr>
            <a:normAutofit/>
          </a:bodyPr>
          <a:lstStyle/>
          <a:p>
            <a:endParaRPr lang="sl-SI" sz="2400" b="1" dirty="0">
              <a:latin typeface="+mn-lt"/>
            </a:endParaRPr>
          </a:p>
        </p:txBody>
      </p:sp>
      <p:sp>
        <p:nvSpPr>
          <p:cNvPr id="2" name="Content Placeholder 1"/>
          <p:cNvSpPr>
            <a:spLocks noGrp="1"/>
          </p:cNvSpPr>
          <p:nvPr>
            <p:ph sz="half" idx="2"/>
          </p:nvPr>
        </p:nvSpPr>
        <p:spPr>
          <a:xfrm>
            <a:off x="5533528" y="620688"/>
            <a:ext cx="2725688" cy="3767328"/>
          </a:xfrm>
        </p:spPr>
        <p:txBody>
          <a:bodyPr/>
          <a:lstStyle/>
          <a:p>
            <a:pPr marL="0" indent="0">
              <a:buNone/>
            </a:pPr>
            <a:r>
              <a:rPr lang="sl-SI" dirty="0"/>
              <a:t>… FAIDA, …</a:t>
            </a:r>
          </a:p>
          <a:p>
            <a:endParaRPr lang="sl-SI" dirty="0"/>
          </a:p>
        </p:txBody>
      </p:sp>
      <p:pic>
        <p:nvPicPr>
          <p:cNvPr id="921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3115" y="548680"/>
            <a:ext cx="3953703" cy="533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0549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5249</TotalTime>
  <Words>3038</Words>
  <Application>Microsoft Office PowerPoint</Application>
  <PresentationFormat>On-screen Show (4:3)</PresentationFormat>
  <Paragraphs>134</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NewsPrint</vt:lpstr>
      <vt:lpstr>Orestovo kesanje, obdan z Erinijami, tremi boginjami maščevanja. William-Adolphe Bouguereau, 1862. From Wikimedia Commons (Vse slike From Wikimedia Commons, the free media repository)</vt:lpstr>
      <vt:lpstr>PowerPoint Presentation</vt:lpstr>
      <vt:lpstr>PowerPoint Presentation</vt:lpstr>
      <vt:lpstr>PowerPoint Presentation</vt:lpstr>
      <vt:lpstr>PowerPoint Presentation</vt:lpstr>
      <vt:lpstr>A near-contemporary Flemish picture of the Battle of Barnet in 1471. All pictures From Wikimedia Commons, the free media repository </vt:lpstr>
      <vt:lpstr>PowerPoint Presentation</vt:lpstr>
      <vt:lpstr>PowerPoint Presentation</vt:lpstr>
      <vt:lpstr>PowerPoint Presentation</vt:lpstr>
      <vt:lpstr>PowerPoint Presentation</vt:lpstr>
      <vt:lpstr>PowerPoint Presentation</vt:lpstr>
      <vt:lpstr>PowerPoint Presentation</vt:lpstr>
      <vt:lpstr>Two churchmen giving the kiss of peace. 1240</vt:lpstr>
      <vt:lpstr>PowerPoint Presentation</vt:lpstr>
      <vt:lpstr>PowerPoint Presentation</vt:lpstr>
      <vt:lpstr>PowerPoint Presentation</vt:lpstr>
      <vt:lpstr>PowerPoint Presentation</vt:lpstr>
      <vt:lpstr>Justice and Peace kiss each other, Pinacoteca Tosio Martinengo, Brescia (Italy).</vt:lpstr>
      <vt:lpstr>PowerPoint Presentation</vt:lpstr>
      <vt:lpstr>PowerPoint Presentation</vt:lpstr>
      <vt:lpstr>PowerPoint Presentation</vt:lpstr>
      <vt:lpstr>Paja Jovanović Krvna osveta.   Procesija bratstvenikov pred vstopom v hišo, pred obredi bratenja z zibkami http://www.tankonyvtar.hu/hu/tartalom/tkt/osztrak-magyar/images/09251.jpg</vt:lpstr>
      <vt:lpstr>PowerPoint Presentation</vt:lpstr>
      <vt:lpstr>PowerPoint Presentation</vt:lpstr>
      <vt:lpstr>… sbucò in Brolo, indi, …</vt:lpstr>
      <vt:lpstr>PowerPoint Presentation</vt:lpstr>
      <vt:lpstr>PowerPoint Presentation</vt:lpstr>
      <vt:lpstr>PowerPoint Presentation</vt:lpstr>
      <vt:lpstr>PowerPoint Presentation</vt:lpstr>
      <vt:lpstr>PowerPoint Presentation</vt:lpstr>
      <vt:lpstr>PowerPoint Presentation</vt:lpstr>
      <vt:lpstr>Télécharger Peter Paul Rubens, Allégorie de la Paix et de la Guerre  </vt:lpstr>
      <vt:lpstr>PowerPoint Presentation</vt:lpstr>
      <vt:lpstr>Sistem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victim?” </vt:lpstr>
      <vt:lpstr>“Can Forgiveness Play a Role in Criminal Justice?”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Vendetta 1686</dc:title>
  <dc:creator>Darko</dc:creator>
  <cp:lastModifiedBy>Darko</cp:lastModifiedBy>
  <cp:revision>116</cp:revision>
  <dcterms:created xsi:type="dcterms:W3CDTF">2015-05-26T15:50:28Z</dcterms:created>
  <dcterms:modified xsi:type="dcterms:W3CDTF">2016-03-05T16:29:57Z</dcterms:modified>
</cp:coreProperties>
</file>