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95" r:id="rId3"/>
    <p:sldId id="286" r:id="rId4"/>
    <p:sldId id="298" r:id="rId5"/>
    <p:sldId id="290" r:id="rId6"/>
    <p:sldId id="378" r:id="rId7"/>
    <p:sldId id="402" r:id="rId8"/>
    <p:sldId id="377" r:id="rId9"/>
    <p:sldId id="379" r:id="rId10"/>
    <p:sldId id="297" r:id="rId11"/>
    <p:sldId id="291" r:id="rId12"/>
    <p:sldId id="293" r:id="rId13"/>
    <p:sldId id="380" r:id="rId14"/>
    <p:sldId id="397" r:id="rId15"/>
    <p:sldId id="381" r:id="rId16"/>
    <p:sldId id="382" r:id="rId17"/>
    <p:sldId id="294" r:id="rId18"/>
    <p:sldId id="300" r:id="rId19"/>
    <p:sldId id="399" r:id="rId20"/>
    <p:sldId id="398" r:id="rId21"/>
    <p:sldId id="356" r:id="rId22"/>
    <p:sldId id="371" r:id="rId23"/>
    <p:sldId id="357" r:id="rId24"/>
    <p:sldId id="358" r:id="rId25"/>
    <p:sldId id="400" r:id="rId26"/>
    <p:sldId id="401" r:id="rId27"/>
    <p:sldId id="315" r:id="rId2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75" autoAdjust="0"/>
  </p:normalViewPr>
  <p:slideViewPr>
    <p:cSldViewPr>
      <p:cViewPr varScale="1">
        <p:scale>
          <a:sx n="100" d="100"/>
          <a:sy n="100" d="100"/>
        </p:scale>
        <p:origin x="-2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7BDFF29-F461-4B38-BF62-52147BB873C1}" type="datetimeFigureOut">
              <a:rPr lang="sl-SI" smtClean="0"/>
              <a:t>12.10.2017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2893F220-C547-43F8-A931-AD23908B079C}" type="slidenum">
              <a:rPr lang="sl-SI" smtClean="0"/>
              <a:t>‹#›</a:t>
            </a:fld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tankonyvtar.hu/hu/tartalom/tkt/osztrak-magyar/images/09251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academia.edu/9876389/Cum_lampulo_mantelli._The_Ritual_of_Notarial_Investiture_Example_from_Istri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5085184"/>
            <a:ext cx="4464496" cy="792088"/>
          </a:xfrm>
        </p:spPr>
        <p:txBody>
          <a:bodyPr>
            <a:normAutofit/>
          </a:bodyPr>
          <a:lstStyle/>
          <a:p>
            <a:endParaRPr lang="sl-SI" sz="18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7626424" cy="181128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sl-SI" sz="1600" dirty="0" smtClean="0"/>
          </a:p>
          <a:p>
            <a:pPr marL="0" indent="0" algn="ctr">
              <a:buNone/>
            </a:pPr>
            <a:r>
              <a:rPr lang="sl-SI" sz="8600" dirty="0"/>
              <a:t>Darko Darovec</a:t>
            </a:r>
            <a:r>
              <a:rPr lang="sl-SI" sz="8600" dirty="0" smtClean="0"/>
              <a:t>:</a:t>
            </a:r>
          </a:p>
          <a:p>
            <a:pPr marL="0" indent="0" algn="ctr">
              <a:buNone/>
            </a:pPr>
            <a:r>
              <a:rPr lang="sl-SI" sz="4800" dirty="0" smtClean="0"/>
              <a:t>Università Ca‘ Foscari Venezia, </a:t>
            </a:r>
            <a:r>
              <a:rPr lang="sl-SI" sz="4800" dirty="0" err="1" smtClean="0"/>
              <a:t>Dipartimento</a:t>
            </a:r>
            <a:r>
              <a:rPr lang="sl-SI" sz="4800" dirty="0" smtClean="0"/>
              <a:t> </a:t>
            </a:r>
            <a:r>
              <a:rPr lang="sl-SI" sz="4800" dirty="0" err="1" smtClean="0"/>
              <a:t>di</a:t>
            </a:r>
            <a:r>
              <a:rPr lang="sl-SI" sz="4800" dirty="0" smtClean="0"/>
              <a:t> studi </a:t>
            </a:r>
            <a:r>
              <a:rPr lang="sl-SI" sz="4800" dirty="0" err="1" smtClean="0"/>
              <a:t>umanistici</a:t>
            </a:r>
            <a:endParaRPr lang="sl-SI" sz="4800" dirty="0"/>
          </a:p>
          <a:p>
            <a:pPr marL="0" indent="0" algn="ctr">
              <a:buNone/>
            </a:pPr>
            <a:r>
              <a:rPr lang="sl-SI" sz="9600" b="1" dirty="0" err="1"/>
              <a:t>Fiduciari</a:t>
            </a:r>
            <a:r>
              <a:rPr lang="sl-SI" sz="9600" b="1" dirty="0"/>
              <a:t>, </a:t>
            </a:r>
            <a:r>
              <a:rPr lang="sl-SI" sz="9600" b="1" dirty="0" err="1"/>
              <a:t>dorzoni</a:t>
            </a:r>
            <a:r>
              <a:rPr lang="sl-SI" sz="9600" b="1" dirty="0"/>
              <a:t>, </a:t>
            </a:r>
            <a:r>
              <a:rPr lang="sl-SI" sz="9600" b="1" dirty="0" err="1" smtClean="0"/>
              <a:t>jemci</a:t>
            </a:r>
            <a:r>
              <a:rPr lang="sl-SI" sz="9600" b="1" dirty="0" smtClean="0"/>
              <a:t> </a:t>
            </a:r>
            <a:r>
              <a:rPr lang="sl-SI" sz="9600" b="1" dirty="0" err="1"/>
              <a:t>nel</a:t>
            </a:r>
            <a:r>
              <a:rPr lang="sl-SI" sz="9600" b="1" dirty="0"/>
              <a:t> rito </a:t>
            </a:r>
            <a:r>
              <a:rPr lang="sl-SI" sz="9600" b="1" dirty="0" err="1"/>
              <a:t>di</a:t>
            </a:r>
            <a:r>
              <a:rPr lang="sl-SI" sz="9600" b="1" dirty="0"/>
              <a:t> </a:t>
            </a:r>
            <a:r>
              <a:rPr lang="sl-SI" sz="9600" b="1" dirty="0" err="1"/>
              <a:t>vendetta</a:t>
            </a:r>
            <a:endParaRPr lang="sl-SI" sz="9600" b="1" dirty="0"/>
          </a:p>
          <a:p>
            <a:pPr marL="0" indent="0" algn="ctr">
              <a:buNone/>
            </a:pPr>
            <a:endParaRPr lang="sl-SI" sz="5100" dirty="0"/>
          </a:p>
          <a:p>
            <a:pPr marL="0" indent="0" algn="ctr">
              <a:buNone/>
            </a:pPr>
            <a:r>
              <a:rPr lang="sl-SI" sz="6400" dirty="0" smtClean="0"/>
              <a:t>La </a:t>
            </a:r>
            <a:r>
              <a:rPr lang="sl-SI" sz="6400" dirty="0" err="1" smtClean="0"/>
              <a:t>società</a:t>
            </a:r>
            <a:r>
              <a:rPr lang="sl-SI" sz="6400" dirty="0" smtClean="0"/>
              <a:t> e </a:t>
            </a:r>
            <a:r>
              <a:rPr lang="sl-SI" sz="6400" dirty="0" err="1" smtClean="0"/>
              <a:t>il</a:t>
            </a:r>
            <a:r>
              <a:rPr lang="sl-SI" sz="6400" dirty="0" smtClean="0"/>
              <a:t> </a:t>
            </a:r>
            <a:r>
              <a:rPr lang="sl-SI" sz="6400" dirty="0" err="1" smtClean="0"/>
              <a:t>territorio</a:t>
            </a:r>
            <a:r>
              <a:rPr lang="sl-SI" sz="6400" dirty="0" smtClean="0"/>
              <a:t>: </a:t>
            </a:r>
            <a:r>
              <a:rPr lang="sl-SI" sz="6400" dirty="0" err="1" smtClean="0"/>
              <a:t>il</a:t>
            </a:r>
            <a:r>
              <a:rPr lang="sl-SI" sz="6400" dirty="0" smtClean="0"/>
              <a:t> </a:t>
            </a:r>
            <a:r>
              <a:rPr lang="sl-SI" sz="6400" dirty="0" err="1" smtClean="0"/>
              <a:t>controllo</a:t>
            </a:r>
            <a:r>
              <a:rPr lang="sl-SI" sz="6400" dirty="0" smtClean="0"/>
              <a:t> </a:t>
            </a:r>
            <a:r>
              <a:rPr lang="sl-SI" sz="6400" dirty="0" err="1" smtClean="0"/>
              <a:t>attraverso</a:t>
            </a:r>
            <a:r>
              <a:rPr lang="sl-SI" sz="6400" dirty="0" smtClean="0"/>
              <a:t> </a:t>
            </a:r>
            <a:r>
              <a:rPr lang="sl-SI" sz="6400" dirty="0" err="1" smtClean="0"/>
              <a:t>fiduciari</a:t>
            </a:r>
            <a:endParaRPr lang="sl-SI" sz="6400" dirty="0" smtClean="0"/>
          </a:p>
          <a:p>
            <a:pPr marL="0" indent="0" algn="ctr">
              <a:buNone/>
            </a:pPr>
            <a:r>
              <a:rPr lang="sl-SI" sz="6400" dirty="0" err="1" smtClean="0"/>
              <a:t>Society</a:t>
            </a:r>
            <a:r>
              <a:rPr lang="sl-SI" sz="6400" dirty="0" smtClean="0"/>
              <a:t> </a:t>
            </a:r>
            <a:r>
              <a:rPr lang="sl-SI" sz="6400" dirty="0" err="1" smtClean="0"/>
              <a:t>and</a:t>
            </a:r>
            <a:r>
              <a:rPr lang="sl-SI" sz="6400" dirty="0" smtClean="0"/>
              <a:t> </a:t>
            </a:r>
            <a:r>
              <a:rPr lang="sl-SI" sz="6400" dirty="0" err="1" smtClean="0"/>
              <a:t>Territory</a:t>
            </a:r>
            <a:r>
              <a:rPr lang="sl-SI" sz="6400" dirty="0" smtClean="0"/>
              <a:t>: </a:t>
            </a:r>
            <a:r>
              <a:rPr lang="sl-SI" sz="6400" dirty="0" err="1" smtClean="0"/>
              <a:t>Enhancing</a:t>
            </a:r>
            <a:r>
              <a:rPr lang="sl-SI" sz="6400" dirty="0" smtClean="0"/>
              <a:t> </a:t>
            </a:r>
            <a:r>
              <a:rPr lang="sl-SI" sz="6400" dirty="0" err="1" smtClean="0"/>
              <a:t>Control</a:t>
            </a:r>
            <a:r>
              <a:rPr lang="sl-SI" sz="6400" dirty="0" smtClean="0"/>
              <a:t> </a:t>
            </a:r>
            <a:r>
              <a:rPr lang="sl-SI" sz="6400" dirty="0" err="1" smtClean="0"/>
              <a:t>by</a:t>
            </a:r>
            <a:r>
              <a:rPr lang="sl-SI" sz="6400" dirty="0" smtClean="0"/>
              <a:t> </a:t>
            </a:r>
            <a:r>
              <a:rPr lang="sl-SI" sz="6400" dirty="0" err="1" smtClean="0"/>
              <a:t>Trustees</a:t>
            </a:r>
            <a:endParaRPr lang="sl-SI" sz="6400" dirty="0" smtClean="0"/>
          </a:p>
          <a:p>
            <a:pPr marL="0" indent="0" algn="ctr">
              <a:buNone/>
            </a:pPr>
            <a:r>
              <a:rPr lang="sl-SI" sz="4800" dirty="0" err="1" smtClean="0"/>
              <a:t>Convegno</a:t>
            </a:r>
            <a:r>
              <a:rPr lang="sl-SI" sz="4800" dirty="0" smtClean="0"/>
              <a:t> </a:t>
            </a:r>
            <a:r>
              <a:rPr lang="sl-SI" sz="4800" dirty="0" err="1" smtClean="0"/>
              <a:t>internazionale</a:t>
            </a:r>
            <a:r>
              <a:rPr lang="sl-SI" sz="4800" dirty="0" smtClean="0"/>
              <a:t> </a:t>
            </a:r>
            <a:r>
              <a:rPr lang="sl-SI" sz="4800" dirty="0" err="1" smtClean="0"/>
              <a:t>di</a:t>
            </a:r>
            <a:r>
              <a:rPr lang="sl-SI" sz="4800" dirty="0" smtClean="0"/>
              <a:t> studi, 20-21 Novembre 2015</a:t>
            </a:r>
          </a:p>
          <a:p>
            <a:pPr marL="0" indent="0" algn="ctr">
              <a:buNone/>
            </a:pPr>
            <a:r>
              <a:rPr lang="sl-SI" sz="4800" dirty="0" err="1" smtClean="0"/>
              <a:t>Palazzo</a:t>
            </a:r>
            <a:r>
              <a:rPr lang="sl-SI" sz="4800" dirty="0" smtClean="0"/>
              <a:t> </a:t>
            </a:r>
            <a:r>
              <a:rPr lang="sl-SI" sz="4800" dirty="0" err="1" smtClean="0"/>
              <a:t>Feltrinelli</a:t>
            </a:r>
            <a:r>
              <a:rPr lang="sl-SI" sz="4800" dirty="0" smtClean="0"/>
              <a:t>, </a:t>
            </a:r>
            <a:r>
              <a:rPr lang="sl-SI" sz="4800" dirty="0" err="1" smtClean="0"/>
              <a:t>Gargnano</a:t>
            </a:r>
            <a:r>
              <a:rPr lang="sl-SI" sz="4800" dirty="0" smtClean="0"/>
              <a:t> </a:t>
            </a:r>
            <a:r>
              <a:rPr lang="sl-SI" sz="4800" dirty="0" smtClean="0"/>
              <a:t>(</a:t>
            </a:r>
            <a:r>
              <a:rPr lang="sl-SI" sz="4800" dirty="0" err="1" smtClean="0"/>
              <a:t>Bs</a:t>
            </a:r>
            <a:r>
              <a:rPr lang="sl-SI" sz="4800" dirty="0" smtClean="0"/>
              <a:t>)</a:t>
            </a:r>
          </a:p>
          <a:p>
            <a:pPr marL="0" indent="0" algn="ctr">
              <a:buNone/>
            </a:pPr>
            <a:endParaRPr lang="sl-SI" sz="2400" dirty="0"/>
          </a:p>
          <a:p>
            <a:pPr marL="0" indent="0" algn="ctr">
              <a:buNone/>
            </a:pPr>
            <a:endParaRPr lang="sl-SI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78" y="2418929"/>
            <a:ext cx="5844358" cy="369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8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137592" cy="654968"/>
          </a:xfrm>
        </p:spPr>
        <p:txBody>
          <a:bodyPr>
            <a:normAutofit/>
          </a:bodyPr>
          <a:lstStyle/>
          <a:p>
            <a:endParaRPr lang="sl-SI" sz="2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609600"/>
            <a:ext cx="2441848" cy="5483695"/>
          </a:xfrm>
        </p:spPr>
        <p:txBody>
          <a:bodyPr>
            <a:normAutofit fontScale="77500" lnSpcReduction="20000"/>
          </a:bodyPr>
          <a:lstStyle/>
          <a:p>
            <a:r>
              <a:rPr lang="sl-SI" dirty="0" smtClean="0"/>
              <a:t>G</a:t>
            </a:r>
            <a:r>
              <a:rPr lang="it-IT" dirty="0" smtClean="0"/>
              <a:t>esto </a:t>
            </a:r>
            <a:r>
              <a:rPr lang="it-IT" b="1" i="1" dirty="0" err="1"/>
              <a:t>immixtio</a:t>
            </a:r>
            <a:r>
              <a:rPr lang="it-IT" b="1" i="1" dirty="0"/>
              <a:t> </a:t>
            </a:r>
            <a:r>
              <a:rPr lang="it-IT" b="1" i="1" dirty="0" err="1"/>
              <a:t>manum</a:t>
            </a:r>
            <a:r>
              <a:rPr lang="it-IT" dirty="0"/>
              <a:t>, come lo conosciamo dalla cerimonia di investitura </a:t>
            </a:r>
            <a:r>
              <a:rPr lang="it-IT" dirty="0" smtClean="0"/>
              <a:t>d</a:t>
            </a:r>
            <a:r>
              <a:rPr lang="sl-SI" dirty="0" smtClean="0"/>
              <a:t>e</a:t>
            </a:r>
            <a:r>
              <a:rPr lang="it-IT" dirty="0" smtClean="0"/>
              <a:t>i </a:t>
            </a:r>
            <a:r>
              <a:rPr lang="it-IT" dirty="0"/>
              <a:t>vassalli o notai (</a:t>
            </a:r>
            <a:r>
              <a:rPr lang="it-IT" dirty="0" smtClean="0"/>
              <a:t>Darovec, </a:t>
            </a:r>
            <a:r>
              <a:rPr lang="it-IT" dirty="0"/>
              <a:t>2014). Questo gesto rituale prevede anche l'elemento </a:t>
            </a:r>
            <a:r>
              <a:rPr lang="it-IT" b="1" dirty="0" err="1" smtClean="0"/>
              <a:t>dell</a:t>
            </a:r>
            <a:r>
              <a:rPr lang="sl-SI" b="1" dirty="0" smtClean="0"/>
              <a:t>‘</a:t>
            </a:r>
            <a:r>
              <a:rPr lang="it-IT" b="1" dirty="0" smtClean="0"/>
              <a:t>umiltà</a:t>
            </a:r>
            <a:r>
              <a:rPr lang="sl-SI" b="1" dirty="0" smtClean="0"/>
              <a:t> e </a:t>
            </a:r>
            <a:r>
              <a:rPr lang="it-IT" b="1" dirty="0" smtClean="0"/>
              <a:t>penitenza</a:t>
            </a:r>
            <a:r>
              <a:rPr lang="it-IT" dirty="0"/>
              <a:t>, </a:t>
            </a:r>
            <a:r>
              <a:rPr lang="sl-SI" dirty="0" err="1" smtClean="0"/>
              <a:t>di</a:t>
            </a:r>
            <a:r>
              <a:rPr lang="sl-SI" dirty="0" smtClean="0"/>
              <a:t> </a:t>
            </a:r>
            <a:r>
              <a:rPr lang="sl-SI" dirty="0" err="1" smtClean="0"/>
              <a:t>solito</a:t>
            </a:r>
            <a:r>
              <a:rPr lang="it-IT" dirty="0" smtClean="0"/>
              <a:t> in </a:t>
            </a:r>
            <a:r>
              <a:rPr lang="it-IT" dirty="0"/>
              <a:t>ginocchio (</a:t>
            </a:r>
            <a:r>
              <a:rPr lang="it-IT" b="1" i="1" dirty="0" err="1"/>
              <a:t>flexibus</a:t>
            </a:r>
            <a:r>
              <a:rPr lang="it-IT" b="1" i="1" dirty="0"/>
              <a:t> </a:t>
            </a:r>
            <a:r>
              <a:rPr lang="it-IT" b="1" i="1" dirty="0" err="1"/>
              <a:t>genibus</a:t>
            </a:r>
            <a:r>
              <a:rPr lang="it-IT" dirty="0"/>
              <a:t>), o </a:t>
            </a:r>
            <a:r>
              <a:rPr lang="sl-SI" dirty="0" smtClean="0"/>
              <a:t>in </a:t>
            </a:r>
            <a:r>
              <a:rPr lang="it-IT" dirty="0" smtClean="0"/>
              <a:t>qualsiasi </a:t>
            </a:r>
            <a:r>
              <a:rPr lang="it-IT" dirty="0"/>
              <a:t>altra </a:t>
            </a:r>
            <a:r>
              <a:rPr lang="sl-SI" dirty="0" err="1" smtClean="0"/>
              <a:t>posi</a:t>
            </a:r>
            <a:r>
              <a:rPr lang="it-IT" dirty="0" smtClean="0"/>
              <a:t>zione </a:t>
            </a:r>
            <a:r>
              <a:rPr lang="it-IT" dirty="0"/>
              <a:t>che riflette </a:t>
            </a:r>
            <a:r>
              <a:rPr lang="it-IT" dirty="0" smtClean="0"/>
              <a:t>l</a:t>
            </a:r>
            <a:r>
              <a:rPr lang="sl-SI" dirty="0" smtClean="0"/>
              <a:t>‘</a:t>
            </a:r>
            <a:r>
              <a:rPr lang="it-IT" dirty="0" smtClean="0"/>
              <a:t> umiltà</a:t>
            </a:r>
            <a:r>
              <a:rPr lang="sl-SI" dirty="0" smtClean="0"/>
              <a:t> e </a:t>
            </a:r>
            <a:r>
              <a:rPr lang="it-IT" dirty="0" smtClean="0"/>
              <a:t>penitenza</a:t>
            </a:r>
            <a:r>
              <a:rPr lang="it-IT" dirty="0"/>
              <a:t>.</a:t>
            </a: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34" y="1239220"/>
            <a:ext cx="5565646" cy="381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1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2400" b="1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499992" y="609600"/>
            <a:ext cx="4464496" cy="5411687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Le parti in conflitto </a:t>
            </a:r>
            <a:r>
              <a:rPr lang="it-IT" dirty="0" smtClean="0"/>
              <a:t>hanno </a:t>
            </a:r>
            <a:r>
              <a:rPr lang="it-IT" dirty="0"/>
              <a:t>scambiato le offerte per la riconciliazione e </a:t>
            </a:r>
            <a:r>
              <a:rPr lang="sl-SI" dirty="0" err="1" smtClean="0"/>
              <a:t>hanno</a:t>
            </a:r>
            <a:r>
              <a:rPr lang="it-IT" dirty="0" smtClean="0"/>
              <a:t> </a:t>
            </a:r>
            <a:r>
              <a:rPr lang="it-IT" b="1" dirty="0" smtClean="0"/>
              <a:t>giurato </a:t>
            </a:r>
            <a:r>
              <a:rPr lang="it-IT" dirty="0"/>
              <a:t>per l'ulteriore composizione </a:t>
            </a:r>
            <a:r>
              <a:rPr lang="it-IT" dirty="0" smtClean="0"/>
              <a:t>mediante </a:t>
            </a:r>
            <a:r>
              <a:rPr lang="it-IT" dirty="0" err="1" smtClean="0"/>
              <a:t>arbitr</a:t>
            </a:r>
            <a:r>
              <a:rPr lang="sl-SI" dirty="0" smtClean="0"/>
              <a:t>i, </a:t>
            </a:r>
            <a:r>
              <a:rPr lang="sl-SI" dirty="0" err="1" smtClean="0"/>
              <a:t>nominati</a:t>
            </a:r>
            <a:r>
              <a:rPr lang="sl-SI" dirty="0" smtClean="0"/>
              <a:t> </a:t>
            </a:r>
            <a:r>
              <a:rPr lang="sl-SI" dirty="0" err="1" smtClean="0"/>
              <a:t>uno</a:t>
            </a:r>
            <a:r>
              <a:rPr lang="sl-SI" dirty="0" smtClean="0"/>
              <a:t> </a:t>
            </a:r>
            <a:r>
              <a:rPr lang="sl-SI" dirty="0" err="1" smtClean="0"/>
              <a:t>per</a:t>
            </a:r>
            <a:r>
              <a:rPr lang="sl-SI" dirty="0" smtClean="0"/>
              <a:t> parte</a:t>
            </a:r>
            <a:r>
              <a:rPr lang="it-IT" dirty="0" smtClean="0"/>
              <a:t>.</a:t>
            </a:r>
            <a:endParaRPr lang="sl-SI" dirty="0"/>
          </a:p>
          <a:p>
            <a:r>
              <a:rPr lang="it-IT" dirty="0"/>
              <a:t>È interessante che il conte di Gorizia  Alberto con i loro seguaci </a:t>
            </a:r>
            <a:r>
              <a:rPr lang="it-IT" dirty="0" err="1" smtClean="0"/>
              <a:t>giurà</a:t>
            </a:r>
            <a:r>
              <a:rPr lang="it-IT" dirty="0" smtClean="0"/>
              <a:t> </a:t>
            </a:r>
            <a:r>
              <a:rPr lang="it-IT" dirty="0"/>
              <a:t>al Arcivescovo di Salisburgo </a:t>
            </a:r>
            <a:r>
              <a:rPr lang="it-IT" dirty="0" err="1"/>
              <a:t>Vladislavo</a:t>
            </a:r>
            <a:r>
              <a:rPr lang="it-IT" dirty="0"/>
              <a:t>, il Patriarca di Aquileia ha giurato </a:t>
            </a:r>
            <a:r>
              <a:rPr lang="it-IT" dirty="0" smtClean="0"/>
              <a:t>così </a:t>
            </a:r>
            <a:r>
              <a:rPr lang="it-IT" dirty="0"/>
              <a:t>per il </a:t>
            </a:r>
            <a:r>
              <a:rPr lang="it-IT" dirty="0" err="1"/>
              <a:t>compromisso</a:t>
            </a:r>
            <a:r>
              <a:rPr lang="it-IT" dirty="0"/>
              <a:t> che per la tregua </a:t>
            </a:r>
            <a:r>
              <a:rPr lang="it-IT" dirty="0" smtClean="0"/>
              <a:t>al </a:t>
            </a:r>
            <a:r>
              <a:rPr lang="it-IT" dirty="0"/>
              <a:t>deputato </a:t>
            </a:r>
            <a:r>
              <a:rPr lang="sl-SI" dirty="0" err="1" smtClean="0"/>
              <a:t>vescovo</a:t>
            </a:r>
            <a:r>
              <a:rPr lang="sl-SI" dirty="0" smtClean="0"/>
              <a:t> </a:t>
            </a:r>
            <a:r>
              <a:rPr lang="it-IT" dirty="0" smtClean="0"/>
              <a:t>Bruno</a:t>
            </a:r>
            <a:r>
              <a:rPr lang="it-IT" dirty="0"/>
              <a:t>. </a:t>
            </a:r>
            <a:endParaRPr lang="sl-SI" dirty="0" smtClean="0"/>
          </a:p>
          <a:p>
            <a:r>
              <a:rPr lang="it-IT" dirty="0" err="1" smtClean="0"/>
              <a:t>Ogniun</a:t>
            </a:r>
            <a:r>
              <a:rPr lang="it-IT" dirty="0" smtClean="0"/>
              <a:t> deputato/</a:t>
            </a:r>
            <a:r>
              <a:rPr lang="sl-SI" dirty="0" err="1" smtClean="0"/>
              <a:t>procuratore</a:t>
            </a:r>
            <a:r>
              <a:rPr lang="sl-SI" dirty="0" smtClean="0"/>
              <a:t>/ </a:t>
            </a:r>
            <a:r>
              <a:rPr lang="it-IT" dirty="0" smtClean="0"/>
              <a:t>fiduciario </a:t>
            </a:r>
            <a:r>
              <a:rPr lang="it-IT" dirty="0"/>
              <a:t>del re era quindi responsabile di assicurare che il suo cliente non violerà </a:t>
            </a:r>
            <a:r>
              <a:rPr lang="it-IT" dirty="0" smtClean="0"/>
              <a:t>l’accordo</a:t>
            </a:r>
            <a:r>
              <a:rPr lang="sl-SI" dirty="0" smtClean="0"/>
              <a:t>. </a:t>
            </a:r>
          </a:p>
          <a:p>
            <a:r>
              <a:rPr lang="sl-SI" dirty="0" smtClean="0"/>
              <a:t>Se </a:t>
            </a:r>
            <a:r>
              <a:rPr lang="sl-SI" dirty="0" err="1"/>
              <a:t>questo</a:t>
            </a:r>
            <a:r>
              <a:rPr lang="sl-SI" dirty="0"/>
              <a:t> </a:t>
            </a:r>
            <a:r>
              <a:rPr lang="sl-SI" dirty="0" err="1"/>
              <a:t>accaderà</a:t>
            </a:r>
            <a:r>
              <a:rPr lang="sl-SI" dirty="0"/>
              <a:t>, </a:t>
            </a:r>
            <a:r>
              <a:rPr lang="sl-SI" dirty="0" err="1"/>
              <a:t>il</a:t>
            </a:r>
            <a:r>
              <a:rPr lang="sl-SI" dirty="0"/>
              <a:t> </a:t>
            </a:r>
            <a:r>
              <a:rPr lang="sl-SI" dirty="0" err="1"/>
              <a:t>contraffattore</a:t>
            </a:r>
            <a:r>
              <a:rPr lang="sl-SI" dirty="0"/>
              <a:t> </a:t>
            </a:r>
            <a:r>
              <a:rPr lang="sl-SI" dirty="0" err="1"/>
              <a:t>avrebbe</a:t>
            </a:r>
            <a:r>
              <a:rPr lang="sl-SI" dirty="0"/>
              <a:t> </a:t>
            </a:r>
            <a:r>
              <a:rPr lang="sl-SI" dirty="0" err="1"/>
              <a:t>dovuto</a:t>
            </a:r>
            <a:r>
              <a:rPr lang="sl-SI" dirty="0"/>
              <a:t> </a:t>
            </a:r>
            <a:r>
              <a:rPr lang="sl-SI" dirty="0" err="1"/>
              <a:t>pagare</a:t>
            </a:r>
            <a:r>
              <a:rPr lang="sl-SI" dirty="0"/>
              <a:t> la </a:t>
            </a:r>
            <a:r>
              <a:rPr lang="sl-SI" b="1" dirty="0" smtClean="0"/>
              <a:t>pena</a:t>
            </a:r>
            <a:r>
              <a:rPr lang="it-IT" b="1" dirty="0"/>
              <a:t> di 2.000 marche </a:t>
            </a:r>
            <a:r>
              <a:rPr lang="it-IT" dirty="0"/>
              <a:t>aquileiesi, la metà per la parte </a:t>
            </a:r>
            <a:r>
              <a:rPr lang="it-IT" dirty="0" smtClean="0"/>
              <a:t>o</a:t>
            </a:r>
            <a:r>
              <a:rPr lang="sl-SI" dirty="0" smtClean="0"/>
              <a:t>p</a:t>
            </a:r>
            <a:r>
              <a:rPr lang="it-IT" dirty="0" smtClean="0"/>
              <a:t>posta </a:t>
            </a:r>
            <a:r>
              <a:rPr lang="it-IT" dirty="0"/>
              <a:t>e l’altra metà al regio </a:t>
            </a:r>
            <a:r>
              <a:rPr lang="it-IT" dirty="0" smtClean="0"/>
              <a:t>deputato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3235811" cy="5487938"/>
          </a:xfrm>
        </p:spPr>
      </p:pic>
    </p:spTree>
    <p:extLst>
      <p:ext uri="{BB962C8B-B14F-4D97-AF65-F5344CB8AC3E}">
        <p14:creationId xmlns:p14="http://schemas.microsoft.com/office/powerpoint/2010/main" val="7810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3115" y="5805264"/>
            <a:ext cx="3666877" cy="294928"/>
          </a:xfrm>
        </p:spPr>
        <p:txBody>
          <a:bodyPr>
            <a:normAutofit fontScale="90000"/>
          </a:bodyPr>
          <a:lstStyle/>
          <a:p>
            <a:r>
              <a:rPr lang="sl-SI" sz="1600" dirty="0" err="1" smtClean="0">
                <a:latin typeface="+mn-lt"/>
              </a:rPr>
              <a:t>Gorizia</a:t>
            </a:r>
            <a:r>
              <a:rPr lang="sl-SI" sz="1600" dirty="0" smtClean="0">
                <a:latin typeface="+mn-lt"/>
              </a:rPr>
              <a:t>, </a:t>
            </a:r>
            <a:r>
              <a:rPr lang="sl-SI" sz="1600" dirty="0" err="1" smtClean="0">
                <a:latin typeface="+mn-lt"/>
              </a:rPr>
              <a:t>Castelnuovo</a:t>
            </a:r>
            <a:r>
              <a:rPr lang="sl-SI" sz="1600" dirty="0" smtClean="0">
                <a:latin typeface="+mn-lt"/>
              </a:rPr>
              <a:t> </a:t>
            </a:r>
            <a:r>
              <a:rPr lang="sl-SI" sz="1600" dirty="0" err="1" smtClean="0">
                <a:latin typeface="+mn-lt"/>
              </a:rPr>
              <a:t>al</a:t>
            </a:r>
            <a:r>
              <a:rPr lang="sl-SI" sz="1600" dirty="0" smtClean="0">
                <a:latin typeface="+mn-lt"/>
              </a:rPr>
              <a:t> </a:t>
            </a:r>
            <a:r>
              <a:rPr lang="sl-SI" sz="1600" dirty="0" err="1" smtClean="0">
                <a:latin typeface="+mn-lt"/>
              </a:rPr>
              <a:t>Carso</a:t>
            </a:r>
            <a:endParaRPr lang="sl-SI" sz="16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764704"/>
            <a:ext cx="3611017" cy="5040559"/>
          </a:xfrm>
        </p:spPr>
        <p:txBody>
          <a:bodyPr>
            <a:normAutofit fontScale="85000" lnSpcReduction="20000"/>
          </a:bodyPr>
          <a:lstStyle/>
          <a:p>
            <a:r>
              <a:rPr lang="it-IT" sz="2600" dirty="0" smtClean="0"/>
              <a:t>Per </a:t>
            </a:r>
            <a:r>
              <a:rPr lang="it-IT" sz="2600" dirty="0"/>
              <a:t>garanzia il conte di Gorizia ha </a:t>
            </a:r>
            <a:r>
              <a:rPr lang="sl-SI" sz="2600" dirty="0" err="1" smtClean="0"/>
              <a:t>dedicat</a:t>
            </a:r>
            <a:r>
              <a:rPr lang="it-IT" sz="2600" dirty="0" smtClean="0"/>
              <a:t>o </a:t>
            </a:r>
            <a:r>
              <a:rPr lang="it-IT" sz="2600" dirty="0"/>
              <a:t>in pegno al  Arcivescovo di Salisburgo </a:t>
            </a:r>
            <a:r>
              <a:rPr lang="it-IT" sz="2600" dirty="0" err="1"/>
              <a:t>Vladislavo</a:t>
            </a:r>
            <a:r>
              <a:rPr lang="it-IT" sz="2600" dirty="0"/>
              <a:t> il </a:t>
            </a:r>
            <a:r>
              <a:rPr lang="it-IT" sz="2600" b="1" dirty="0"/>
              <a:t>castello di Gorizia e di </a:t>
            </a:r>
            <a:r>
              <a:rPr lang="it-IT" sz="2600" b="1" dirty="0" err="1"/>
              <a:t>Karsperg</a:t>
            </a:r>
            <a:r>
              <a:rPr lang="it-IT" sz="2600" b="1" dirty="0"/>
              <a:t> </a:t>
            </a:r>
            <a:r>
              <a:rPr lang="it-IT" sz="2600" dirty="0"/>
              <a:t>(Carso-</a:t>
            </a:r>
            <a:r>
              <a:rPr lang="it-IT" sz="2600" dirty="0" err="1"/>
              <a:t>Brkini</a:t>
            </a:r>
            <a:r>
              <a:rPr lang="it-IT" sz="2600" dirty="0"/>
              <a:t>), il Patriarca di Aquileia al deputato regio Bruno di Olomouc il </a:t>
            </a:r>
            <a:r>
              <a:rPr lang="it-IT" sz="2600" b="1" dirty="0"/>
              <a:t>castello e le pertinenze di </a:t>
            </a:r>
            <a:r>
              <a:rPr lang="it-IT" sz="2600" b="1" dirty="0" err="1"/>
              <a:t>Schwarzenegg</a:t>
            </a:r>
            <a:r>
              <a:rPr lang="it-IT" sz="2600" b="1" dirty="0"/>
              <a:t> </a:t>
            </a:r>
            <a:r>
              <a:rPr lang="it-IT" sz="2600" dirty="0"/>
              <a:t>(presso </a:t>
            </a:r>
            <a:r>
              <a:rPr lang="it-IT" sz="2600" dirty="0" err="1"/>
              <a:t>Divača</a:t>
            </a:r>
            <a:r>
              <a:rPr lang="it-IT" sz="2600" dirty="0" smtClean="0"/>
              <a:t>)</a:t>
            </a:r>
            <a:endParaRPr lang="sl-SI" sz="2600" dirty="0" smtClean="0"/>
          </a:p>
          <a:p>
            <a:r>
              <a:rPr lang="sl-SI" sz="2600" dirty="0" smtClean="0"/>
              <a:t>I </a:t>
            </a:r>
            <a:r>
              <a:rPr lang="sl-SI" sz="2600" dirty="0" err="1" smtClean="0"/>
              <a:t>due</a:t>
            </a:r>
            <a:r>
              <a:rPr lang="sl-SI" sz="2600" dirty="0" smtClean="0"/>
              <a:t> deputati </a:t>
            </a:r>
            <a:r>
              <a:rPr lang="sl-SI" sz="2600" dirty="0" err="1" smtClean="0"/>
              <a:t>erano</a:t>
            </a:r>
            <a:r>
              <a:rPr lang="sl-SI" sz="2600" dirty="0" smtClean="0"/>
              <a:t> i </a:t>
            </a:r>
            <a:r>
              <a:rPr lang="sl-SI" sz="2600" b="1" dirty="0" smtClean="0"/>
              <a:t>garanti e i </a:t>
            </a:r>
            <a:r>
              <a:rPr lang="sl-SI" sz="2600" b="1" dirty="0" err="1" smtClean="0"/>
              <a:t>fiduciari</a:t>
            </a:r>
            <a:r>
              <a:rPr lang="sl-SI" sz="2600" b="1" dirty="0" smtClean="0"/>
              <a:t> </a:t>
            </a:r>
            <a:r>
              <a:rPr lang="sl-SI" sz="2600" b="1" dirty="0" err="1" smtClean="0"/>
              <a:t>della</a:t>
            </a:r>
            <a:r>
              <a:rPr lang="sl-SI" sz="2600" b="1" dirty="0" smtClean="0"/>
              <a:t> </a:t>
            </a:r>
            <a:r>
              <a:rPr lang="sl-SI" sz="2600" b="1" dirty="0" err="1" smtClean="0"/>
              <a:t>tregua</a:t>
            </a:r>
            <a:r>
              <a:rPr lang="sl-SI" sz="2600" dirty="0" smtClean="0"/>
              <a:t>.</a:t>
            </a:r>
            <a:endParaRPr lang="sl-SI" sz="2600" dirty="0"/>
          </a:p>
          <a:p>
            <a:r>
              <a:rPr lang="sl-SI" sz="2600" dirty="0"/>
              <a:t>L‘</a:t>
            </a:r>
            <a:r>
              <a:rPr lang="sl-SI" sz="2600" dirty="0" err="1"/>
              <a:t>atto</a:t>
            </a:r>
            <a:r>
              <a:rPr lang="sl-SI" sz="2600" dirty="0"/>
              <a:t> </a:t>
            </a:r>
            <a:r>
              <a:rPr lang="sl-SI" sz="2600" dirty="0" err="1"/>
              <a:t>notarile</a:t>
            </a:r>
            <a:r>
              <a:rPr lang="sl-SI" sz="2600" dirty="0" smtClean="0"/>
              <a:t>.</a:t>
            </a:r>
          </a:p>
          <a:p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4" y="620688"/>
            <a:ext cx="3641547" cy="2520280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3645024"/>
            <a:ext cx="3666877" cy="203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4921" y="5661248"/>
            <a:ext cx="6540847" cy="510952"/>
          </a:xfrm>
        </p:spPr>
        <p:txBody>
          <a:bodyPr>
            <a:noAutofit/>
          </a:bodyPr>
          <a:lstStyle/>
          <a:p>
            <a:r>
              <a:rPr lang="sl-SI" sz="1100" dirty="0" err="1">
                <a:latin typeface="+mn-lt"/>
              </a:rPr>
              <a:t>Paja</a:t>
            </a:r>
            <a:r>
              <a:rPr lang="sl-SI" sz="1100" dirty="0">
                <a:latin typeface="+mn-lt"/>
              </a:rPr>
              <a:t> </a:t>
            </a:r>
            <a:r>
              <a:rPr lang="sl-SI" sz="1100" dirty="0" smtClean="0">
                <a:latin typeface="+mn-lt"/>
              </a:rPr>
              <a:t>Jovanović,</a:t>
            </a:r>
            <a:r>
              <a:rPr lang="it-IT" sz="1100" dirty="0"/>
              <a:t> </a:t>
            </a:r>
            <a:r>
              <a:rPr lang="it-IT" sz="1100" dirty="0">
                <a:latin typeface="+mn-lt"/>
              </a:rPr>
              <a:t>Vendetta di sangue.</a:t>
            </a:r>
            <a:r>
              <a:rPr lang="sl-SI" sz="1100" dirty="0" smtClean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Il</a:t>
            </a:r>
            <a:r>
              <a:rPr lang="sl-SI" sz="1100" dirty="0">
                <a:latin typeface="+mn-lt"/>
              </a:rPr>
              <a:t> rito </a:t>
            </a:r>
            <a:r>
              <a:rPr lang="sl-SI" sz="1100" dirty="0" err="1">
                <a:latin typeface="+mn-lt"/>
              </a:rPr>
              <a:t>della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mediazione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della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comunità</a:t>
            </a:r>
            <a:r>
              <a:rPr lang="sl-SI" sz="1100" dirty="0">
                <a:latin typeface="+mn-lt"/>
              </a:rPr>
              <a:t> con </a:t>
            </a:r>
            <a:r>
              <a:rPr lang="sl-SI" sz="1100" dirty="0" err="1">
                <a:latin typeface="+mn-lt"/>
              </a:rPr>
              <a:t>bambini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nelle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culle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per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convincere</a:t>
            </a:r>
            <a:r>
              <a:rPr lang="sl-SI" sz="1100" dirty="0">
                <a:latin typeface="+mn-lt"/>
              </a:rPr>
              <a:t> l'</a:t>
            </a:r>
            <a:r>
              <a:rPr lang="sl-SI" sz="1100" dirty="0" err="1">
                <a:latin typeface="+mn-lt"/>
              </a:rPr>
              <a:t>offeso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al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compromisso</a:t>
            </a:r>
            <a:r>
              <a:rPr lang="sl-SI" sz="1100" dirty="0">
                <a:latin typeface="+mn-lt"/>
              </a:rPr>
              <a:t>, </a:t>
            </a:r>
            <a:r>
              <a:rPr lang="sl-SI" sz="1100" dirty="0" err="1">
                <a:latin typeface="+mn-lt"/>
              </a:rPr>
              <a:t>cioè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alla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tregua</a:t>
            </a:r>
            <a:r>
              <a:rPr lang="sl-SI" sz="1100" dirty="0">
                <a:latin typeface="+mn-lt"/>
              </a:rPr>
              <a:t>, </a:t>
            </a:r>
            <a:r>
              <a:rPr lang="sl-SI" sz="1100" dirty="0" err="1">
                <a:latin typeface="+mn-lt"/>
              </a:rPr>
              <a:t>compensazione</a:t>
            </a:r>
            <a:r>
              <a:rPr lang="sl-SI" sz="1100" dirty="0">
                <a:latin typeface="+mn-lt"/>
              </a:rPr>
              <a:t>, </a:t>
            </a:r>
            <a:r>
              <a:rPr lang="sl-SI" sz="1100" dirty="0" err="1">
                <a:latin typeface="+mn-lt"/>
              </a:rPr>
              <a:t>riconciliazione</a:t>
            </a:r>
            <a:r>
              <a:rPr lang="sl-SI" sz="1100" dirty="0">
                <a:latin typeface="+mn-lt"/>
              </a:rPr>
              <a:t>, </a:t>
            </a:r>
            <a:r>
              <a:rPr lang="it-IT" sz="1100" dirty="0">
                <a:latin typeface="+mn-lt"/>
              </a:rPr>
              <a:t>remissione</a:t>
            </a:r>
            <a:r>
              <a:rPr lang="sl-SI" sz="1100" dirty="0">
                <a:latin typeface="+mn-lt"/>
              </a:rPr>
              <a:t> e </a:t>
            </a:r>
            <a:r>
              <a:rPr lang="sl-SI" sz="1100" dirty="0" err="1">
                <a:latin typeface="+mn-lt"/>
              </a:rPr>
              <a:t>pace</a:t>
            </a:r>
            <a:r>
              <a:rPr lang="sl-SI" sz="1100" dirty="0">
                <a:latin typeface="+mn-lt"/>
              </a:rPr>
              <a:t> </a:t>
            </a:r>
            <a:r>
              <a:rPr lang="sl-SI" sz="1100" dirty="0" err="1">
                <a:latin typeface="+mn-lt"/>
              </a:rPr>
              <a:t>perpetua</a:t>
            </a:r>
            <a:r>
              <a:rPr lang="it-IT" sz="1100" dirty="0" smtClean="0">
                <a:latin typeface="+mn-lt"/>
              </a:rPr>
              <a:t>.</a:t>
            </a:r>
            <a:r>
              <a:rPr lang="sl-SI" sz="1100" dirty="0">
                <a:latin typeface="+mn-lt"/>
              </a:rPr>
              <a:t/>
            </a:r>
            <a:br>
              <a:rPr lang="sl-SI" sz="1100" dirty="0">
                <a:latin typeface="+mn-lt"/>
              </a:rPr>
            </a:br>
            <a:r>
              <a:rPr lang="sl-SI" sz="1100" dirty="0">
                <a:latin typeface="+mn-lt"/>
                <a:hlinkClick r:id="rId2"/>
              </a:rPr>
              <a:t>http://</a:t>
            </a:r>
            <a:r>
              <a:rPr lang="sl-SI" sz="1100" dirty="0" smtClean="0">
                <a:latin typeface="+mn-lt"/>
                <a:hlinkClick r:id="rId2"/>
              </a:rPr>
              <a:t>www.tankonyvtar.hu/hu/tartalom/tkt/osztrak-magyar/images/09251.jpg</a:t>
            </a:r>
            <a:endParaRPr lang="sl-SI" sz="11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7497216" cy="80317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sl-SI" dirty="0" smtClean="0"/>
              <a:t> </a:t>
            </a:r>
          </a:p>
          <a:p>
            <a:pPr marL="0" indent="0" algn="ctr">
              <a:buNone/>
            </a:pPr>
            <a:r>
              <a:rPr lang="sl-SI" sz="1600" b="1" dirty="0" smtClean="0"/>
              <a:t>S</a:t>
            </a:r>
            <a:r>
              <a:rPr lang="it-IT" sz="1600" b="1" dirty="0" err="1" smtClean="0"/>
              <a:t>istema</a:t>
            </a:r>
            <a:r>
              <a:rPr lang="it-IT" sz="1600" b="1" dirty="0" smtClean="0"/>
              <a:t> </a:t>
            </a:r>
            <a:r>
              <a:rPr lang="it-IT" sz="1600" b="1" dirty="0"/>
              <a:t>consuetudinario di risoluzione dei conflitti albanese </a:t>
            </a:r>
            <a:r>
              <a:rPr lang="it-IT" sz="1600" b="1" dirty="0" smtClean="0"/>
              <a:t>(</a:t>
            </a:r>
            <a:r>
              <a:rPr lang="sl-SI" sz="1600" b="1" i="1" dirty="0" err="1" smtClean="0"/>
              <a:t>gjakmarrja</a:t>
            </a:r>
            <a:r>
              <a:rPr lang="it-IT" sz="1600" b="1" dirty="0" smtClean="0"/>
              <a:t>) </a:t>
            </a:r>
            <a:r>
              <a:rPr lang="sl-SI" sz="1600" b="1" dirty="0" smtClean="0"/>
              <a:t>e</a:t>
            </a:r>
            <a:r>
              <a:rPr lang="it-IT" sz="1600" b="1" dirty="0" smtClean="0"/>
              <a:t> montenegrino</a:t>
            </a:r>
            <a:r>
              <a:rPr lang="sl-SI" sz="1600" b="1" dirty="0" smtClean="0"/>
              <a:t> </a:t>
            </a:r>
            <a:r>
              <a:rPr lang="sl-SI" sz="1600" b="1" dirty="0"/>
              <a:t>(</a:t>
            </a:r>
            <a:r>
              <a:rPr lang="sl-SI" sz="1600" b="1" i="1" dirty="0" err="1" smtClean="0"/>
              <a:t>osveta</a:t>
            </a:r>
            <a:r>
              <a:rPr lang="sl-SI" sz="1600" b="1" i="1" dirty="0" smtClean="0"/>
              <a:t>) </a:t>
            </a:r>
            <a:endParaRPr lang="sl-SI" sz="1600" b="1" dirty="0" smtClean="0"/>
          </a:p>
          <a:p>
            <a:pPr algn="ctr">
              <a:buFontTx/>
              <a:buChar char="-"/>
            </a:pP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01" y="1268760"/>
            <a:ext cx="6397839" cy="437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25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18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796136" y="609600"/>
            <a:ext cx="2880320" cy="50516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 err="1"/>
              <a:t>Mettendo</a:t>
            </a:r>
            <a:r>
              <a:rPr lang="sl-SI" dirty="0"/>
              <a:t> a </a:t>
            </a:r>
            <a:r>
              <a:rPr lang="sl-SI" dirty="0" err="1"/>
              <a:t>confronto</a:t>
            </a:r>
            <a:r>
              <a:rPr lang="sl-SI" dirty="0"/>
              <a:t>  i </a:t>
            </a:r>
            <a:r>
              <a:rPr lang="sl-SI" dirty="0" err="1"/>
              <a:t>principali</a:t>
            </a:r>
            <a:r>
              <a:rPr lang="sl-SI" dirty="0"/>
              <a:t> </a:t>
            </a:r>
            <a:r>
              <a:rPr lang="sl-SI" dirty="0" err="1"/>
              <a:t>documenti</a:t>
            </a:r>
            <a:r>
              <a:rPr lang="sl-SI" dirty="0"/>
              <a:t> del sistema </a:t>
            </a:r>
            <a:r>
              <a:rPr lang="sl-SI" dirty="0" err="1"/>
              <a:t>consuetudinario</a:t>
            </a:r>
            <a:r>
              <a:rPr lang="sl-SI" dirty="0"/>
              <a:t> </a:t>
            </a:r>
            <a:r>
              <a:rPr lang="sl-SI" dirty="0" err="1"/>
              <a:t>di</a:t>
            </a:r>
            <a:r>
              <a:rPr lang="sl-SI" dirty="0"/>
              <a:t> </a:t>
            </a:r>
            <a:r>
              <a:rPr lang="sl-SI" dirty="0" err="1"/>
              <a:t>risoluzione</a:t>
            </a:r>
            <a:r>
              <a:rPr lang="sl-SI" dirty="0"/>
              <a:t> </a:t>
            </a:r>
            <a:r>
              <a:rPr lang="sl-SI" dirty="0" err="1"/>
              <a:t>dei</a:t>
            </a:r>
            <a:r>
              <a:rPr lang="sl-SI" dirty="0"/>
              <a:t> </a:t>
            </a:r>
            <a:r>
              <a:rPr lang="sl-SI" dirty="0" err="1"/>
              <a:t>conflitti</a:t>
            </a:r>
            <a:r>
              <a:rPr lang="sl-SI" dirty="0"/>
              <a:t> </a:t>
            </a:r>
            <a:r>
              <a:rPr lang="sl-SI" dirty="0" err="1"/>
              <a:t>albanese</a:t>
            </a:r>
            <a:r>
              <a:rPr lang="sl-SI" dirty="0"/>
              <a:t> (</a:t>
            </a:r>
            <a:r>
              <a:rPr lang="sl-SI" dirty="0" err="1"/>
              <a:t>Kanun</a:t>
            </a:r>
            <a:r>
              <a:rPr lang="sl-SI" dirty="0"/>
              <a:t> </a:t>
            </a:r>
            <a:r>
              <a:rPr lang="sl-SI" dirty="0" err="1"/>
              <a:t>di</a:t>
            </a:r>
            <a:r>
              <a:rPr lang="sl-SI" dirty="0"/>
              <a:t> Leka </a:t>
            </a:r>
            <a:r>
              <a:rPr lang="sl-SI" dirty="0" err="1"/>
              <a:t>Dukadjini</a:t>
            </a:r>
            <a:r>
              <a:rPr lang="sl-SI" dirty="0"/>
              <a:t> e </a:t>
            </a:r>
            <a:r>
              <a:rPr lang="sl-SI" dirty="0" err="1"/>
              <a:t>di</a:t>
            </a:r>
            <a:r>
              <a:rPr lang="sl-SI" dirty="0"/>
              <a:t> </a:t>
            </a:r>
            <a:r>
              <a:rPr lang="sl-SI" dirty="0" err="1"/>
              <a:t>Scenderbeg</a:t>
            </a:r>
            <a:r>
              <a:rPr lang="sl-SI" dirty="0"/>
              <a:t>) con </a:t>
            </a:r>
            <a:r>
              <a:rPr lang="sl-SI" dirty="0" err="1"/>
              <a:t>quello</a:t>
            </a:r>
            <a:r>
              <a:rPr lang="sl-SI" dirty="0"/>
              <a:t> </a:t>
            </a:r>
            <a:r>
              <a:rPr lang="sl-SI" dirty="0" err="1"/>
              <a:t>montenegrino</a:t>
            </a:r>
            <a:r>
              <a:rPr lang="sl-SI" dirty="0"/>
              <a:t> (</a:t>
            </a:r>
            <a:r>
              <a:rPr lang="sl-SI" dirty="0" err="1"/>
              <a:t>Bogišić</a:t>
            </a:r>
            <a:r>
              <a:rPr lang="sl-SI" dirty="0"/>
              <a:t>) </a:t>
            </a:r>
            <a:r>
              <a:rPr lang="sl-SI" dirty="0" err="1"/>
              <a:t>emerge</a:t>
            </a:r>
            <a:r>
              <a:rPr lang="sl-SI" dirty="0"/>
              <a:t> </a:t>
            </a:r>
            <a:r>
              <a:rPr lang="sl-SI" dirty="0" err="1"/>
              <a:t>tra</a:t>
            </a:r>
            <a:r>
              <a:rPr lang="sl-SI" dirty="0"/>
              <a:t> i </a:t>
            </a:r>
            <a:r>
              <a:rPr lang="sl-SI" b="1" dirty="0"/>
              <a:t>riti </a:t>
            </a:r>
            <a:r>
              <a:rPr lang="sl-SI" b="1" dirty="0" err="1"/>
              <a:t>che</a:t>
            </a:r>
            <a:r>
              <a:rPr lang="sl-SI" b="1" dirty="0"/>
              <a:t> si </a:t>
            </a:r>
            <a:r>
              <a:rPr lang="sl-SI" b="1" dirty="0" err="1"/>
              <a:t>soffermano</a:t>
            </a:r>
            <a:r>
              <a:rPr lang="sl-SI" b="1" dirty="0"/>
              <a:t> </a:t>
            </a:r>
            <a:r>
              <a:rPr lang="sl-SI" b="1" dirty="0" err="1"/>
              <a:t>sulla</a:t>
            </a:r>
            <a:r>
              <a:rPr lang="sl-SI" b="1" dirty="0"/>
              <a:t>  </a:t>
            </a:r>
            <a:r>
              <a:rPr lang="sl-SI" b="1" dirty="0" err="1"/>
              <a:t>vendetta</a:t>
            </a:r>
            <a:r>
              <a:rPr lang="sl-SI" b="1" dirty="0"/>
              <a:t> </a:t>
            </a:r>
            <a:r>
              <a:rPr lang="sl-SI" dirty="0" err="1"/>
              <a:t>una</a:t>
            </a:r>
            <a:r>
              <a:rPr lang="sl-SI" dirty="0"/>
              <a:t> </a:t>
            </a:r>
            <a:r>
              <a:rPr lang="sl-SI" dirty="0" err="1"/>
              <a:t>particolare</a:t>
            </a:r>
            <a:r>
              <a:rPr lang="sl-SI" dirty="0"/>
              <a:t> forma </a:t>
            </a:r>
            <a:r>
              <a:rPr lang="sl-SI" dirty="0" err="1"/>
              <a:t>di</a:t>
            </a:r>
            <a:r>
              <a:rPr lang="sl-SI" dirty="0"/>
              <a:t> </a:t>
            </a:r>
            <a:r>
              <a:rPr lang="sl-SI" b="1" dirty="0" err="1"/>
              <a:t>mediatore</a:t>
            </a:r>
            <a:r>
              <a:rPr lang="sl-SI" dirty="0"/>
              <a:t>, </a:t>
            </a:r>
            <a:r>
              <a:rPr lang="sl-SI" dirty="0" err="1"/>
              <a:t>cioè</a:t>
            </a:r>
            <a:r>
              <a:rPr lang="sl-SI" dirty="0"/>
              <a:t> </a:t>
            </a:r>
            <a:r>
              <a:rPr lang="sl-SI" dirty="0" err="1"/>
              <a:t>il</a:t>
            </a:r>
            <a:r>
              <a:rPr lang="sl-SI" dirty="0"/>
              <a:t> </a:t>
            </a:r>
            <a:r>
              <a:rPr lang="sl-SI" b="1" dirty="0" err="1"/>
              <a:t>fiduciario</a:t>
            </a:r>
            <a:r>
              <a:rPr lang="sl-SI" b="1" dirty="0"/>
              <a:t> del </a:t>
            </a:r>
            <a:r>
              <a:rPr lang="sl-SI" b="1" dirty="0" err="1"/>
              <a:t>giuramento</a:t>
            </a:r>
            <a:r>
              <a:rPr lang="sl-SI" dirty="0"/>
              <a:t> (</a:t>
            </a:r>
            <a:r>
              <a:rPr lang="sl-SI" b="1" i="1" dirty="0" err="1"/>
              <a:t>fede</a:t>
            </a:r>
            <a:r>
              <a:rPr lang="sl-SI" dirty="0"/>
              <a:t>) </a:t>
            </a:r>
            <a:r>
              <a:rPr lang="sl-SI" dirty="0" err="1"/>
              <a:t>di</a:t>
            </a:r>
            <a:r>
              <a:rPr lang="sl-SI" dirty="0"/>
              <a:t> </a:t>
            </a:r>
            <a:r>
              <a:rPr lang="sl-SI" b="1" dirty="0" err="1" smtClean="0"/>
              <a:t>tregua</a:t>
            </a:r>
            <a:r>
              <a:rPr lang="sl-SI" dirty="0" smtClean="0"/>
              <a:t> (</a:t>
            </a:r>
            <a:r>
              <a:rPr lang="sl-SI" b="1" i="1" dirty="0" smtClean="0"/>
              <a:t>besa</a:t>
            </a:r>
            <a:r>
              <a:rPr lang="sl-SI" dirty="0" smtClean="0"/>
              <a:t> alb., </a:t>
            </a:r>
            <a:r>
              <a:rPr lang="sl-SI" b="1" i="1" dirty="0" err="1" smtClean="0"/>
              <a:t>umir</a:t>
            </a:r>
            <a:r>
              <a:rPr lang="sl-SI" dirty="0" smtClean="0"/>
              <a:t> mn.) </a:t>
            </a:r>
            <a:r>
              <a:rPr lang="sl-SI" dirty="0" err="1"/>
              <a:t>tra</a:t>
            </a:r>
            <a:r>
              <a:rPr lang="sl-SI" dirty="0"/>
              <a:t> le parti in </a:t>
            </a:r>
            <a:r>
              <a:rPr lang="sl-SI" dirty="0" err="1"/>
              <a:t>conflitto</a:t>
            </a:r>
            <a:r>
              <a:rPr lang="sl-SI" dirty="0"/>
              <a:t>. </a:t>
            </a:r>
            <a:endParaRPr lang="sl-SI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5468216" cy="4104456"/>
          </a:xfrm>
        </p:spPr>
      </p:pic>
    </p:spTree>
    <p:extLst>
      <p:ext uri="{BB962C8B-B14F-4D97-AF65-F5344CB8AC3E}">
        <p14:creationId xmlns:p14="http://schemas.microsoft.com/office/powerpoint/2010/main" val="27294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1800" dirty="0"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1" y="836712"/>
            <a:ext cx="3985642" cy="5184576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932040" y="609600"/>
            <a:ext cx="3373760" cy="5051647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Nel </a:t>
            </a:r>
            <a:r>
              <a:rPr lang="sl-SI" dirty="0" err="1"/>
              <a:t>contesto</a:t>
            </a:r>
            <a:r>
              <a:rPr lang="sl-SI" dirty="0"/>
              <a:t> sociale </a:t>
            </a:r>
            <a:r>
              <a:rPr lang="sl-SI" dirty="0" err="1"/>
              <a:t>albanese</a:t>
            </a:r>
            <a:r>
              <a:rPr lang="sl-SI" dirty="0"/>
              <a:t> </a:t>
            </a:r>
            <a:r>
              <a:rPr lang="sl-SI" dirty="0" err="1"/>
              <a:t>questi</a:t>
            </a:r>
            <a:r>
              <a:rPr lang="sl-SI" dirty="0"/>
              <a:t> </a:t>
            </a:r>
            <a:r>
              <a:rPr lang="sl-SI" dirty="0" err="1"/>
              <a:t>fiduciari</a:t>
            </a:r>
            <a:r>
              <a:rPr lang="sl-SI" dirty="0"/>
              <a:t> si </a:t>
            </a:r>
            <a:r>
              <a:rPr lang="sl-SI" dirty="0" err="1"/>
              <a:t>chiamavano</a:t>
            </a:r>
            <a:r>
              <a:rPr lang="sl-SI" dirty="0"/>
              <a:t> »</a:t>
            </a:r>
            <a:r>
              <a:rPr lang="sl-SI" b="1" dirty="0" err="1"/>
              <a:t>dorzoni</a:t>
            </a:r>
            <a:r>
              <a:rPr lang="sl-SI" dirty="0"/>
              <a:t>« (</a:t>
            </a:r>
            <a:r>
              <a:rPr lang="sl-SI" dirty="0" err="1"/>
              <a:t>etimologia</a:t>
            </a:r>
            <a:r>
              <a:rPr lang="sl-SI" dirty="0"/>
              <a:t> </a:t>
            </a:r>
            <a:r>
              <a:rPr lang="sl-SI" dirty="0" err="1"/>
              <a:t>che</a:t>
            </a:r>
            <a:r>
              <a:rPr lang="sl-SI" dirty="0"/>
              <a:t> </a:t>
            </a:r>
            <a:r>
              <a:rPr lang="sl-SI" dirty="0" err="1"/>
              <a:t>proviene</a:t>
            </a:r>
            <a:r>
              <a:rPr lang="sl-SI" dirty="0"/>
              <a:t> da </a:t>
            </a:r>
            <a:r>
              <a:rPr lang="sl-SI" b="1" i="1" dirty="0"/>
              <a:t>mano</a:t>
            </a:r>
            <a:r>
              <a:rPr lang="sl-SI" dirty="0"/>
              <a:t>) </a:t>
            </a:r>
            <a:r>
              <a:rPr lang="sl-SI" dirty="0" err="1"/>
              <a:t>mentre</a:t>
            </a:r>
            <a:r>
              <a:rPr lang="sl-SI" dirty="0"/>
              <a:t> in </a:t>
            </a:r>
            <a:r>
              <a:rPr lang="sl-SI" dirty="0" err="1"/>
              <a:t>quello</a:t>
            </a:r>
            <a:r>
              <a:rPr lang="sl-SI" dirty="0"/>
              <a:t> </a:t>
            </a:r>
            <a:r>
              <a:rPr lang="sl-SI" dirty="0" err="1" smtClean="0"/>
              <a:t>montenegrino</a:t>
            </a:r>
            <a:r>
              <a:rPr lang="sl-SI" dirty="0" smtClean="0"/>
              <a:t> </a:t>
            </a:r>
            <a:r>
              <a:rPr lang="sl-SI" dirty="0" err="1"/>
              <a:t>erano</a:t>
            </a:r>
            <a:r>
              <a:rPr lang="sl-SI" dirty="0"/>
              <a:t> </a:t>
            </a:r>
            <a:r>
              <a:rPr lang="sl-SI" dirty="0" err="1"/>
              <a:t>definiti</a:t>
            </a:r>
            <a:r>
              <a:rPr lang="sl-SI" dirty="0"/>
              <a:t>  »</a:t>
            </a:r>
            <a:r>
              <a:rPr lang="sl-SI" b="1" dirty="0" err="1" smtClean="0"/>
              <a:t>jemci</a:t>
            </a:r>
            <a:r>
              <a:rPr lang="sl-SI" dirty="0"/>
              <a:t>« (</a:t>
            </a:r>
            <a:r>
              <a:rPr lang="sl-SI" dirty="0" err="1"/>
              <a:t>etimologia</a:t>
            </a:r>
            <a:r>
              <a:rPr lang="sl-SI" dirty="0"/>
              <a:t> </a:t>
            </a:r>
            <a:r>
              <a:rPr lang="sl-SI" dirty="0" err="1"/>
              <a:t>che</a:t>
            </a:r>
            <a:r>
              <a:rPr lang="sl-SI" dirty="0"/>
              <a:t> </a:t>
            </a:r>
            <a:r>
              <a:rPr lang="sl-SI" dirty="0" err="1"/>
              <a:t>nelle</a:t>
            </a:r>
            <a:r>
              <a:rPr lang="sl-SI" dirty="0"/>
              <a:t> </a:t>
            </a:r>
            <a:r>
              <a:rPr lang="sl-SI" dirty="0" err="1"/>
              <a:t>lingue</a:t>
            </a:r>
            <a:r>
              <a:rPr lang="sl-SI" dirty="0"/>
              <a:t> slave </a:t>
            </a:r>
            <a:r>
              <a:rPr lang="sl-SI" dirty="0" err="1"/>
              <a:t>proviene</a:t>
            </a:r>
            <a:r>
              <a:rPr lang="sl-SI" dirty="0"/>
              <a:t> da "jamstvo" = </a:t>
            </a:r>
            <a:r>
              <a:rPr lang="sl-SI" b="1" i="1" dirty="0" err="1"/>
              <a:t>garanzia</a:t>
            </a:r>
            <a:r>
              <a:rPr lang="sl-SI" dirty="0"/>
              <a:t>). </a:t>
            </a: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34646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24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609600"/>
            <a:ext cx="3744416" cy="512365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 err="1"/>
              <a:t>Queste</a:t>
            </a:r>
            <a:r>
              <a:rPr lang="sl-SI" dirty="0"/>
              <a:t> figure, in </a:t>
            </a:r>
            <a:r>
              <a:rPr lang="sl-SI" dirty="0" err="1"/>
              <a:t>accordo</a:t>
            </a:r>
            <a:r>
              <a:rPr lang="sl-SI" dirty="0"/>
              <a:t> con le parti  in </a:t>
            </a:r>
            <a:r>
              <a:rPr lang="sl-SI" dirty="0" err="1"/>
              <a:t>conflittto</a:t>
            </a:r>
            <a:r>
              <a:rPr lang="sl-SI" dirty="0"/>
              <a:t> </a:t>
            </a:r>
            <a:r>
              <a:rPr lang="sl-SI" dirty="0" err="1"/>
              <a:t>svolgevano</a:t>
            </a:r>
            <a:r>
              <a:rPr lang="sl-SI" dirty="0"/>
              <a:t> </a:t>
            </a:r>
            <a:r>
              <a:rPr lang="sl-SI" dirty="0" err="1"/>
              <a:t>una</a:t>
            </a:r>
            <a:r>
              <a:rPr lang="sl-SI" dirty="0"/>
              <a:t> </a:t>
            </a:r>
            <a:r>
              <a:rPr lang="sl-SI" dirty="0" err="1"/>
              <a:t>funzione</a:t>
            </a:r>
            <a:r>
              <a:rPr lang="sl-SI" dirty="0"/>
              <a:t> </a:t>
            </a:r>
            <a:r>
              <a:rPr lang="sl-SI" dirty="0" err="1"/>
              <a:t>di</a:t>
            </a:r>
            <a:r>
              <a:rPr lang="sl-SI" dirty="0"/>
              <a:t> </a:t>
            </a:r>
            <a:r>
              <a:rPr lang="sl-SI" b="1" dirty="0" err="1"/>
              <a:t>controllo</a:t>
            </a:r>
            <a:r>
              <a:rPr lang="sl-SI" dirty="0"/>
              <a:t> </a:t>
            </a:r>
            <a:r>
              <a:rPr lang="sl-SI" dirty="0" err="1"/>
              <a:t>nei</a:t>
            </a:r>
            <a:r>
              <a:rPr lang="sl-SI" dirty="0"/>
              <a:t> </a:t>
            </a:r>
            <a:r>
              <a:rPr lang="sl-SI" dirty="0" err="1"/>
              <a:t>confronti</a:t>
            </a:r>
            <a:r>
              <a:rPr lang="sl-SI" dirty="0"/>
              <a:t> </a:t>
            </a:r>
            <a:r>
              <a:rPr lang="sl-SI" b="1" dirty="0" err="1"/>
              <a:t>della</a:t>
            </a:r>
            <a:r>
              <a:rPr lang="sl-SI" b="1" dirty="0"/>
              <a:t> </a:t>
            </a:r>
            <a:r>
              <a:rPr lang="sl-SI" b="1" dirty="0" err="1"/>
              <a:t>tregua</a:t>
            </a:r>
            <a:r>
              <a:rPr lang="sl-SI" b="1" dirty="0"/>
              <a:t> </a:t>
            </a:r>
            <a:r>
              <a:rPr lang="sl-SI" dirty="0" err="1"/>
              <a:t>prevista</a:t>
            </a:r>
            <a:r>
              <a:rPr lang="sl-SI" dirty="0"/>
              <a:t>, </a:t>
            </a:r>
            <a:r>
              <a:rPr lang="sl-SI" dirty="0" err="1"/>
              <a:t>assicurandosi</a:t>
            </a:r>
            <a:r>
              <a:rPr lang="sl-SI" dirty="0"/>
              <a:t> </a:t>
            </a:r>
            <a:r>
              <a:rPr lang="sl-SI" dirty="0" err="1"/>
              <a:t>che</a:t>
            </a:r>
            <a:r>
              <a:rPr lang="sl-SI" dirty="0"/>
              <a:t> si </a:t>
            </a:r>
            <a:r>
              <a:rPr lang="sl-SI" dirty="0" err="1"/>
              <a:t>raggiungesse</a:t>
            </a:r>
            <a:r>
              <a:rPr lang="sl-SI" dirty="0"/>
              <a:t> la </a:t>
            </a:r>
            <a:r>
              <a:rPr lang="sl-SI" b="1" dirty="0" err="1"/>
              <a:t>pace</a:t>
            </a:r>
            <a:r>
              <a:rPr lang="sl-SI" dirty="0"/>
              <a:t> </a:t>
            </a:r>
            <a:r>
              <a:rPr lang="sl-SI" dirty="0" err="1"/>
              <a:t>nell</a:t>
            </a:r>
            <a:r>
              <a:rPr lang="sl-SI" dirty="0"/>
              <a:t>'</a:t>
            </a:r>
            <a:r>
              <a:rPr lang="sl-SI" dirty="0" err="1"/>
              <a:t>ambito</a:t>
            </a:r>
            <a:r>
              <a:rPr lang="sl-SI" dirty="0"/>
              <a:t> </a:t>
            </a:r>
            <a:r>
              <a:rPr lang="sl-SI" dirty="0" err="1"/>
              <a:t>della</a:t>
            </a:r>
            <a:r>
              <a:rPr lang="sl-SI" dirty="0"/>
              <a:t> </a:t>
            </a:r>
            <a:r>
              <a:rPr lang="sl-SI" dirty="0" err="1"/>
              <a:t>comunità</a:t>
            </a:r>
            <a:r>
              <a:rPr lang="sl-SI" dirty="0"/>
              <a:t>, </a:t>
            </a:r>
            <a:r>
              <a:rPr lang="sl-SI" dirty="0" err="1"/>
              <a:t>ma</a:t>
            </a:r>
            <a:r>
              <a:rPr lang="sl-SI" dirty="0"/>
              <a:t> </a:t>
            </a:r>
            <a:r>
              <a:rPr lang="sl-SI" dirty="0" err="1"/>
              <a:t>anche</a:t>
            </a:r>
            <a:r>
              <a:rPr lang="sl-SI" dirty="0"/>
              <a:t> </a:t>
            </a:r>
            <a:r>
              <a:rPr lang="sl-SI" b="1" dirty="0" err="1"/>
              <a:t>avviando</a:t>
            </a:r>
            <a:r>
              <a:rPr lang="sl-SI" b="1" dirty="0"/>
              <a:t> </a:t>
            </a:r>
            <a:r>
              <a:rPr lang="sl-SI" dirty="0" err="1"/>
              <a:t>una</a:t>
            </a:r>
            <a:r>
              <a:rPr lang="sl-SI" dirty="0"/>
              <a:t> vera e </a:t>
            </a:r>
            <a:r>
              <a:rPr lang="sl-SI" dirty="0" err="1"/>
              <a:t>propria</a:t>
            </a:r>
            <a:r>
              <a:rPr lang="sl-SI" dirty="0"/>
              <a:t> </a:t>
            </a:r>
            <a:r>
              <a:rPr lang="sl-SI" b="1" dirty="0" err="1"/>
              <a:t>vendetta</a:t>
            </a:r>
            <a:r>
              <a:rPr lang="sl-SI" b="1" dirty="0"/>
              <a:t> </a:t>
            </a:r>
            <a:r>
              <a:rPr lang="sl-SI" dirty="0" err="1"/>
              <a:t>nei</a:t>
            </a:r>
            <a:r>
              <a:rPr lang="sl-SI" dirty="0"/>
              <a:t> </a:t>
            </a:r>
            <a:r>
              <a:rPr lang="sl-SI" dirty="0" err="1"/>
              <a:t>confronti</a:t>
            </a:r>
            <a:r>
              <a:rPr lang="sl-SI" dirty="0"/>
              <a:t> </a:t>
            </a:r>
            <a:r>
              <a:rPr lang="sl-SI" dirty="0" err="1"/>
              <a:t>di</a:t>
            </a:r>
            <a:r>
              <a:rPr lang="sl-SI" dirty="0"/>
              <a:t> </a:t>
            </a:r>
            <a:r>
              <a:rPr lang="sl-SI" dirty="0" err="1"/>
              <a:t>chi</a:t>
            </a:r>
            <a:r>
              <a:rPr lang="sl-SI" dirty="0"/>
              <a:t> </a:t>
            </a:r>
            <a:r>
              <a:rPr lang="sl-SI" dirty="0" err="1"/>
              <a:t>avesse</a:t>
            </a:r>
            <a:r>
              <a:rPr lang="sl-SI" dirty="0"/>
              <a:t> </a:t>
            </a:r>
            <a:r>
              <a:rPr lang="sl-SI" dirty="0" err="1"/>
              <a:t>infranto</a:t>
            </a:r>
            <a:r>
              <a:rPr lang="sl-SI" dirty="0"/>
              <a:t> la </a:t>
            </a:r>
            <a:r>
              <a:rPr lang="sl-SI" dirty="0" err="1"/>
              <a:t>tregua</a:t>
            </a:r>
            <a:r>
              <a:rPr lang="sl-SI" dirty="0"/>
              <a:t>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La </a:t>
            </a:r>
            <a:r>
              <a:rPr lang="sl-SI" dirty="0" err="1"/>
              <a:t>funzione</a:t>
            </a:r>
            <a:r>
              <a:rPr lang="sl-SI" dirty="0"/>
              <a:t> </a:t>
            </a:r>
            <a:r>
              <a:rPr lang="sl-SI" dirty="0" err="1"/>
              <a:t>di</a:t>
            </a:r>
            <a:r>
              <a:rPr lang="sl-SI" dirty="0"/>
              <a:t> </a:t>
            </a:r>
            <a:r>
              <a:rPr lang="sl-SI" dirty="0" err="1"/>
              <a:t>controllo</a:t>
            </a:r>
            <a:r>
              <a:rPr lang="sl-SI" dirty="0"/>
              <a:t> sociale in </a:t>
            </a:r>
            <a:r>
              <a:rPr lang="sl-SI" dirty="0" err="1"/>
              <a:t>ambito</a:t>
            </a:r>
            <a:r>
              <a:rPr lang="sl-SI" dirty="0"/>
              <a:t> </a:t>
            </a:r>
            <a:r>
              <a:rPr lang="sl-SI" dirty="0" err="1"/>
              <a:t>comunitario</a:t>
            </a:r>
            <a:r>
              <a:rPr lang="sl-SI" dirty="0"/>
              <a:t> </a:t>
            </a:r>
            <a:r>
              <a:rPr lang="sl-SI" dirty="0" err="1"/>
              <a:t>faceva</a:t>
            </a:r>
            <a:r>
              <a:rPr lang="sl-SI" dirty="0"/>
              <a:t> </a:t>
            </a:r>
            <a:r>
              <a:rPr lang="sl-SI" dirty="0" err="1"/>
              <a:t>dunque</a:t>
            </a:r>
            <a:r>
              <a:rPr lang="sl-SI" dirty="0"/>
              <a:t> </a:t>
            </a:r>
            <a:r>
              <a:rPr lang="sl-SI" dirty="0" err="1"/>
              <a:t>perno</a:t>
            </a:r>
            <a:r>
              <a:rPr lang="sl-SI" dirty="0"/>
              <a:t> </a:t>
            </a:r>
            <a:r>
              <a:rPr lang="sl-SI" dirty="0" err="1"/>
              <a:t>su</a:t>
            </a:r>
            <a:r>
              <a:rPr lang="sl-SI" dirty="0"/>
              <a:t> </a:t>
            </a:r>
            <a:r>
              <a:rPr lang="sl-SI" dirty="0" err="1"/>
              <a:t>questi</a:t>
            </a:r>
            <a:r>
              <a:rPr lang="sl-SI" dirty="0"/>
              <a:t> '</a:t>
            </a:r>
            <a:r>
              <a:rPr lang="sl-SI" dirty="0" err="1"/>
              <a:t>uomini</a:t>
            </a:r>
            <a:r>
              <a:rPr lang="sl-SI" dirty="0"/>
              <a:t> </a:t>
            </a:r>
            <a:r>
              <a:rPr lang="sl-SI" dirty="0" err="1"/>
              <a:t>di</a:t>
            </a:r>
            <a:r>
              <a:rPr lang="sl-SI" dirty="0"/>
              <a:t> </a:t>
            </a:r>
            <a:r>
              <a:rPr lang="sl-SI" dirty="0" err="1"/>
              <a:t>fiducia</a:t>
            </a:r>
            <a:r>
              <a:rPr lang="sl-SI" dirty="0"/>
              <a:t>' e </a:t>
            </a:r>
            <a:r>
              <a:rPr lang="sl-SI" dirty="0" err="1"/>
              <a:t>sui</a:t>
            </a:r>
            <a:r>
              <a:rPr lang="sl-SI" dirty="0"/>
              <a:t> </a:t>
            </a:r>
            <a:r>
              <a:rPr lang="sl-SI" dirty="0" err="1"/>
              <a:t>poteri</a:t>
            </a:r>
            <a:r>
              <a:rPr lang="sl-SI" dirty="0"/>
              <a:t> </a:t>
            </a:r>
            <a:r>
              <a:rPr lang="sl-SI" dirty="0" err="1"/>
              <a:t>loro</a:t>
            </a:r>
            <a:r>
              <a:rPr lang="sl-SI" dirty="0"/>
              <a:t> </a:t>
            </a:r>
            <a:r>
              <a:rPr lang="sl-SI" dirty="0" err="1"/>
              <a:t>conferiti</a:t>
            </a:r>
            <a:r>
              <a:rPr lang="sl-SI" dirty="0"/>
              <a:t> </a:t>
            </a:r>
            <a:r>
              <a:rPr lang="sl-SI" dirty="0" err="1"/>
              <a:t>dalla</a:t>
            </a:r>
            <a:r>
              <a:rPr lang="sl-SI" dirty="0"/>
              <a:t> </a:t>
            </a:r>
            <a:r>
              <a:rPr lang="sl-SI" dirty="0" err="1"/>
              <a:t>tradizione</a:t>
            </a:r>
            <a:r>
              <a:rPr lang="sl-SI" dirty="0"/>
              <a:t> e dal sistema </a:t>
            </a:r>
            <a:r>
              <a:rPr lang="sl-SI" dirty="0" err="1"/>
              <a:t>consuetudinario</a:t>
            </a:r>
            <a:r>
              <a:rPr lang="sl-SI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047455" y="5157192"/>
            <a:ext cx="33409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 smtClean="0"/>
              <a:t>XX</a:t>
            </a:r>
            <a:endParaRPr lang="sl-SI" sz="1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56" y="609600"/>
            <a:ext cx="4088193" cy="5339680"/>
          </a:xfrm>
        </p:spPr>
      </p:pic>
    </p:spTree>
    <p:extLst>
      <p:ext uri="{BB962C8B-B14F-4D97-AF65-F5344CB8AC3E}">
        <p14:creationId xmlns:p14="http://schemas.microsoft.com/office/powerpoint/2010/main" val="12333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5701715"/>
            <a:ext cx="281608" cy="654968"/>
          </a:xfrm>
        </p:spPr>
        <p:txBody>
          <a:bodyPr>
            <a:normAutofit/>
          </a:bodyPr>
          <a:lstStyle/>
          <a:p>
            <a:endParaRPr lang="sl-SI" sz="2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476672"/>
            <a:ext cx="4104456" cy="5400600"/>
          </a:xfrm>
        </p:spPr>
        <p:txBody>
          <a:bodyPr>
            <a:normAutofit fontScale="62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it-IT" dirty="0"/>
              <a:t>Il </a:t>
            </a:r>
            <a:r>
              <a:rPr lang="it-IT" dirty="0" err="1"/>
              <a:t>dorzone</a:t>
            </a:r>
            <a:r>
              <a:rPr lang="it-IT" dirty="0"/>
              <a:t> veniva scelto da controparte (KLD, § 973). Doveva essere una persona, che ha fiducia da entrambi parti e gode l'onore e la reputazione nella comunità, e la sua famiglia non è in qualsiasi vendetta di sangue (</a:t>
            </a:r>
            <a:r>
              <a:rPr lang="it-IT" dirty="0" err="1"/>
              <a:t>Djuricic</a:t>
            </a:r>
            <a:r>
              <a:rPr lang="it-IT" dirty="0"/>
              <a:t> 1979, 24). In pubblico </a:t>
            </a:r>
            <a:r>
              <a:rPr lang="it-IT" dirty="0" err="1"/>
              <a:t>giurà</a:t>
            </a:r>
            <a:r>
              <a:rPr lang="it-IT" dirty="0"/>
              <a:t> (</a:t>
            </a:r>
            <a:r>
              <a:rPr lang="it-IT" i="1" dirty="0"/>
              <a:t>fede</a:t>
            </a:r>
            <a:r>
              <a:rPr lang="it-IT" dirty="0"/>
              <a:t>) di proteggere la tregua ponendo</a:t>
            </a:r>
            <a:r>
              <a:rPr lang="sl-SI" dirty="0"/>
              <a:t> </a:t>
            </a:r>
            <a:r>
              <a:rPr lang="sl-SI" dirty="0" err="1"/>
              <a:t>una</a:t>
            </a:r>
            <a:r>
              <a:rPr lang="sl-SI" dirty="0"/>
              <a:t> </a:t>
            </a:r>
            <a:r>
              <a:rPr lang="sl-SI" dirty="0" err="1"/>
              <a:t>garanzia</a:t>
            </a:r>
            <a:r>
              <a:rPr lang="sl-SI" dirty="0"/>
              <a:t> </a:t>
            </a:r>
            <a:r>
              <a:rPr lang="sl-SI" dirty="0" err="1"/>
              <a:t>nel</a:t>
            </a:r>
            <a:r>
              <a:rPr lang="sl-SI" dirty="0"/>
              <a:t> </a:t>
            </a:r>
            <a:r>
              <a:rPr lang="sl-SI" dirty="0" err="1"/>
              <a:t>suo</a:t>
            </a:r>
            <a:r>
              <a:rPr lang="sl-SI" dirty="0"/>
              <a:t> </a:t>
            </a:r>
            <a:r>
              <a:rPr lang="sl-SI" dirty="0" err="1"/>
              <a:t>patrimonio</a:t>
            </a:r>
            <a:r>
              <a:rPr lang="sl-SI" dirty="0"/>
              <a:t> e </a:t>
            </a:r>
            <a:r>
              <a:rPr lang="sl-SI" dirty="0" err="1"/>
              <a:t>onore</a:t>
            </a:r>
            <a:r>
              <a:rPr lang="sl-SI" dirty="0"/>
              <a:t>.</a:t>
            </a:r>
            <a:r>
              <a:rPr lang="it-IT" dirty="0"/>
              <a:t> </a:t>
            </a:r>
            <a:endParaRPr lang="sl-SI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it-IT" dirty="0"/>
              <a:t>Ma se il suo cliente non rispetterebbe la tregua e per vendicarsi, il </a:t>
            </a:r>
            <a:r>
              <a:rPr lang="it-IT" dirty="0" err="1"/>
              <a:t>dorzone</a:t>
            </a:r>
            <a:r>
              <a:rPr lang="it-IT" dirty="0"/>
              <a:t> ha </a:t>
            </a:r>
            <a:r>
              <a:rPr lang="it-IT" dirty="0" err="1"/>
              <a:t>raggione</a:t>
            </a:r>
            <a:r>
              <a:rPr lang="it-IT" dirty="0"/>
              <a:t> e dovere di </a:t>
            </a:r>
            <a:r>
              <a:rPr lang="it-IT" dirty="0" smtClean="0"/>
              <a:t>punir</a:t>
            </a:r>
            <a:r>
              <a:rPr lang="sl-SI" dirty="0" smtClean="0"/>
              <a:t>e</a:t>
            </a:r>
            <a:r>
              <a:rPr lang="it-IT" dirty="0" smtClean="0"/>
              <a:t>, </a:t>
            </a:r>
            <a:r>
              <a:rPr lang="it-IT" dirty="0"/>
              <a:t>con l'uccisione (vendetta) o </a:t>
            </a:r>
            <a:r>
              <a:rPr lang="sl-SI" dirty="0" smtClean="0"/>
              <a:t>con </a:t>
            </a:r>
            <a:r>
              <a:rPr lang="it-IT" dirty="0" smtClean="0"/>
              <a:t>un’altra </a:t>
            </a:r>
            <a:r>
              <a:rPr lang="it-IT" dirty="0"/>
              <a:t>punizione reciproca. Il </a:t>
            </a:r>
            <a:r>
              <a:rPr lang="it-IT" dirty="0" err="1"/>
              <a:t>dorzone</a:t>
            </a:r>
            <a:r>
              <a:rPr lang="it-IT" dirty="0"/>
              <a:t> aveva quindi anche i poteri repressivi. </a:t>
            </a:r>
            <a:endParaRPr lang="sl-SI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it-IT" dirty="0"/>
              <a:t>Egli è il garante della tregua per la parte offesa e il fiduciario dell’offensore.</a:t>
            </a:r>
            <a:endParaRPr lang="sl-SI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it-IT" dirty="0"/>
              <a:t>In alcuni casi erano eletti i </a:t>
            </a:r>
            <a:r>
              <a:rPr lang="it-IT" dirty="0" err="1"/>
              <a:t>dorzoni</a:t>
            </a:r>
            <a:r>
              <a:rPr lang="it-IT" dirty="0"/>
              <a:t> per entrambi le parti</a:t>
            </a:r>
            <a:r>
              <a:rPr lang="it-IT" dirty="0" smtClean="0"/>
              <a:t>.</a:t>
            </a:r>
            <a:endParaRPr lang="sl-SI" dirty="0" smtClean="0"/>
          </a:p>
          <a:p>
            <a:pPr lvl="0">
              <a:buFont typeface="Wingdings" panose="05000000000000000000" pitchFamily="2" charset="2"/>
              <a:buChar char="Ø"/>
            </a:pPr>
            <a:r>
              <a:rPr lang="sl-SI" dirty="0" err="1" smtClean="0"/>
              <a:t>Alcuni</a:t>
            </a:r>
            <a:r>
              <a:rPr lang="sl-SI" dirty="0" smtClean="0"/>
              <a:t> </a:t>
            </a:r>
            <a:r>
              <a:rPr lang="sl-SI" dirty="0" err="1" smtClean="0"/>
              <a:t>dorzoni</a:t>
            </a:r>
            <a:r>
              <a:rPr lang="sl-SI" dirty="0" smtClean="0"/>
              <a:t> </a:t>
            </a:r>
            <a:r>
              <a:rPr lang="sl-SI" dirty="0" err="1" smtClean="0"/>
              <a:t>diventano</a:t>
            </a:r>
            <a:r>
              <a:rPr lang="sl-SI" dirty="0" smtClean="0"/>
              <a:t> „</a:t>
            </a:r>
            <a:r>
              <a:rPr lang="sl-SI" dirty="0" err="1" smtClean="0"/>
              <a:t>professionisti</a:t>
            </a:r>
            <a:r>
              <a:rPr lang="sl-SI" dirty="0" smtClean="0"/>
              <a:t>“ (</a:t>
            </a:r>
            <a:r>
              <a:rPr lang="sl-SI" dirty="0" err="1" smtClean="0"/>
              <a:t>sbirri</a:t>
            </a:r>
            <a:r>
              <a:rPr lang="sl-SI" dirty="0" smtClean="0"/>
              <a:t>)</a:t>
            </a: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16016" y="5661248"/>
            <a:ext cx="3629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'Albanians,' by the Italian artist Filippo </a:t>
            </a:r>
            <a:r>
              <a:rPr lang="en-US" sz="1400" dirty="0" err="1"/>
              <a:t>Delpino</a:t>
            </a:r>
            <a:endParaRPr lang="sl-SI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02" y="674365"/>
            <a:ext cx="3540028" cy="4979640"/>
          </a:xfrm>
        </p:spPr>
      </p:pic>
    </p:spTree>
    <p:extLst>
      <p:ext uri="{BB962C8B-B14F-4D97-AF65-F5344CB8AC3E}">
        <p14:creationId xmlns:p14="http://schemas.microsoft.com/office/powerpoint/2010/main" val="29953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5517232"/>
            <a:ext cx="7220272" cy="654968"/>
          </a:xfrm>
        </p:spPr>
        <p:txBody>
          <a:bodyPr>
            <a:noAutofit/>
          </a:bodyPr>
          <a:lstStyle/>
          <a:p>
            <a:r>
              <a:rPr lang="en-US" sz="1400" dirty="0">
                <a:latin typeface="+mn-lt"/>
              </a:rPr>
              <a:t>Detail from the Heidelberger </a:t>
            </a:r>
            <a:r>
              <a:rPr lang="en-US" sz="1400" dirty="0" err="1">
                <a:latin typeface="+mn-lt"/>
              </a:rPr>
              <a:t>Sachsenspiegel</a:t>
            </a:r>
            <a:r>
              <a:rPr lang="en-US" sz="1400" dirty="0">
                <a:latin typeface="+mn-lt"/>
              </a:rPr>
              <a:t> showing the homage ceremony, in which the vassals put themselves under the protection of their lords by placing their hands between his hands, 14th century; in the </a:t>
            </a:r>
            <a:r>
              <a:rPr lang="en-US" sz="1400" dirty="0" err="1">
                <a:latin typeface="+mn-lt"/>
              </a:rPr>
              <a:t>Universitatsbibliothek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smtClean="0">
                <a:latin typeface="+mn-lt"/>
              </a:rPr>
              <a:t>Heidelberg</a:t>
            </a:r>
            <a:r>
              <a:rPr lang="sl-SI" sz="1400" dirty="0" smtClean="0">
                <a:latin typeface="+mn-lt"/>
              </a:rPr>
              <a:t>.</a:t>
            </a:r>
            <a:endParaRPr lang="sl-SI" sz="1400" dirty="0"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0" y="609600"/>
            <a:ext cx="4407826" cy="4763616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220072" y="609600"/>
            <a:ext cx="3528392" cy="50516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600" dirty="0" err="1"/>
              <a:t>Surja</a:t>
            </a:r>
            <a:r>
              <a:rPr lang="it-IT" sz="2600" dirty="0"/>
              <a:t> </a:t>
            </a:r>
            <a:r>
              <a:rPr lang="it-IT" sz="2600" dirty="0" err="1"/>
              <a:t>Pupovci</a:t>
            </a:r>
            <a:r>
              <a:rPr lang="it-IT" sz="2600" dirty="0"/>
              <a:t> nella descrizione della stipulazione cerimoniale della tregua (</a:t>
            </a:r>
            <a:r>
              <a:rPr lang="it-IT" sz="2600" i="1" dirty="0" err="1"/>
              <a:t>besa</a:t>
            </a:r>
            <a:r>
              <a:rPr lang="it-IT" sz="2600" dirty="0"/>
              <a:t>) sottolinea che l'accordo è "stretto" quando i rappresentanti delle parti in offesa stringono le mani, ma aggiunge che "</a:t>
            </a:r>
            <a:r>
              <a:rPr lang="it-IT" sz="2600" i="1" dirty="0"/>
              <a:t>possono stringere anche </a:t>
            </a:r>
            <a:r>
              <a:rPr lang="it-IT" sz="2600" i="1" dirty="0" smtClean="0"/>
              <a:t>un </a:t>
            </a:r>
            <a:r>
              <a:rPr lang="it-IT" sz="2600" i="1" dirty="0"/>
              <a:t>centinaio di mani, ma </a:t>
            </a:r>
            <a:r>
              <a:rPr lang="it-IT" sz="2600" b="1" i="1" dirty="0"/>
              <a:t>l’accordo resta debole, se non </a:t>
            </a:r>
            <a:r>
              <a:rPr lang="it-IT" sz="2600" b="1" i="1" dirty="0" err="1"/>
              <a:t>cè</a:t>
            </a:r>
            <a:r>
              <a:rPr lang="it-IT" sz="2600" b="1" i="1" dirty="0"/>
              <a:t> il </a:t>
            </a:r>
            <a:r>
              <a:rPr lang="it-IT" sz="2600" b="1" i="1" dirty="0" err="1" smtClean="0"/>
              <a:t>dorzone</a:t>
            </a:r>
            <a:r>
              <a:rPr lang="sl-SI" sz="2600" dirty="0" smtClean="0"/>
              <a:t>“. (</a:t>
            </a:r>
            <a:r>
              <a:rPr lang="sl-SI" sz="2600" dirty="0" err="1" smtClean="0"/>
              <a:t>Đuričić</a:t>
            </a:r>
            <a:r>
              <a:rPr lang="sl-SI" sz="2600" dirty="0"/>
              <a:t>, 1979, 14).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77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5694066"/>
            <a:ext cx="6984776" cy="366936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+mn-lt"/>
              </a:rPr>
              <a:t>Justice and </a:t>
            </a:r>
            <a:r>
              <a:rPr lang="sl-SI" sz="1600" dirty="0" err="1" smtClean="0">
                <a:latin typeface="+mn-lt"/>
              </a:rPr>
              <a:t>the</a:t>
            </a:r>
            <a:r>
              <a:rPr lang="en-US" sz="1600" dirty="0" smtClean="0">
                <a:latin typeface="+mn-lt"/>
              </a:rPr>
              <a:t> </a:t>
            </a:r>
            <a:r>
              <a:rPr lang="sl-SI" sz="1600" dirty="0" smtClean="0">
                <a:latin typeface="+mn-lt"/>
              </a:rPr>
              <a:t>K</a:t>
            </a:r>
            <a:r>
              <a:rPr lang="en-US" sz="1600" dirty="0" err="1" smtClean="0">
                <a:latin typeface="+mn-lt"/>
              </a:rPr>
              <a:t>iss</a:t>
            </a:r>
            <a:r>
              <a:rPr lang="en-US" sz="1600" dirty="0" smtClean="0">
                <a:latin typeface="+mn-lt"/>
              </a:rPr>
              <a:t> </a:t>
            </a:r>
            <a:r>
              <a:rPr lang="sl-SI" sz="1600" dirty="0" err="1" smtClean="0">
                <a:latin typeface="+mn-lt"/>
              </a:rPr>
              <a:t>of</a:t>
            </a:r>
            <a:r>
              <a:rPr lang="sl-SI" sz="1600" dirty="0" smtClean="0">
                <a:latin typeface="+mn-lt"/>
              </a:rPr>
              <a:t> </a:t>
            </a:r>
            <a:r>
              <a:rPr lang="sl-SI" sz="1600" dirty="0" err="1" smtClean="0">
                <a:latin typeface="+mn-lt"/>
              </a:rPr>
              <a:t>Peace</a:t>
            </a:r>
            <a:r>
              <a:rPr lang="sl-SI" sz="1600" dirty="0" smtClean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>
                <a:latin typeface="+mn-lt"/>
              </a:rPr>
              <a:t>Pinacoteca </a:t>
            </a:r>
            <a:r>
              <a:rPr lang="en-US" sz="1600" dirty="0" err="1">
                <a:latin typeface="+mn-lt"/>
              </a:rPr>
              <a:t>Tosio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Martinengo</a:t>
            </a:r>
            <a:r>
              <a:rPr lang="en-US" sz="1600" dirty="0">
                <a:latin typeface="+mn-lt"/>
              </a:rPr>
              <a:t>, Brescia (Italy).</a:t>
            </a:r>
            <a:endParaRPr lang="sl-SI" sz="16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13072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2000" dirty="0" smtClean="0"/>
              <a:t>Is </a:t>
            </a:r>
            <a:r>
              <a:rPr lang="sl-SI" sz="2000" dirty="0" err="1" smtClean="0"/>
              <a:t>this</a:t>
            </a:r>
            <a:r>
              <a:rPr lang="sl-SI" sz="2000" dirty="0" smtClean="0"/>
              <a:t> </a:t>
            </a:r>
            <a:r>
              <a:rPr lang="sl-SI" sz="2000" dirty="0" err="1" smtClean="0"/>
              <a:t>really</a:t>
            </a:r>
            <a:r>
              <a:rPr lang="sl-SI" sz="2000" dirty="0" smtClean="0"/>
              <a:t> </a:t>
            </a:r>
            <a:r>
              <a:rPr lang="sl-SI" sz="2000" dirty="0" err="1" smtClean="0"/>
              <a:t>just</a:t>
            </a:r>
            <a:r>
              <a:rPr lang="sl-SI" sz="2000" dirty="0" smtClean="0"/>
              <a:t> a </a:t>
            </a:r>
            <a:r>
              <a:rPr lang="en-US" sz="2000" dirty="0" smtClean="0"/>
              <a:t>Myth</a:t>
            </a:r>
            <a:r>
              <a:rPr lang="sl-SI" sz="2000" dirty="0" smtClean="0"/>
              <a:t> </a:t>
            </a:r>
            <a:r>
              <a:rPr lang="en-US" sz="2000" dirty="0" smtClean="0"/>
              <a:t>and Illusion</a:t>
            </a:r>
            <a:r>
              <a:rPr lang="sl-SI" sz="2000" dirty="0" smtClean="0"/>
              <a:t>?</a:t>
            </a:r>
          </a:p>
          <a:p>
            <a:pPr marL="0" indent="0" algn="ctr">
              <a:buNone/>
            </a:pPr>
            <a:r>
              <a:rPr lang="en-US" sz="2000" dirty="0" smtClean="0"/>
              <a:t>The </a:t>
            </a:r>
            <a:r>
              <a:rPr lang="en-US" sz="2000" dirty="0"/>
              <a:t>Myth of Religion Preventing </a:t>
            </a:r>
            <a:r>
              <a:rPr lang="en-US" sz="2000" dirty="0" smtClean="0"/>
              <a:t>Violence</a:t>
            </a:r>
            <a:r>
              <a:rPr lang="sl-SI" sz="2000" dirty="0" smtClean="0"/>
              <a:t>?</a:t>
            </a:r>
            <a:endParaRPr lang="sl-SI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04322"/>
            <a:ext cx="3657600" cy="297769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15830"/>
            <a:ext cx="3915966" cy="326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796136" y="4365104"/>
            <a:ext cx="2690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/>
              <a:t>Tiepolo: Justice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Peace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43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3114" y="5806881"/>
            <a:ext cx="6475189" cy="366936"/>
          </a:xfrm>
        </p:spPr>
        <p:txBody>
          <a:bodyPr>
            <a:normAutofit/>
          </a:bodyPr>
          <a:lstStyle/>
          <a:p>
            <a:r>
              <a:rPr lang="sl-SI" sz="1600" dirty="0" err="1" smtClean="0">
                <a:latin typeface="+mn-lt"/>
              </a:rPr>
              <a:t>Valtazar</a:t>
            </a:r>
            <a:r>
              <a:rPr lang="sl-SI" sz="1600" dirty="0" smtClean="0">
                <a:latin typeface="+mn-lt"/>
              </a:rPr>
              <a:t> </a:t>
            </a:r>
            <a:r>
              <a:rPr lang="sl-SI" sz="1600" dirty="0" err="1" smtClean="0">
                <a:latin typeface="+mn-lt"/>
              </a:rPr>
              <a:t>Bogišić</a:t>
            </a:r>
            <a:r>
              <a:rPr lang="sl-SI" sz="1600" dirty="0" smtClean="0">
                <a:latin typeface="+mn-lt"/>
              </a:rPr>
              <a:t>, 1892</a:t>
            </a:r>
            <a:endParaRPr lang="sl-SI" sz="16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1520" y="609601"/>
            <a:ext cx="4392488" cy="1631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1600" dirty="0" err="1"/>
              <a:t>Fonti</a:t>
            </a:r>
            <a:r>
              <a:rPr lang="sl-SI" sz="1600" dirty="0"/>
              <a:t>:</a:t>
            </a:r>
          </a:p>
          <a:p>
            <a:pPr marL="0" indent="0" algn="ctr">
              <a:buNone/>
            </a:pPr>
            <a:endParaRPr lang="sl-SI" sz="16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sl-SI" sz="1600" dirty="0" err="1"/>
              <a:t>Documenti</a:t>
            </a:r>
            <a:r>
              <a:rPr lang="sl-SI" sz="1600" dirty="0"/>
              <a:t> del </a:t>
            </a:r>
            <a:r>
              <a:rPr lang="sl-SI" sz="1600" dirty="0" err="1"/>
              <a:t>conflitto</a:t>
            </a:r>
            <a:r>
              <a:rPr lang="sl-SI" sz="1600" dirty="0"/>
              <a:t>/</a:t>
            </a:r>
            <a:r>
              <a:rPr lang="sl-SI" sz="1600" dirty="0" err="1"/>
              <a:t>faida</a:t>
            </a:r>
            <a:r>
              <a:rPr lang="sl-SI" sz="1600" dirty="0"/>
              <a:t> </a:t>
            </a:r>
            <a:r>
              <a:rPr lang="sl-SI" sz="1600" dirty="0" err="1"/>
              <a:t>tra</a:t>
            </a:r>
            <a:r>
              <a:rPr lang="sl-SI" sz="1600" dirty="0"/>
              <a:t> </a:t>
            </a:r>
            <a:r>
              <a:rPr lang="sl-SI" sz="1600" dirty="0" err="1"/>
              <a:t>patriarca</a:t>
            </a:r>
            <a:r>
              <a:rPr lang="sl-SI" sz="1600" dirty="0"/>
              <a:t> </a:t>
            </a:r>
            <a:r>
              <a:rPr lang="sl-SI" sz="1600" dirty="0" err="1"/>
              <a:t>di</a:t>
            </a:r>
            <a:r>
              <a:rPr lang="sl-SI" sz="1600" dirty="0"/>
              <a:t> </a:t>
            </a:r>
            <a:r>
              <a:rPr lang="sl-SI" sz="1600" dirty="0" err="1"/>
              <a:t>Aquileia</a:t>
            </a:r>
            <a:r>
              <a:rPr lang="sl-SI" sz="1600" dirty="0"/>
              <a:t> e i </a:t>
            </a:r>
            <a:r>
              <a:rPr lang="sl-SI" sz="1600" dirty="0" err="1"/>
              <a:t>Conti</a:t>
            </a:r>
            <a:r>
              <a:rPr lang="sl-SI" sz="1600" dirty="0"/>
              <a:t> </a:t>
            </a:r>
            <a:r>
              <a:rPr lang="sl-SI" sz="1600" dirty="0" err="1"/>
              <a:t>di</a:t>
            </a:r>
            <a:r>
              <a:rPr lang="sl-SI" sz="1600" dirty="0"/>
              <a:t> </a:t>
            </a:r>
            <a:r>
              <a:rPr lang="sl-SI" sz="1600" dirty="0" err="1"/>
              <a:t>Gorizia</a:t>
            </a:r>
            <a:r>
              <a:rPr lang="sl-SI" sz="1600" dirty="0"/>
              <a:t> 1267-1277 (CDI, AF, FRA, AFK, vol. 22, 24, 29)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sz="1600" dirty="0" err="1"/>
              <a:t>Rolandino</a:t>
            </a:r>
            <a:r>
              <a:rPr lang="en-US" sz="1600" dirty="0"/>
              <a:t>, R. (1546): </a:t>
            </a:r>
            <a:r>
              <a:rPr lang="en-US" sz="1600" i="1" dirty="0"/>
              <a:t>Summa </a:t>
            </a:r>
            <a:r>
              <a:rPr lang="en-US" sz="1600" i="1" dirty="0" err="1"/>
              <a:t>Totius</a:t>
            </a:r>
            <a:r>
              <a:rPr lang="en-US" sz="1600" i="1" dirty="0"/>
              <a:t> </a:t>
            </a:r>
            <a:r>
              <a:rPr lang="en-US" sz="1600" i="1" dirty="0" err="1"/>
              <a:t>Artis</a:t>
            </a:r>
            <a:r>
              <a:rPr lang="en-US" sz="1600" i="1" dirty="0"/>
              <a:t> </a:t>
            </a:r>
            <a:r>
              <a:rPr lang="en-US" sz="1600" i="1" dirty="0" err="1" smtClean="0"/>
              <a:t>Notariae</a:t>
            </a:r>
            <a:r>
              <a:rPr lang="sl-SI" sz="1600" i="1" dirty="0" smtClean="0"/>
              <a:t> (1256)</a:t>
            </a:r>
            <a:r>
              <a:rPr lang="en-US" sz="1600" dirty="0" smtClean="0"/>
              <a:t>. </a:t>
            </a:r>
            <a:r>
              <a:rPr lang="en-US" sz="1600" dirty="0"/>
              <a:t>Venice </a:t>
            </a:r>
            <a:endParaRPr lang="sl-SI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16016" y="4365104"/>
            <a:ext cx="3543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1600" dirty="0" smtClean="0"/>
          </a:p>
          <a:p>
            <a:pPr algn="ctr">
              <a:buFont typeface="Wingdings" panose="05000000000000000000" pitchFamily="2" charset="2"/>
              <a:buChar char="Ø"/>
            </a:pPr>
            <a:r>
              <a:rPr lang="sl-SI" sz="1600" dirty="0" smtClean="0"/>
              <a:t>  </a:t>
            </a:r>
            <a:r>
              <a:rPr lang="sl-SI" sz="1600" dirty="0" err="1" smtClean="0"/>
              <a:t>Kanun</a:t>
            </a:r>
            <a:r>
              <a:rPr lang="sl-SI" sz="1600" dirty="0" smtClean="0"/>
              <a:t> Leke </a:t>
            </a:r>
            <a:r>
              <a:rPr lang="sl-SI" sz="1600" dirty="0" err="1" smtClean="0"/>
              <a:t>Dukadjini</a:t>
            </a:r>
            <a:endParaRPr lang="sl-SI" sz="1600" dirty="0" smtClean="0"/>
          </a:p>
          <a:p>
            <a:pPr algn="ctr">
              <a:buFont typeface="Wingdings" panose="05000000000000000000" pitchFamily="2" charset="2"/>
              <a:buChar char="Ø"/>
            </a:pPr>
            <a:r>
              <a:rPr lang="sl-SI" sz="1600" dirty="0" smtClean="0"/>
              <a:t>  </a:t>
            </a:r>
            <a:r>
              <a:rPr lang="sl-SI" sz="1600" dirty="0" err="1" smtClean="0"/>
              <a:t>Bogišić</a:t>
            </a:r>
            <a:r>
              <a:rPr lang="sl-SI" sz="1600" dirty="0"/>
              <a:t>, V. (</a:t>
            </a:r>
            <a:r>
              <a:rPr lang="sl-SI" sz="1600" dirty="0" err="1"/>
              <a:t>Čizmović</a:t>
            </a:r>
            <a:r>
              <a:rPr lang="sl-SI" sz="1600" dirty="0"/>
              <a:t>, M. </a:t>
            </a:r>
            <a:r>
              <a:rPr lang="sl-SI" sz="1600" dirty="0" err="1"/>
              <a:t>ed</a:t>
            </a:r>
            <a:r>
              <a:rPr lang="sl-SI" sz="1600" dirty="0"/>
              <a:t>.), Pravni običaji u </a:t>
            </a:r>
            <a:r>
              <a:rPr lang="sl-SI" sz="1600" dirty="0" err="1"/>
              <a:t>Crnoj</a:t>
            </a:r>
            <a:r>
              <a:rPr lang="sl-SI" sz="1600" dirty="0"/>
              <a:t> Gori, Hercegovini i Albaniji. Knjiga IV.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sl-SI" sz="1600" dirty="0" smtClean="0"/>
              <a:t>  Statuti </a:t>
            </a:r>
            <a:r>
              <a:rPr lang="sl-SI" sz="1600" dirty="0" err="1"/>
              <a:t>municipali</a:t>
            </a:r>
            <a:endParaRPr lang="sl-SI" sz="1600" dirty="0"/>
          </a:p>
          <a:p>
            <a:endParaRPr lang="sl-SI" sz="1600" dirty="0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4" y="2389892"/>
            <a:ext cx="2758554" cy="3427504"/>
          </a:xfrm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33" y="548680"/>
            <a:ext cx="34563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2833" y="4005064"/>
            <a:ext cx="21739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 dirty="0"/>
              <a:t>Leka </a:t>
            </a:r>
            <a:r>
              <a:rPr lang="sl-SI" sz="1400" dirty="0" err="1"/>
              <a:t>Dukadjini</a:t>
            </a:r>
            <a:r>
              <a:rPr lang="sl-SI" sz="1400" dirty="0"/>
              <a:t>, 1410-1481</a:t>
            </a:r>
          </a:p>
        </p:txBody>
      </p:sp>
    </p:spTree>
    <p:extLst>
      <p:ext uri="{BB962C8B-B14F-4D97-AF65-F5344CB8AC3E}">
        <p14:creationId xmlns:p14="http://schemas.microsoft.com/office/powerpoint/2010/main" val="32525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5694066"/>
            <a:ext cx="8712968" cy="366936"/>
          </a:xfrm>
        </p:spPr>
        <p:txBody>
          <a:bodyPr>
            <a:normAutofit fontScale="90000"/>
          </a:bodyPr>
          <a:lstStyle/>
          <a:p>
            <a:r>
              <a:rPr lang="sl-SI" sz="1600" dirty="0" smtClean="0">
                <a:latin typeface="+mn-lt"/>
              </a:rPr>
              <a:t>Rubens, </a:t>
            </a:r>
            <a:r>
              <a:rPr lang="sl-SI" sz="1600" dirty="0" err="1" smtClean="0">
                <a:latin typeface="+mn-lt"/>
              </a:rPr>
              <a:t>Battle</a:t>
            </a:r>
            <a:r>
              <a:rPr lang="sl-SI" sz="1600" dirty="0" smtClean="0">
                <a:latin typeface="+mn-lt"/>
              </a:rPr>
              <a:t> </a:t>
            </a:r>
            <a:r>
              <a:rPr lang="sl-SI" sz="1600" dirty="0" err="1" smtClean="0">
                <a:latin typeface="+mn-lt"/>
              </a:rPr>
              <a:t>of</a:t>
            </a:r>
            <a:r>
              <a:rPr lang="sl-SI" sz="1600" dirty="0" smtClean="0">
                <a:latin typeface="+mn-lt"/>
              </a:rPr>
              <a:t> </a:t>
            </a:r>
            <a:r>
              <a:rPr lang="sl-SI" sz="1600" dirty="0" err="1" smtClean="0">
                <a:latin typeface="+mn-lt"/>
              </a:rPr>
              <a:t>the</a:t>
            </a:r>
            <a:r>
              <a:rPr lang="sl-SI" sz="1600" dirty="0" smtClean="0">
                <a:latin typeface="+mn-lt"/>
              </a:rPr>
              <a:t> </a:t>
            </a:r>
            <a:r>
              <a:rPr lang="sl-SI" sz="1600" dirty="0" err="1" smtClean="0">
                <a:latin typeface="+mn-lt"/>
              </a:rPr>
              <a:t>Amazons</a:t>
            </a:r>
            <a:r>
              <a:rPr lang="sl-SI" sz="1600" dirty="0" smtClean="0">
                <a:latin typeface="+mn-lt"/>
              </a:rPr>
              <a:t>, 1615 				Antonio </a:t>
            </a:r>
            <a:r>
              <a:rPr lang="sl-SI" sz="1600" dirty="0" err="1" smtClean="0">
                <a:latin typeface="+mn-lt"/>
              </a:rPr>
              <a:t>Calza</a:t>
            </a:r>
            <a:r>
              <a:rPr lang="sl-SI" sz="1600" dirty="0" smtClean="0">
                <a:latin typeface="+mn-lt"/>
              </a:rPr>
              <a:t>, </a:t>
            </a:r>
            <a:r>
              <a:rPr lang="sl-SI" sz="1600" dirty="0" err="1" smtClean="0">
                <a:latin typeface="+mn-lt"/>
              </a:rPr>
              <a:t>Battle</a:t>
            </a:r>
            <a:r>
              <a:rPr lang="sl-SI" sz="1600" dirty="0" smtClean="0">
                <a:latin typeface="+mn-lt"/>
              </a:rPr>
              <a:t>, </a:t>
            </a:r>
            <a:r>
              <a:rPr lang="sl-SI" sz="1600" dirty="0" err="1" smtClean="0">
                <a:latin typeface="+mn-lt"/>
              </a:rPr>
              <a:t>end</a:t>
            </a:r>
            <a:r>
              <a:rPr lang="sl-SI" sz="1600" dirty="0" smtClean="0">
                <a:latin typeface="+mn-lt"/>
              </a:rPr>
              <a:t> </a:t>
            </a:r>
            <a:r>
              <a:rPr lang="sl-SI" sz="1600" dirty="0" err="1" smtClean="0">
                <a:latin typeface="+mn-lt"/>
              </a:rPr>
              <a:t>of</a:t>
            </a:r>
            <a:r>
              <a:rPr lang="sl-SI" sz="1600" dirty="0" smtClean="0">
                <a:latin typeface="+mn-lt"/>
              </a:rPr>
              <a:t> 17</a:t>
            </a:r>
            <a:r>
              <a:rPr lang="sl-SI" sz="1600" baseline="30000" dirty="0" smtClean="0">
                <a:latin typeface="+mn-lt"/>
              </a:rPr>
              <a:t>th</a:t>
            </a:r>
            <a:r>
              <a:rPr lang="sl-SI" sz="1600" dirty="0" smtClean="0">
                <a:latin typeface="+mn-lt"/>
              </a:rPr>
              <a:t> Cent.</a:t>
            </a:r>
            <a:endParaRPr lang="sl-SI" sz="16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13072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2000" dirty="0" err="1" smtClean="0"/>
              <a:t>Language</a:t>
            </a:r>
            <a:r>
              <a:rPr lang="sl-SI" sz="2000" dirty="0" smtClean="0"/>
              <a:t>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en-US" sz="2000" dirty="0" smtClean="0"/>
              <a:t>Violence</a:t>
            </a:r>
            <a:r>
              <a:rPr lang="sl-SI" sz="2000" dirty="0" smtClean="0"/>
              <a:t>?</a:t>
            </a:r>
          </a:p>
          <a:p>
            <a:pPr algn="ctr">
              <a:buFontTx/>
              <a:buChar char="-"/>
            </a:pPr>
            <a:r>
              <a:rPr lang="sl-SI" sz="2000" dirty="0" smtClean="0"/>
              <a:t>Ritual </a:t>
            </a:r>
            <a:r>
              <a:rPr lang="sl-SI" sz="2000" dirty="0" err="1" smtClean="0"/>
              <a:t>of</a:t>
            </a:r>
            <a:r>
              <a:rPr lang="sl-SI" sz="2000" dirty="0" smtClean="0"/>
              <a:t> </a:t>
            </a:r>
            <a:r>
              <a:rPr lang="sl-SI" sz="2000" dirty="0" err="1" smtClean="0"/>
              <a:t>Vindicta</a:t>
            </a:r>
            <a:endParaRPr lang="sl-SI" sz="2000" dirty="0" smtClean="0"/>
          </a:p>
          <a:p>
            <a:pPr algn="ctr">
              <a:buFontTx/>
              <a:buChar char="-"/>
            </a:pPr>
            <a:r>
              <a:rPr lang="sl-SI" sz="2000" dirty="0" err="1" smtClean="0"/>
              <a:t>Battle</a:t>
            </a:r>
            <a:r>
              <a:rPr lang="sl-SI" sz="2000" dirty="0" smtClean="0"/>
              <a:t> </a:t>
            </a:r>
            <a:r>
              <a:rPr lang="sl-SI" sz="2000" dirty="0" err="1" smtClean="0"/>
              <a:t>Paintings</a:t>
            </a:r>
            <a:r>
              <a:rPr lang="sl-SI" sz="2000" dirty="0" smtClean="0"/>
              <a:t> in 17. </a:t>
            </a:r>
            <a:r>
              <a:rPr lang="sl-SI" sz="2000" dirty="0" err="1" smtClean="0"/>
              <a:t>and</a:t>
            </a:r>
            <a:r>
              <a:rPr lang="sl-SI" sz="2000" dirty="0" smtClean="0"/>
              <a:t> 18. Cent.</a:t>
            </a:r>
            <a:endParaRPr lang="sl-SI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16016" y="4005064"/>
            <a:ext cx="41044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a-Latn" sz="1300" dirty="0" smtClean="0"/>
              <a:t>J. M. Wallace-</a:t>
            </a:r>
            <a:r>
              <a:rPr lang="sl-SI" sz="1300" dirty="0" smtClean="0"/>
              <a:t>H</a:t>
            </a:r>
            <a:r>
              <a:rPr lang="la-Latn" sz="1300" dirty="0" smtClean="0"/>
              <a:t>adrill</a:t>
            </a:r>
            <a:r>
              <a:rPr lang="sl-SI" sz="1300" dirty="0" smtClean="0"/>
              <a:t>, </a:t>
            </a:r>
            <a:r>
              <a:rPr lang="en-US" sz="1300" dirty="0" smtClean="0"/>
              <a:t>The </a:t>
            </a:r>
            <a:r>
              <a:rPr lang="en-US" sz="1300" dirty="0" err="1" smtClean="0"/>
              <a:t>Bloodfeud</a:t>
            </a:r>
            <a:r>
              <a:rPr lang="en-US" sz="1300" dirty="0" smtClean="0"/>
              <a:t> </a:t>
            </a:r>
            <a:r>
              <a:rPr lang="sl-SI" sz="1300" dirty="0" smtClean="0"/>
              <a:t>o</a:t>
            </a:r>
            <a:r>
              <a:rPr lang="en-US" sz="1300" dirty="0" smtClean="0"/>
              <a:t>f </a:t>
            </a:r>
            <a:r>
              <a:rPr lang="sl-SI" sz="1300" dirty="0"/>
              <a:t>t</a:t>
            </a:r>
            <a:r>
              <a:rPr lang="en-US" sz="1300" dirty="0" smtClean="0"/>
              <a:t>he Franks</a:t>
            </a:r>
            <a:r>
              <a:rPr lang="sl-SI" sz="1300" dirty="0" smtClean="0"/>
              <a:t>:</a:t>
            </a:r>
          </a:p>
          <a:p>
            <a:r>
              <a:rPr lang="sl-SI" sz="1300" dirty="0" smtClean="0"/>
              <a:t>„</a:t>
            </a:r>
            <a:r>
              <a:rPr lang="la-Latn" sz="1300" dirty="0" smtClean="0"/>
              <a:t>Feuding </a:t>
            </a:r>
            <a:r>
              <a:rPr lang="la-Latn" sz="1300" dirty="0"/>
              <a:t>in the sense of i</a:t>
            </a:r>
            <a:r>
              <a:rPr lang="la-Latn" sz="1300" b="1" dirty="0"/>
              <a:t>ncessant private warfare, is a myth</a:t>
            </a:r>
            <a:r>
              <a:rPr lang="la-Latn" sz="1300" dirty="0"/>
              <a:t>; feuding in the sense of very widespread and frequent procedures to reach composition-settlements necessarily hovering on the edge of bloodshed, is not. The marvel of early </a:t>
            </a:r>
            <a:r>
              <a:rPr lang="la-Latn" sz="1300" b="1" dirty="0"/>
              <a:t>medieval society is not war but </a:t>
            </a:r>
            <a:r>
              <a:rPr lang="la-Latn" sz="1300" b="1" dirty="0" smtClean="0"/>
              <a:t>peace</a:t>
            </a:r>
            <a:r>
              <a:rPr lang="sl-SI" sz="1300" dirty="0" smtClean="0"/>
              <a:t>.“</a:t>
            </a:r>
            <a:endParaRPr lang="sl-SI" sz="13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0" y="2348880"/>
            <a:ext cx="4374826" cy="3243615"/>
          </a:xfr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98" y="508695"/>
            <a:ext cx="4412798" cy="335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79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889844"/>
            <a:ext cx="3960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 err="1" smtClean="0"/>
              <a:t>Com</a:t>
            </a:r>
            <a:r>
              <a:rPr lang="sl-SI" sz="2400" b="1" dirty="0" smtClean="0"/>
              <a:t>‘è </a:t>
            </a:r>
            <a:r>
              <a:rPr lang="sl-SI" sz="2400" b="1" dirty="0" err="1" smtClean="0"/>
              <a:t>composto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il</a:t>
            </a:r>
            <a:r>
              <a:rPr lang="sl-SI" sz="2400" b="1" dirty="0" smtClean="0"/>
              <a:t> rito?</a:t>
            </a:r>
          </a:p>
          <a:p>
            <a:endParaRPr lang="sl-SI" dirty="0"/>
          </a:p>
          <a:p>
            <a:r>
              <a:rPr lang="en-US" dirty="0" smtClean="0"/>
              <a:t>Recently I have published an article about the ritual of the notarial investiture based on a case study of a document dated in 1201</a:t>
            </a:r>
            <a:r>
              <a:rPr lang="sl-SI" dirty="0" smtClean="0"/>
              <a:t> (</a:t>
            </a:r>
            <a:r>
              <a:rPr lang="en-US" sz="1400" dirty="0">
                <a:hlinkClick r:id="rId2"/>
              </a:rPr>
              <a:t>https://www.academia.edu/9876389/Cum_lampulo_mantelli._</a:t>
            </a:r>
            <a:r>
              <a:rPr lang="en-US" sz="1400" dirty="0" smtClean="0">
                <a:hlinkClick r:id="rId2"/>
              </a:rPr>
              <a:t>The_Ritual_of_Notarial_Investiture_Example_from_Istria</a:t>
            </a:r>
            <a:r>
              <a:rPr lang="sl-SI" dirty="0" smtClean="0"/>
              <a:t>)</a:t>
            </a:r>
            <a:r>
              <a:rPr lang="en-US" dirty="0" smtClean="0"/>
              <a:t>. </a:t>
            </a:r>
            <a:endParaRPr lang="sl-SI" dirty="0" smtClean="0"/>
          </a:p>
          <a:p>
            <a:endParaRPr lang="sl-SI" dirty="0"/>
          </a:p>
          <a:p>
            <a:r>
              <a:rPr lang="en-US" dirty="0" smtClean="0"/>
              <a:t>The medieval investiture ritual for the appointment to any type of</a:t>
            </a:r>
            <a:r>
              <a:rPr lang="sl-SI" dirty="0" smtClean="0"/>
              <a:t> </a:t>
            </a:r>
            <a:r>
              <a:rPr lang="sl-SI" b="1" dirty="0" err="1" smtClean="0"/>
              <a:t>secular</a:t>
            </a:r>
            <a:r>
              <a:rPr lang="sl-SI" b="1" dirty="0" smtClean="0"/>
              <a:t> </a:t>
            </a:r>
            <a:r>
              <a:rPr lang="sl-SI" b="1" dirty="0" err="1" smtClean="0"/>
              <a:t>public</a:t>
            </a:r>
            <a:r>
              <a:rPr lang="sl-SI" b="1" dirty="0" smtClean="0"/>
              <a:t> </a:t>
            </a:r>
            <a:r>
              <a:rPr lang="en-US" b="1" dirty="0" smtClean="0"/>
              <a:t> function </a:t>
            </a:r>
            <a:r>
              <a:rPr lang="en-US" dirty="0" smtClean="0"/>
              <a:t>(from kings, knights, notaries to peasants) was structured in three phases: 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2273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7704" y="6192659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FAIDA. This research was supported by a Marie Curie Intra European Fellowship within the 7th  European Community Framework </a:t>
            </a:r>
            <a:r>
              <a:rPr lang="en-US" sz="1400" dirty="0" err="1"/>
              <a:t>Programme</a:t>
            </a:r>
            <a:r>
              <a:rPr lang="en-US" sz="1400" dirty="0"/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03" y="14189"/>
            <a:ext cx="8112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05" y="476672"/>
            <a:ext cx="3771108" cy="521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3307" y="5694124"/>
            <a:ext cx="3543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Evangelist </a:t>
            </a:r>
            <a:r>
              <a:rPr lang="en-US" sz="1200" dirty="0" smtClean="0"/>
              <a:t>Matthew</a:t>
            </a:r>
            <a:r>
              <a:rPr lang="sl-SI" sz="1200" dirty="0" smtClean="0"/>
              <a:t>,</a:t>
            </a:r>
            <a:r>
              <a:rPr lang="en-US" sz="1200" dirty="0" smtClean="0"/>
              <a:t> </a:t>
            </a:r>
            <a:r>
              <a:rPr lang="sl-SI" sz="1200" dirty="0" smtClean="0"/>
              <a:t>f</a:t>
            </a:r>
            <a:r>
              <a:rPr lang="en-US" sz="1200" dirty="0" smtClean="0"/>
              <a:t>rom </a:t>
            </a:r>
            <a:r>
              <a:rPr lang="en-US" sz="1200" dirty="0"/>
              <a:t>the 9th century </a:t>
            </a:r>
            <a:r>
              <a:rPr lang="en-US" sz="1200" dirty="0" err="1"/>
              <a:t>Ebbo</a:t>
            </a:r>
            <a:r>
              <a:rPr lang="en-US" sz="1200" dirty="0"/>
              <a:t> Gospels in the Municipal Library, </a:t>
            </a:r>
            <a:r>
              <a:rPr lang="en-US" sz="1200" dirty="0" err="1"/>
              <a:t>Épernay</a:t>
            </a:r>
            <a:r>
              <a:rPr lang="en-US" sz="1200" dirty="0"/>
              <a:t>, France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271163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889844"/>
            <a:ext cx="2016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      </a:t>
            </a:r>
            <a:r>
              <a:rPr lang="en-US" b="1" dirty="0" smtClean="0"/>
              <a:t>the gift</a:t>
            </a:r>
            <a:r>
              <a:rPr lang="en-US" dirty="0" smtClean="0"/>
              <a:t>: an offer of the gift, the acceptance of the gift (reciprocity</a:t>
            </a:r>
            <a:r>
              <a:rPr lang="sl-SI" dirty="0" smtClean="0"/>
              <a:t>: </a:t>
            </a:r>
            <a:r>
              <a:rPr lang="en-US" i="1" dirty="0" err="1" smtClean="0"/>
              <a:t>immixtio</a:t>
            </a:r>
            <a:r>
              <a:rPr lang="en-US" i="1" dirty="0" smtClean="0"/>
              <a:t> </a:t>
            </a:r>
            <a:r>
              <a:rPr lang="en-US" i="1" dirty="0" err="1" smtClean="0"/>
              <a:t>manum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2.       </a:t>
            </a:r>
            <a:r>
              <a:rPr lang="en-US" b="1" dirty="0" smtClean="0"/>
              <a:t>the swearing </a:t>
            </a:r>
            <a:r>
              <a:rPr lang="en-US" dirty="0" smtClean="0"/>
              <a:t>(</a:t>
            </a:r>
            <a:r>
              <a:rPr lang="en-US" i="1" dirty="0" smtClean="0"/>
              <a:t>oath</a:t>
            </a:r>
            <a:r>
              <a:rPr lang="sl-SI" i="1" dirty="0" smtClean="0"/>
              <a:t>/</a:t>
            </a:r>
            <a:r>
              <a:rPr lang="sl-SI" i="1" dirty="0" err="1" smtClean="0"/>
              <a:t>fede</a:t>
            </a:r>
            <a:r>
              <a:rPr lang="en-US" dirty="0" smtClean="0"/>
              <a:t>) of fidelity</a:t>
            </a:r>
          </a:p>
          <a:p>
            <a:r>
              <a:rPr lang="en-US" dirty="0" smtClean="0"/>
              <a:t>3.       </a:t>
            </a:r>
            <a:r>
              <a:rPr lang="en-US" b="1" dirty="0" smtClean="0"/>
              <a:t>the final act</a:t>
            </a:r>
            <a:r>
              <a:rPr lang="en-US" dirty="0" smtClean="0"/>
              <a:t>:  the investiture – appointment of the rights to start the office/service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18" y="476673"/>
            <a:ext cx="3738833" cy="256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2273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53" y="3149938"/>
            <a:ext cx="2682327" cy="297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7704" y="6192659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FAIDA. This research was supported by a Marie Curie Intra European Fellowship within the 7th  European Community Framework </a:t>
            </a:r>
            <a:r>
              <a:rPr lang="en-US" sz="1400" dirty="0" err="1"/>
              <a:t>Programme</a:t>
            </a:r>
            <a:r>
              <a:rPr lang="en-US" sz="1400" dirty="0"/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03" y="14189"/>
            <a:ext cx="8112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205501"/>
            <a:ext cx="2376264" cy="291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3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6096" y="555148"/>
            <a:ext cx="35283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How this idealized image intertwined itself with the social imagination and law is amongst other testified in the ritual of </a:t>
            </a:r>
            <a:r>
              <a:rPr lang="en-US" sz="1600" dirty="0" err="1" smtClean="0"/>
              <a:t>vindicta</a:t>
            </a:r>
            <a:r>
              <a:rPr lang="en-US" sz="1600" dirty="0" smtClean="0"/>
              <a:t> : </a:t>
            </a:r>
          </a:p>
          <a:p>
            <a:r>
              <a:rPr lang="en-US" sz="1600" dirty="0" smtClean="0"/>
              <a:t>1.       The reciprocity: </a:t>
            </a:r>
            <a:r>
              <a:rPr lang="en-US" sz="1600" b="1" dirty="0" smtClean="0"/>
              <a:t>offense, counter offense</a:t>
            </a:r>
            <a:r>
              <a:rPr lang="sl-SI" sz="1600" b="1" dirty="0" smtClean="0"/>
              <a:t> - </a:t>
            </a:r>
            <a:r>
              <a:rPr lang="sl-SI" sz="1600" i="1" dirty="0" err="1" smtClean="0"/>
              <a:t>penitence</a:t>
            </a:r>
            <a:r>
              <a:rPr lang="sl-SI" sz="1600" dirty="0" smtClean="0"/>
              <a:t> </a:t>
            </a:r>
            <a:r>
              <a:rPr lang="en-US" sz="1600" dirty="0" smtClean="0"/>
              <a:t>(negotiations </a:t>
            </a:r>
            <a:r>
              <a:rPr lang="sl-SI" sz="1600" dirty="0" smtClean="0"/>
              <a:t>:</a:t>
            </a:r>
            <a:r>
              <a:rPr lang="en-US" sz="1600" dirty="0" smtClean="0"/>
              <a:t> vendetta), </a:t>
            </a:r>
            <a:r>
              <a:rPr lang="sl-SI" sz="1600" dirty="0" smtClean="0"/>
              <a:t>(</a:t>
            </a:r>
            <a:r>
              <a:rPr lang="sl-SI" sz="1600" dirty="0" err="1" smtClean="0"/>
              <a:t>Rolandino</a:t>
            </a:r>
            <a:r>
              <a:rPr lang="sl-SI" sz="1600" dirty="0" smtClean="0"/>
              <a:t>: </a:t>
            </a:r>
            <a:r>
              <a:rPr lang="sl-SI" sz="1600" i="1" dirty="0" err="1" smtClean="0"/>
              <a:t>Compromissis</a:t>
            </a:r>
            <a:r>
              <a:rPr lang="sl-SI" sz="1600" dirty="0" smtClean="0"/>
              <a:t>)</a:t>
            </a:r>
            <a:endParaRPr lang="en-US" sz="1600" dirty="0" smtClean="0"/>
          </a:p>
          <a:p>
            <a:r>
              <a:rPr lang="en-US" sz="1600" dirty="0" smtClean="0"/>
              <a:t>2.       </a:t>
            </a:r>
            <a:r>
              <a:rPr lang="en-US" sz="1600" b="1" dirty="0" smtClean="0"/>
              <a:t>The oath</a:t>
            </a:r>
            <a:r>
              <a:rPr lang="sl-SI" sz="1600" b="1" dirty="0" smtClean="0"/>
              <a:t> (</a:t>
            </a:r>
            <a:r>
              <a:rPr lang="sl-SI" sz="1600" b="1" i="1" dirty="0" err="1" smtClean="0"/>
              <a:t>fede</a:t>
            </a:r>
            <a:r>
              <a:rPr lang="sl-SI" sz="1600" b="1" dirty="0" smtClean="0"/>
              <a:t>)</a:t>
            </a:r>
            <a:r>
              <a:rPr lang="en-US" sz="1600" dirty="0" smtClean="0"/>
              <a:t>: truce</a:t>
            </a:r>
            <a:r>
              <a:rPr lang="sl-SI" sz="1600" dirty="0"/>
              <a:t> </a:t>
            </a:r>
            <a:r>
              <a:rPr lang="sl-SI" sz="1600" dirty="0" smtClean="0"/>
              <a:t>(</a:t>
            </a:r>
            <a:r>
              <a:rPr lang="sl-SI" sz="1600" i="1" dirty="0" err="1" smtClean="0"/>
              <a:t>tregua</a:t>
            </a:r>
            <a:r>
              <a:rPr lang="sl-SI" sz="1600" dirty="0" smtClean="0"/>
              <a:t>) (</a:t>
            </a:r>
            <a:r>
              <a:rPr lang="sl-SI" sz="1600" dirty="0" err="1" smtClean="0"/>
              <a:t>Rolandino</a:t>
            </a:r>
            <a:r>
              <a:rPr lang="sl-SI" sz="1600" dirty="0" smtClean="0"/>
              <a:t>: </a:t>
            </a:r>
            <a:r>
              <a:rPr lang="sl-SI" sz="1600" dirty="0" err="1" smtClean="0"/>
              <a:t>fidancia</a:t>
            </a:r>
            <a:r>
              <a:rPr lang="sl-SI" sz="1600" dirty="0" smtClean="0"/>
              <a:t> </a:t>
            </a:r>
            <a:r>
              <a:rPr lang="sl-SI" sz="1600" dirty="0" err="1" smtClean="0"/>
              <a:t>seu</a:t>
            </a:r>
            <a:r>
              <a:rPr lang="sl-SI" sz="1600" dirty="0" smtClean="0"/>
              <a:t> </a:t>
            </a:r>
            <a:r>
              <a:rPr lang="sl-SI" sz="1600" dirty="0" err="1" smtClean="0"/>
              <a:t>treuga</a:t>
            </a:r>
            <a:r>
              <a:rPr lang="sl-SI" sz="1600" smtClean="0"/>
              <a:t>)</a:t>
            </a:r>
            <a:endParaRPr lang="en-US" sz="1600" dirty="0" smtClean="0"/>
          </a:p>
          <a:p>
            <a:pPr marL="342900" indent="-342900">
              <a:buAutoNum type="arabicPeriod" startAt="3"/>
            </a:pPr>
            <a:r>
              <a:rPr lang="en-US" sz="1600" b="1" dirty="0" smtClean="0"/>
              <a:t>The concluding act</a:t>
            </a:r>
            <a:r>
              <a:rPr lang="en-US" sz="1600" dirty="0" smtClean="0"/>
              <a:t>: the deliberation – </a:t>
            </a:r>
            <a:r>
              <a:rPr lang="en-US" sz="1600" b="1" i="1" dirty="0" smtClean="0"/>
              <a:t>peace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amor</a:t>
            </a:r>
            <a:r>
              <a:rPr lang="en-US" sz="1600" b="1" dirty="0" smtClean="0"/>
              <a:t>)</a:t>
            </a:r>
            <a:r>
              <a:rPr lang="en-US" sz="1600" dirty="0" smtClean="0"/>
              <a:t>, also concluded with </a:t>
            </a:r>
            <a:r>
              <a:rPr lang="en-US" sz="1600" b="1" i="1" dirty="0" smtClean="0"/>
              <a:t>osculum </a:t>
            </a:r>
            <a:r>
              <a:rPr lang="en-US" sz="1600" b="1" i="1" dirty="0" err="1" smtClean="0"/>
              <a:t>pacis</a:t>
            </a:r>
            <a:r>
              <a:rPr lang="sl-SI" sz="1600" dirty="0" smtClean="0"/>
              <a:t>. In </a:t>
            </a:r>
            <a:r>
              <a:rPr lang="sl-SI" sz="1600" dirty="0" err="1" smtClean="0"/>
              <a:t>many</a:t>
            </a:r>
            <a:r>
              <a:rPr lang="sl-SI" sz="1600" dirty="0" smtClean="0"/>
              <a:t> </a:t>
            </a:r>
            <a:r>
              <a:rPr lang="sl-SI" sz="1600" dirty="0" err="1" smtClean="0"/>
              <a:t>cases</a:t>
            </a:r>
            <a:r>
              <a:rPr lang="sl-SI" sz="1600" dirty="0" smtClean="0"/>
              <a:t> </a:t>
            </a:r>
            <a:r>
              <a:rPr lang="sl-SI" sz="1600" dirty="0" err="1" smtClean="0"/>
              <a:t>the</a:t>
            </a:r>
            <a:r>
              <a:rPr lang="sl-SI" sz="1600" dirty="0" smtClean="0"/>
              <a:t> </a:t>
            </a:r>
            <a:r>
              <a:rPr lang="sl-SI" sz="1600" dirty="0" err="1" smtClean="0"/>
              <a:t>reconciliation</a:t>
            </a:r>
            <a:r>
              <a:rPr lang="en-US" sz="1600" dirty="0" smtClean="0"/>
              <a:t> leads to </a:t>
            </a:r>
            <a:r>
              <a:rPr lang="en-US" sz="1600" b="1" i="1" dirty="0" smtClean="0"/>
              <a:t>marriage</a:t>
            </a:r>
            <a:r>
              <a:rPr lang="en-US" sz="1600" dirty="0" smtClean="0"/>
              <a:t> between the representatives of the feuding parties </a:t>
            </a:r>
            <a:r>
              <a:rPr lang="sl-SI" sz="1600" dirty="0" smtClean="0"/>
              <a:t>(</a:t>
            </a:r>
            <a:r>
              <a:rPr lang="sl-SI" sz="1600" dirty="0" err="1" smtClean="0"/>
              <a:t>Sahlins</a:t>
            </a:r>
            <a:r>
              <a:rPr lang="sl-SI" sz="1600" dirty="0" smtClean="0"/>
              <a:t>; Lord </a:t>
            </a:r>
            <a:r>
              <a:rPr lang="sl-SI" sz="1600" dirty="0" err="1" smtClean="0"/>
              <a:t>Smile</a:t>
            </a:r>
            <a:r>
              <a:rPr lang="sl-SI" sz="1600" dirty="0" smtClean="0"/>
              <a:t>).</a:t>
            </a:r>
            <a:r>
              <a:rPr lang="en-US" sz="1600" dirty="0" smtClean="0"/>
              <a:t> </a:t>
            </a:r>
            <a:endParaRPr lang="sl-SI" sz="1600" dirty="0" smtClean="0"/>
          </a:p>
          <a:p>
            <a:endParaRPr lang="sl-SI" sz="1600" dirty="0"/>
          </a:p>
          <a:p>
            <a:r>
              <a:rPr lang="en-US" sz="1600" dirty="0" smtClean="0"/>
              <a:t>The ritual begins and ends with reciprocity</a:t>
            </a:r>
            <a:r>
              <a:rPr lang="sl-SI" sz="1600" dirty="0" smtClean="0"/>
              <a:t> </a:t>
            </a:r>
            <a:r>
              <a:rPr lang="sl-SI" sz="1600" dirty="0" err="1" smtClean="0"/>
              <a:t>and</a:t>
            </a:r>
            <a:r>
              <a:rPr lang="sl-SI" sz="1600" dirty="0" smtClean="0"/>
              <a:t> </a:t>
            </a:r>
            <a:r>
              <a:rPr lang="sl-SI" sz="1600" dirty="0" err="1" smtClean="0"/>
              <a:t>with</a:t>
            </a:r>
            <a:r>
              <a:rPr lang="sl-SI" sz="1600" dirty="0" smtClean="0"/>
              <a:t> </a:t>
            </a:r>
            <a:r>
              <a:rPr lang="sl-SI" sz="1600" dirty="0" err="1" smtClean="0"/>
              <a:t>mediation</a:t>
            </a:r>
            <a:r>
              <a:rPr lang="sl-SI" sz="1600" dirty="0" smtClean="0"/>
              <a:t> </a:t>
            </a:r>
            <a:r>
              <a:rPr lang="sl-SI" sz="1600" dirty="0" err="1" smtClean="0"/>
              <a:t>of</a:t>
            </a:r>
            <a:r>
              <a:rPr lang="sl-SI" sz="1600" dirty="0" smtClean="0"/>
              <a:t> </a:t>
            </a:r>
            <a:r>
              <a:rPr lang="sl-SI" sz="1600" dirty="0" err="1" smtClean="0"/>
              <a:t>community</a:t>
            </a:r>
            <a:r>
              <a:rPr lang="sl-SI" sz="1600" dirty="0" smtClean="0"/>
              <a:t>.</a:t>
            </a:r>
            <a:endParaRPr lang="en-US" sz="16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5" y="6218237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8112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29358" y="6218237"/>
            <a:ext cx="6387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This research was supported by a Marie Curie Intra European Fellowship within the 7th European Community Framework </a:t>
            </a:r>
            <a:r>
              <a:rPr lang="en-US" sz="1400" dirty="0" err="1"/>
              <a:t>Programme</a:t>
            </a:r>
            <a:r>
              <a:rPr lang="en-US" sz="1400" dirty="0"/>
              <a:t>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4736"/>
            <a:ext cx="2003995" cy="204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5" y="4074736"/>
            <a:ext cx="3279423" cy="204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80" y="567724"/>
            <a:ext cx="4260156" cy="343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5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949280"/>
            <a:ext cx="144016" cy="222920"/>
          </a:xfrm>
        </p:spPr>
        <p:txBody>
          <a:bodyPr>
            <a:noAutofit/>
          </a:bodyPr>
          <a:lstStyle/>
          <a:p>
            <a:endParaRPr lang="sl-SI" sz="200" u="sng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9724" y="620688"/>
            <a:ext cx="3244275" cy="5411687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The rite itself originates from the wedding ritual according to the ancient Roman Law tradition, that was formed primarily in the common (customary) law and </a:t>
            </a:r>
            <a:r>
              <a:rPr lang="sl-SI" sz="1600" dirty="0" smtClean="0"/>
              <a:t>it </a:t>
            </a:r>
            <a:r>
              <a:rPr lang="en-US" sz="1600" dirty="0" smtClean="0"/>
              <a:t>is </a:t>
            </a:r>
            <a:r>
              <a:rPr lang="sl-SI" sz="1600" dirty="0" err="1" smtClean="0"/>
              <a:t>still</a:t>
            </a:r>
            <a:r>
              <a:rPr lang="sl-SI" sz="1600" dirty="0" smtClean="0"/>
              <a:t> </a:t>
            </a:r>
            <a:r>
              <a:rPr lang="en-US" sz="1600" dirty="0" smtClean="0"/>
              <a:t>present </a:t>
            </a:r>
            <a:r>
              <a:rPr lang="en-US" sz="1600" dirty="0"/>
              <a:t>and valid nowadays in every-day </a:t>
            </a:r>
            <a:r>
              <a:rPr lang="sl-SI" sz="1600" dirty="0" smtClean="0"/>
              <a:t> social </a:t>
            </a:r>
            <a:r>
              <a:rPr lang="en-US" sz="1600" dirty="0" smtClean="0"/>
              <a:t>interactions. </a:t>
            </a:r>
            <a:endParaRPr lang="en-US" sz="1600" dirty="0"/>
          </a:p>
          <a:p>
            <a:r>
              <a:rPr lang="en-US" sz="1600" dirty="0"/>
              <a:t>1.       The offering of the engagement </a:t>
            </a:r>
            <a:r>
              <a:rPr lang="en-US" sz="1600" dirty="0" smtClean="0"/>
              <a:t>ring</a:t>
            </a:r>
            <a:r>
              <a:rPr lang="sl-SI" sz="1600" dirty="0" smtClean="0"/>
              <a:t> (</a:t>
            </a:r>
            <a:r>
              <a:rPr lang="sl-SI" sz="1600" i="1" dirty="0" err="1" smtClean="0"/>
              <a:t>flexibus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genibus</a:t>
            </a:r>
            <a:r>
              <a:rPr lang="sl-SI" sz="1600" i="1" dirty="0" smtClean="0"/>
              <a:t> – </a:t>
            </a:r>
            <a:r>
              <a:rPr lang="sl-SI" sz="1600" i="1" dirty="0" err="1" smtClean="0"/>
              <a:t>immixtio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manum</a:t>
            </a:r>
            <a:r>
              <a:rPr lang="sl-SI" sz="1600" dirty="0" smtClean="0"/>
              <a:t>)</a:t>
            </a:r>
            <a:r>
              <a:rPr lang="en-US" sz="1600" dirty="0" smtClean="0"/>
              <a:t>, </a:t>
            </a:r>
            <a:r>
              <a:rPr lang="en-US" sz="1600" dirty="0"/>
              <a:t>the acceptance of the ring</a:t>
            </a:r>
          </a:p>
          <a:p>
            <a:r>
              <a:rPr lang="en-US" sz="1600" dirty="0"/>
              <a:t>2.       The betrothal – the swearing of </a:t>
            </a:r>
            <a:r>
              <a:rPr lang="en-US" sz="1600" dirty="0" smtClean="0"/>
              <a:t>fidelity</a:t>
            </a:r>
            <a:r>
              <a:rPr lang="sl-SI" sz="1600" dirty="0" smtClean="0"/>
              <a:t>, </a:t>
            </a:r>
            <a:r>
              <a:rPr lang="sl-SI" sz="1600" dirty="0" err="1" smtClean="0"/>
              <a:t>kiss</a:t>
            </a:r>
            <a:endParaRPr lang="en-US" sz="1600" dirty="0"/>
          </a:p>
          <a:p>
            <a:r>
              <a:rPr lang="en-US" sz="1600" dirty="0"/>
              <a:t>3.       The wedding ceremony, the kiss (osculum </a:t>
            </a:r>
            <a:r>
              <a:rPr lang="en-US" sz="1600" dirty="0" err="1"/>
              <a:t>pacis</a:t>
            </a:r>
            <a:r>
              <a:rPr lang="en-US" sz="1600" dirty="0"/>
              <a:t> - </a:t>
            </a:r>
            <a:r>
              <a:rPr lang="en-US" sz="1600" dirty="0" err="1"/>
              <a:t>amor</a:t>
            </a:r>
            <a:r>
              <a:rPr lang="en-US" sz="1600" dirty="0"/>
              <a:t>). </a:t>
            </a:r>
          </a:p>
          <a:p>
            <a:pPr marL="0" indent="0">
              <a:buNone/>
            </a:pPr>
            <a:endParaRPr lang="sl-SI" sz="1600" dirty="0" smtClean="0"/>
          </a:p>
          <a:p>
            <a:endParaRPr lang="sl-SI" sz="1600" dirty="0"/>
          </a:p>
          <a:p>
            <a:r>
              <a:rPr lang="sl-SI" sz="1600" dirty="0" err="1" smtClean="0"/>
              <a:t>Il</a:t>
            </a:r>
            <a:r>
              <a:rPr lang="sl-SI" sz="1600" dirty="0" smtClean="0"/>
              <a:t> </a:t>
            </a:r>
            <a:r>
              <a:rPr lang="sl-SI" sz="1600" dirty="0" err="1" smtClean="0"/>
              <a:t>matrimonio</a:t>
            </a:r>
            <a:r>
              <a:rPr lang="sl-SI" sz="1600" dirty="0" smtClean="0"/>
              <a:t> </a:t>
            </a:r>
            <a:r>
              <a:rPr lang="sl-SI" sz="1600" dirty="0" err="1" smtClean="0"/>
              <a:t>come</a:t>
            </a:r>
            <a:r>
              <a:rPr lang="sl-SI" sz="1600" dirty="0" smtClean="0"/>
              <a:t> </a:t>
            </a:r>
            <a:r>
              <a:rPr lang="sl-SI" sz="1600" dirty="0" err="1" smtClean="0"/>
              <a:t>principale</a:t>
            </a:r>
            <a:r>
              <a:rPr lang="sl-SI" sz="1600" dirty="0" smtClean="0"/>
              <a:t> </a:t>
            </a:r>
            <a:r>
              <a:rPr lang="sl-SI" sz="1600" dirty="0" err="1" smtClean="0"/>
              <a:t>istituzione</a:t>
            </a:r>
            <a:r>
              <a:rPr lang="sl-SI" sz="1600" dirty="0" smtClean="0"/>
              <a:t> </a:t>
            </a:r>
            <a:r>
              <a:rPr lang="sl-SI" sz="1600" dirty="0" err="1" smtClean="0"/>
              <a:t>umana</a:t>
            </a:r>
            <a:r>
              <a:rPr lang="sl-SI" sz="1600" dirty="0" smtClean="0"/>
              <a:t> </a:t>
            </a:r>
            <a:r>
              <a:rPr lang="sl-SI" sz="1600" dirty="0" err="1" smtClean="0"/>
              <a:t>cf</a:t>
            </a:r>
            <a:r>
              <a:rPr lang="sl-SI" sz="1600" dirty="0" smtClean="0"/>
              <a:t>. </a:t>
            </a:r>
            <a:r>
              <a:rPr lang="sl-SI" sz="1600" b="1" dirty="0" smtClean="0"/>
              <a:t>C. Levi-Strauss</a:t>
            </a:r>
            <a:endParaRPr lang="sl-SI" sz="16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18237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937"/>
            <a:ext cx="8112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24521" y="6194722"/>
            <a:ext cx="6539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This research was supported by a Marie Curie Intra European Fellowship within the 7th European Community Framework </a:t>
            </a:r>
            <a:r>
              <a:rPr lang="en-US" sz="1400" dirty="0" err="1"/>
              <a:t>Programme</a:t>
            </a:r>
            <a:r>
              <a:rPr lang="en-US" sz="1400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521" y="3386437"/>
            <a:ext cx="3984168" cy="273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399526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0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2400" b="1" dirty="0"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5" y="476672"/>
            <a:ext cx="4176464" cy="5625869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48680"/>
            <a:ext cx="2549450" cy="3767138"/>
          </a:xfrm>
        </p:spPr>
      </p:pic>
    </p:spTree>
    <p:extLst>
      <p:ext uri="{BB962C8B-B14F-4D97-AF65-F5344CB8AC3E}">
        <p14:creationId xmlns:p14="http://schemas.microsoft.com/office/powerpoint/2010/main" val="21484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2400" b="1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5" y="476672"/>
            <a:ext cx="3556573" cy="570587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908720"/>
            <a:ext cx="4330879" cy="3672408"/>
          </a:xfrm>
        </p:spPr>
      </p:pic>
    </p:spTree>
    <p:extLst>
      <p:ext uri="{BB962C8B-B14F-4D97-AF65-F5344CB8AC3E}">
        <p14:creationId xmlns:p14="http://schemas.microsoft.com/office/powerpoint/2010/main" val="218005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28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609600"/>
            <a:ext cx="3377952" cy="49076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 err="1" smtClean="0"/>
              <a:t>Fiduciari</a:t>
            </a:r>
            <a:r>
              <a:rPr lang="sl-SI" dirty="0" smtClean="0"/>
              <a:t> del '200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 err="1"/>
              <a:t>Fiduciari</a:t>
            </a:r>
            <a:r>
              <a:rPr lang="sl-SI" dirty="0"/>
              <a:t> del </a:t>
            </a:r>
            <a:r>
              <a:rPr lang="sl-SI" dirty="0" smtClean="0"/>
              <a:t>rito </a:t>
            </a:r>
            <a:r>
              <a:rPr lang="sl-SI" dirty="0" err="1" smtClean="0"/>
              <a:t>consuetudinale</a:t>
            </a:r>
            <a:r>
              <a:rPr lang="sl-SI" dirty="0" smtClean="0"/>
              <a:t> - </a:t>
            </a:r>
            <a:r>
              <a:rPr lang="sl-SI" dirty="0" err="1" smtClean="0"/>
              <a:t>sbirri</a:t>
            </a:r>
            <a:endParaRPr lang="sl-SI" dirty="0" smtClean="0"/>
          </a:p>
          <a:p>
            <a:pPr>
              <a:buFont typeface="Wingdings" panose="05000000000000000000" pitchFamily="2" charset="2"/>
              <a:buChar char="Ø"/>
            </a:pPr>
            <a:endParaRPr lang="sl-SI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/>
              <a:t>Podestà </a:t>
            </a:r>
            <a:r>
              <a:rPr lang="sl-SI" dirty="0" err="1" smtClean="0"/>
              <a:t>fiduciario</a:t>
            </a:r>
            <a:r>
              <a:rPr lang="sl-SI" dirty="0" smtClean="0"/>
              <a:t> </a:t>
            </a:r>
            <a:r>
              <a:rPr lang="sl-SI" dirty="0" err="1" smtClean="0"/>
              <a:t>nel</a:t>
            </a:r>
            <a:r>
              <a:rPr lang="sl-SI" dirty="0" smtClean="0"/>
              <a:t> </a:t>
            </a:r>
            <a:r>
              <a:rPr lang="sl-SI" dirty="0"/>
              <a:t>'</a:t>
            </a:r>
            <a:r>
              <a:rPr lang="sl-SI" dirty="0" smtClean="0"/>
              <a:t>600</a:t>
            </a:r>
            <a:endParaRPr lang="sl-S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92" y="620688"/>
            <a:ext cx="3792896" cy="5050937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6" y="6256480"/>
            <a:ext cx="51125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/>
              <a:t>This research was supported by a Marie Curie Intra European Fellowship within the 7th European Community Framework </a:t>
            </a:r>
            <a:r>
              <a:rPr lang="en-US" sz="1300" dirty="0" err="1" smtClean="0"/>
              <a:t>Programme</a:t>
            </a:r>
            <a:r>
              <a:rPr lang="en-US" sz="13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53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2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609600"/>
            <a:ext cx="3600400" cy="548369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l-SI" sz="2000" b="1" dirty="0" err="1" smtClean="0"/>
              <a:t>Patriarcato</a:t>
            </a:r>
            <a:r>
              <a:rPr lang="sl-SI" sz="2000" b="1" dirty="0" smtClean="0"/>
              <a:t> </a:t>
            </a:r>
            <a:r>
              <a:rPr lang="sl-SI" sz="2000" b="1" dirty="0" err="1"/>
              <a:t>di</a:t>
            </a:r>
            <a:r>
              <a:rPr lang="sl-SI" sz="2000" b="1" dirty="0"/>
              <a:t> </a:t>
            </a:r>
            <a:r>
              <a:rPr lang="sl-SI" sz="2000" b="1" dirty="0" err="1"/>
              <a:t>Aquileia</a:t>
            </a:r>
            <a:r>
              <a:rPr lang="sl-SI" sz="2000" b="1" dirty="0"/>
              <a:t> </a:t>
            </a:r>
            <a:endParaRPr lang="sl-SI" sz="2000" b="1" dirty="0" smtClean="0"/>
          </a:p>
          <a:p>
            <a:pPr marL="0" indent="0" algn="ctr">
              <a:buNone/>
            </a:pPr>
            <a:r>
              <a:rPr lang="sl-SI" sz="2000" dirty="0" err="1"/>
              <a:t>s</a:t>
            </a:r>
            <a:r>
              <a:rPr lang="sl-SI" sz="2000" dirty="0" err="1" smtClean="0"/>
              <a:t>econda</a:t>
            </a:r>
            <a:r>
              <a:rPr lang="sl-SI" sz="2000" dirty="0" smtClean="0"/>
              <a:t> metà del '200:</a:t>
            </a:r>
          </a:p>
          <a:p>
            <a:pPr marL="0" indent="0" algn="ctr">
              <a:buNone/>
            </a:pPr>
            <a:endParaRPr lang="sl-SI" sz="2000" dirty="0"/>
          </a:p>
          <a:p>
            <a:pPr marL="0" indent="0" algn="ctr">
              <a:buNone/>
            </a:pPr>
            <a:r>
              <a:rPr lang="sl-SI" sz="2000" dirty="0" smtClean="0"/>
              <a:t> In </a:t>
            </a:r>
            <a:r>
              <a:rPr lang="sl-SI" sz="2000" dirty="0" err="1"/>
              <a:t>una</a:t>
            </a:r>
            <a:r>
              <a:rPr lang="sl-SI" sz="2000" dirty="0"/>
              <a:t> </a:t>
            </a:r>
            <a:r>
              <a:rPr lang="sl-SI" sz="2000" dirty="0" err="1"/>
              <a:t>pluralità</a:t>
            </a:r>
            <a:r>
              <a:rPr lang="sl-SI" sz="2000" dirty="0"/>
              <a:t> </a:t>
            </a:r>
            <a:r>
              <a:rPr lang="sl-SI" sz="2000" dirty="0" err="1"/>
              <a:t>di</a:t>
            </a:r>
            <a:r>
              <a:rPr lang="sl-SI" sz="2000" dirty="0"/>
              <a:t> </a:t>
            </a:r>
            <a:r>
              <a:rPr lang="sl-SI" sz="2000" dirty="0" err="1" smtClean="0"/>
              <a:t>contraddizioni</a:t>
            </a:r>
            <a:r>
              <a:rPr lang="sl-SI" sz="2000" dirty="0" smtClean="0"/>
              <a:t> </a:t>
            </a:r>
            <a:r>
              <a:rPr lang="sl-SI" sz="2000" dirty="0" err="1" smtClean="0"/>
              <a:t>il</a:t>
            </a:r>
            <a:r>
              <a:rPr lang="sl-SI" sz="2000" dirty="0" smtClean="0"/>
              <a:t> </a:t>
            </a:r>
            <a:r>
              <a:rPr lang="sl-SI" sz="2000" b="1" dirty="0" err="1" smtClean="0"/>
              <a:t>patriarcato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di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Aquileia</a:t>
            </a:r>
            <a:r>
              <a:rPr lang="sl-SI" sz="2000" b="1" dirty="0" smtClean="0"/>
              <a:t> </a:t>
            </a:r>
            <a:r>
              <a:rPr lang="sl-SI" sz="2000" dirty="0"/>
              <a:t>del </a:t>
            </a:r>
            <a:r>
              <a:rPr lang="sl-SI" sz="2000" dirty="0" err="1"/>
              <a:t>Duecento</a:t>
            </a:r>
            <a:r>
              <a:rPr lang="sl-SI" sz="2000" dirty="0"/>
              <a:t> si </a:t>
            </a:r>
            <a:r>
              <a:rPr lang="sl-SI" sz="2000" dirty="0" err="1"/>
              <a:t>presenta</a:t>
            </a:r>
            <a:r>
              <a:rPr lang="sl-SI" sz="2000" dirty="0"/>
              <a:t> </a:t>
            </a:r>
            <a:r>
              <a:rPr lang="sl-SI" sz="2000" dirty="0" err="1"/>
              <a:t>come</a:t>
            </a:r>
            <a:r>
              <a:rPr lang="sl-SI" sz="2000" dirty="0"/>
              <a:t> </a:t>
            </a:r>
            <a:r>
              <a:rPr lang="sl-SI" sz="2000" dirty="0" err="1"/>
              <a:t>luogo</a:t>
            </a:r>
            <a:r>
              <a:rPr lang="sl-SI" sz="2000" dirty="0"/>
              <a:t> </a:t>
            </a:r>
            <a:r>
              <a:rPr lang="sl-SI" sz="2000" dirty="0" err="1"/>
              <a:t>di</a:t>
            </a:r>
            <a:r>
              <a:rPr lang="sl-SI" sz="2000" dirty="0"/>
              <a:t> </a:t>
            </a:r>
            <a:r>
              <a:rPr lang="sl-SI" sz="2000" b="1" dirty="0" err="1"/>
              <a:t>spietate</a:t>
            </a:r>
            <a:r>
              <a:rPr lang="sl-SI" sz="2000" b="1" dirty="0"/>
              <a:t> </a:t>
            </a:r>
            <a:r>
              <a:rPr lang="sl-SI" sz="2000" b="1" dirty="0" err="1"/>
              <a:t>battaglie</a:t>
            </a:r>
            <a:r>
              <a:rPr lang="sl-SI" sz="2000" b="1" dirty="0"/>
              <a:t> </a:t>
            </a:r>
            <a:r>
              <a:rPr lang="sl-SI" sz="2000" dirty="0" err="1"/>
              <a:t>tra</a:t>
            </a:r>
            <a:r>
              <a:rPr lang="sl-SI" sz="2000" dirty="0"/>
              <a:t> </a:t>
            </a:r>
            <a:r>
              <a:rPr lang="sl-SI" sz="2000" dirty="0" err="1"/>
              <a:t>il</a:t>
            </a:r>
            <a:r>
              <a:rPr lang="sl-SI" sz="2000" dirty="0"/>
              <a:t> </a:t>
            </a:r>
            <a:r>
              <a:rPr lang="sl-SI" sz="2000" dirty="0" err="1"/>
              <a:t>potere</a:t>
            </a:r>
            <a:r>
              <a:rPr lang="sl-SI" sz="2000" dirty="0"/>
              <a:t> </a:t>
            </a:r>
            <a:r>
              <a:rPr lang="sl-SI" sz="2000" dirty="0" err="1"/>
              <a:t>dei</a:t>
            </a:r>
            <a:r>
              <a:rPr lang="sl-SI" sz="2000" dirty="0"/>
              <a:t> </a:t>
            </a:r>
            <a:r>
              <a:rPr lang="sl-SI" sz="2000" dirty="0" err="1"/>
              <a:t>patriarchi</a:t>
            </a:r>
            <a:r>
              <a:rPr lang="sl-SI" sz="2000" dirty="0"/>
              <a:t> d’</a:t>
            </a:r>
            <a:r>
              <a:rPr lang="sl-SI" sz="2000" dirty="0" err="1"/>
              <a:t>Aquileia</a:t>
            </a:r>
            <a:r>
              <a:rPr lang="sl-SI" sz="2000" dirty="0"/>
              <a:t>, i </a:t>
            </a:r>
            <a:r>
              <a:rPr lang="sl-SI" sz="2000" dirty="0" err="1"/>
              <a:t>loro</a:t>
            </a:r>
            <a:r>
              <a:rPr lang="sl-SI" sz="2000" dirty="0"/>
              <a:t> </a:t>
            </a:r>
            <a:r>
              <a:rPr lang="sl-SI" sz="2000" b="1" dirty="0" err="1"/>
              <a:t>vassalli</a:t>
            </a:r>
            <a:r>
              <a:rPr lang="sl-SI" sz="2000" dirty="0"/>
              <a:t>, in </a:t>
            </a:r>
            <a:r>
              <a:rPr lang="sl-SI" sz="2000" dirty="0" err="1"/>
              <a:t>primo</a:t>
            </a:r>
            <a:r>
              <a:rPr lang="sl-SI" sz="2000" dirty="0"/>
              <a:t> </a:t>
            </a:r>
            <a:r>
              <a:rPr lang="sl-SI" sz="2000" dirty="0" err="1"/>
              <a:t>posto</a:t>
            </a:r>
            <a:r>
              <a:rPr lang="sl-SI" sz="2000" dirty="0"/>
              <a:t> i </a:t>
            </a:r>
            <a:r>
              <a:rPr lang="sl-SI" sz="2000" b="1" dirty="0" err="1"/>
              <a:t>Conti</a:t>
            </a:r>
            <a:r>
              <a:rPr lang="sl-SI" sz="2000" b="1" dirty="0"/>
              <a:t> </a:t>
            </a:r>
            <a:r>
              <a:rPr lang="sl-SI" sz="2000" b="1" dirty="0" err="1"/>
              <a:t>di</a:t>
            </a:r>
            <a:r>
              <a:rPr lang="sl-SI" sz="2000" b="1" dirty="0"/>
              <a:t> </a:t>
            </a:r>
            <a:r>
              <a:rPr lang="sl-SI" sz="2000" b="1" dirty="0" err="1"/>
              <a:t>Gorizia</a:t>
            </a:r>
            <a:r>
              <a:rPr lang="sl-SI" sz="2000" dirty="0"/>
              <a:t> e </a:t>
            </a:r>
            <a:r>
              <a:rPr lang="sl-SI" sz="2000" dirty="0" err="1"/>
              <a:t>tra</a:t>
            </a:r>
            <a:r>
              <a:rPr lang="sl-SI" sz="2000" dirty="0"/>
              <a:t> </a:t>
            </a:r>
            <a:r>
              <a:rPr lang="sl-SI" sz="2000" dirty="0" err="1"/>
              <a:t>gli</a:t>
            </a:r>
            <a:r>
              <a:rPr lang="sl-SI" sz="2000" dirty="0"/>
              <a:t> </a:t>
            </a:r>
            <a:r>
              <a:rPr lang="sl-SI" sz="2000" dirty="0" err="1"/>
              <a:t>più</a:t>
            </a:r>
            <a:r>
              <a:rPr lang="sl-SI" sz="2000" dirty="0"/>
              <a:t> </a:t>
            </a:r>
            <a:r>
              <a:rPr lang="sl-SI" sz="2000" dirty="0" err="1"/>
              <a:t>importanti</a:t>
            </a:r>
            <a:r>
              <a:rPr lang="sl-SI" sz="2000" dirty="0"/>
              <a:t> </a:t>
            </a:r>
            <a:r>
              <a:rPr lang="sl-SI" sz="2000" dirty="0" err="1"/>
              <a:t>signori</a:t>
            </a:r>
            <a:r>
              <a:rPr lang="sl-SI" sz="2000" dirty="0"/>
              <a:t> </a:t>
            </a:r>
            <a:r>
              <a:rPr lang="sl-SI" sz="2000" dirty="0" err="1"/>
              <a:t>istriani</a:t>
            </a:r>
            <a:r>
              <a:rPr lang="sl-SI" sz="2000" dirty="0"/>
              <a:t> </a:t>
            </a:r>
            <a:r>
              <a:rPr lang="sl-SI" sz="2000" dirty="0" err="1"/>
              <a:t>come</a:t>
            </a:r>
            <a:r>
              <a:rPr lang="sl-SI" sz="2000" dirty="0"/>
              <a:t> ad </a:t>
            </a:r>
            <a:r>
              <a:rPr lang="sl-SI" sz="2000" dirty="0" err="1"/>
              <a:t>esempio</a:t>
            </a:r>
            <a:r>
              <a:rPr lang="sl-SI" sz="2000" dirty="0"/>
              <a:t> </a:t>
            </a:r>
            <a:r>
              <a:rPr lang="sl-SI" sz="2000" dirty="0" err="1"/>
              <a:t>quelli</a:t>
            </a:r>
            <a:r>
              <a:rPr lang="sl-SI" sz="2000" dirty="0"/>
              <a:t> </a:t>
            </a:r>
            <a:r>
              <a:rPr lang="sl-SI" sz="2000" dirty="0" err="1"/>
              <a:t>di</a:t>
            </a:r>
            <a:r>
              <a:rPr lang="sl-SI" sz="2000" dirty="0"/>
              <a:t> </a:t>
            </a:r>
            <a:r>
              <a:rPr lang="sl-SI" sz="2000" b="1" dirty="0" err="1"/>
              <a:t>Momiano</a:t>
            </a:r>
            <a:r>
              <a:rPr lang="sl-SI" sz="2000" dirty="0"/>
              <a:t>, </a:t>
            </a:r>
            <a:r>
              <a:rPr lang="sl-SI" sz="2000" dirty="0" err="1"/>
              <a:t>di</a:t>
            </a:r>
            <a:r>
              <a:rPr lang="sl-SI" sz="2000" dirty="0"/>
              <a:t> </a:t>
            </a:r>
            <a:r>
              <a:rPr lang="sl-SI" sz="2000" dirty="0" err="1"/>
              <a:t>Pisino</a:t>
            </a:r>
            <a:r>
              <a:rPr lang="sl-SI" sz="2000" dirty="0"/>
              <a:t>, i </a:t>
            </a:r>
            <a:r>
              <a:rPr lang="sl-SI" sz="2000" dirty="0" err="1"/>
              <a:t>Castropola</a:t>
            </a:r>
            <a:r>
              <a:rPr lang="sl-SI" sz="2000" dirty="0"/>
              <a:t> e i </a:t>
            </a:r>
            <a:r>
              <a:rPr lang="sl-SI" sz="2000" b="1" dirty="0" err="1"/>
              <a:t>Pietrapelosa</a:t>
            </a:r>
            <a:r>
              <a:rPr lang="sl-SI" sz="2000" dirty="0"/>
              <a:t>, le </a:t>
            </a:r>
            <a:r>
              <a:rPr lang="sl-SI" sz="2000" b="1" dirty="0" err="1"/>
              <a:t>città</a:t>
            </a:r>
            <a:r>
              <a:rPr lang="sl-SI" sz="2000" dirty="0"/>
              <a:t> in </a:t>
            </a:r>
            <a:r>
              <a:rPr lang="sl-SI" sz="2000" dirty="0" err="1" smtClean="0"/>
              <a:t>sviluppo</a:t>
            </a:r>
            <a:r>
              <a:rPr lang="sl-SI" sz="2000" dirty="0" smtClean="0"/>
              <a:t>, </a:t>
            </a:r>
            <a:r>
              <a:rPr lang="sl-SI" sz="2000" dirty="0" err="1" smtClean="0"/>
              <a:t>sopratutto</a:t>
            </a:r>
            <a:r>
              <a:rPr lang="sl-SI" sz="2000" dirty="0" smtClean="0"/>
              <a:t> </a:t>
            </a:r>
            <a:r>
              <a:rPr lang="sl-SI" sz="2000" b="1" dirty="0" err="1" smtClean="0"/>
              <a:t>Capodistria</a:t>
            </a:r>
            <a:r>
              <a:rPr lang="sl-SI" sz="2000" dirty="0" smtClean="0"/>
              <a:t>, </a:t>
            </a:r>
            <a:r>
              <a:rPr lang="sl-SI" sz="2000" dirty="0" err="1"/>
              <a:t>che</a:t>
            </a:r>
            <a:r>
              <a:rPr lang="sl-SI" sz="2000" dirty="0"/>
              <a:t> </a:t>
            </a:r>
            <a:r>
              <a:rPr lang="sl-SI" sz="2000" dirty="0" err="1"/>
              <a:t>vantavano</a:t>
            </a:r>
            <a:r>
              <a:rPr lang="sl-SI" sz="2000" dirty="0"/>
              <a:t> le prime </a:t>
            </a:r>
            <a:r>
              <a:rPr lang="sl-SI" sz="2000" dirty="0" err="1"/>
              <a:t>raccolte</a:t>
            </a:r>
            <a:r>
              <a:rPr lang="sl-SI" sz="2000" dirty="0"/>
              <a:t> </a:t>
            </a:r>
            <a:r>
              <a:rPr lang="sl-SI" sz="2000" dirty="0" err="1"/>
              <a:t>di</a:t>
            </a:r>
            <a:r>
              <a:rPr lang="sl-SI" sz="2000" dirty="0"/>
              <a:t> </a:t>
            </a:r>
            <a:r>
              <a:rPr lang="sl-SI" sz="2000" dirty="0" err="1"/>
              <a:t>leggi</a:t>
            </a:r>
            <a:r>
              <a:rPr lang="sl-SI" sz="2000" dirty="0"/>
              <a:t> </a:t>
            </a:r>
            <a:r>
              <a:rPr lang="sl-SI" sz="2000" dirty="0" err="1"/>
              <a:t>scritte</a:t>
            </a:r>
            <a:r>
              <a:rPr lang="sl-SI" sz="2000" dirty="0"/>
              <a:t> (statuti) e </a:t>
            </a:r>
            <a:r>
              <a:rPr lang="sl-SI" sz="2000" b="1" dirty="0"/>
              <a:t>Venezia</a:t>
            </a:r>
            <a:r>
              <a:rPr lang="sl-SI" sz="2000" dirty="0"/>
              <a:t> </a:t>
            </a:r>
            <a:r>
              <a:rPr lang="sl-SI" sz="2000" dirty="0" err="1"/>
              <a:t>che</a:t>
            </a:r>
            <a:r>
              <a:rPr lang="sl-SI" sz="2000" dirty="0"/>
              <a:t> </a:t>
            </a:r>
            <a:r>
              <a:rPr lang="sl-SI" sz="2000" dirty="0" err="1"/>
              <a:t>per</a:t>
            </a:r>
            <a:r>
              <a:rPr lang="sl-SI" sz="2000" dirty="0"/>
              <a:t> </a:t>
            </a:r>
            <a:r>
              <a:rPr lang="sl-SI" sz="2000" dirty="0" err="1"/>
              <a:t>ragioni</a:t>
            </a:r>
            <a:r>
              <a:rPr lang="sl-SI" sz="2000" dirty="0"/>
              <a:t> </a:t>
            </a:r>
            <a:r>
              <a:rPr lang="sl-SI" sz="2000" dirty="0" err="1"/>
              <a:t>di</a:t>
            </a:r>
            <a:r>
              <a:rPr lang="sl-SI" sz="2000" dirty="0"/>
              <a:t> </a:t>
            </a:r>
            <a:r>
              <a:rPr lang="sl-SI" sz="2000" dirty="0" err="1"/>
              <a:t>monopolio</a:t>
            </a:r>
            <a:r>
              <a:rPr lang="sl-SI" sz="2000" dirty="0"/>
              <a:t> </a:t>
            </a:r>
            <a:r>
              <a:rPr lang="sl-SI" sz="2000" dirty="0" err="1"/>
              <a:t>commerciale</a:t>
            </a:r>
            <a:r>
              <a:rPr lang="sl-SI" sz="2000" dirty="0"/>
              <a:t> </a:t>
            </a:r>
            <a:r>
              <a:rPr lang="sl-SI" sz="2000" dirty="0" err="1"/>
              <a:t>conquistò</a:t>
            </a:r>
            <a:r>
              <a:rPr lang="sl-SI" sz="2000" dirty="0"/>
              <a:t> le </a:t>
            </a:r>
            <a:r>
              <a:rPr lang="sl-SI" sz="2000" dirty="0" err="1"/>
              <a:t>città</a:t>
            </a:r>
            <a:r>
              <a:rPr lang="sl-SI" sz="2000" dirty="0"/>
              <a:t> </a:t>
            </a:r>
            <a:r>
              <a:rPr lang="sl-SI" sz="2000" dirty="0" err="1"/>
              <a:t>istriane</a:t>
            </a:r>
            <a:r>
              <a:rPr lang="sl-SI" sz="2000" dirty="0"/>
              <a:t> </a:t>
            </a:r>
            <a:r>
              <a:rPr lang="sl-SI" sz="2000" dirty="0" err="1"/>
              <a:t>attraverso</a:t>
            </a:r>
            <a:r>
              <a:rPr lang="sl-SI" sz="2000" dirty="0"/>
              <a:t> </a:t>
            </a:r>
            <a:r>
              <a:rPr lang="sl-SI" sz="2000" dirty="0" err="1"/>
              <a:t>vincoli</a:t>
            </a:r>
            <a:r>
              <a:rPr lang="sl-SI" sz="2000" dirty="0"/>
              <a:t> </a:t>
            </a:r>
            <a:r>
              <a:rPr lang="sl-SI" sz="2000" dirty="0" err="1"/>
              <a:t>di</a:t>
            </a:r>
            <a:r>
              <a:rPr lang="sl-SI" sz="2000" dirty="0"/>
              <a:t> </a:t>
            </a:r>
            <a:r>
              <a:rPr lang="sl-SI" sz="2000" dirty="0" err="1" smtClean="0"/>
              <a:t>fedeltà</a:t>
            </a:r>
            <a:r>
              <a:rPr lang="sl-SI" sz="2000" dirty="0" smtClean="0"/>
              <a:t>, e </a:t>
            </a:r>
            <a:r>
              <a:rPr lang="sl-SI" sz="2000" b="1" dirty="0" err="1" smtClean="0"/>
              <a:t>il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re</a:t>
            </a:r>
            <a:r>
              <a:rPr lang="sl-SI" sz="2000" b="1" dirty="0" smtClean="0"/>
              <a:t> </a:t>
            </a:r>
            <a:r>
              <a:rPr lang="sl-SI" sz="2000" b="1" dirty="0" err="1" smtClean="0"/>
              <a:t>Otocaro</a:t>
            </a:r>
            <a:r>
              <a:rPr lang="sl-SI" sz="2000" b="1" dirty="0" smtClean="0"/>
              <a:t> II. </a:t>
            </a:r>
            <a:r>
              <a:rPr lang="sl-SI" sz="2000" dirty="0" err="1" smtClean="0"/>
              <a:t>di</a:t>
            </a:r>
            <a:r>
              <a:rPr lang="sl-SI" sz="2000" dirty="0" smtClean="0"/>
              <a:t> </a:t>
            </a:r>
            <a:r>
              <a:rPr lang="sl-SI" sz="2000" dirty="0" err="1" smtClean="0"/>
              <a:t>Boemia</a:t>
            </a:r>
            <a:r>
              <a:rPr lang="sl-SI" sz="2000" dirty="0" smtClean="0"/>
              <a:t>.</a:t>
            </a:r>
            <a:endParaRPr lang="sl-SI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4583687" cy="478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7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63478" y="5517232"/>
            <a:ext cx="2280321" cy="654968"/>
          </a:xfrm>
        </p:spPr>
        <p:txBody>
          <a:bodyPr>
            <a:normAutofit/>
          </a:bodyPr>
          <a:lstStyle/>
          <a:p>
            <a:r>
              <a:rPr lang="sl-SI" sz="1200" dirty="0" err="1" smtClean="0">
                <a:latin typeface="+mn-lt"/>
              </a:rPr>
              <a:t>Aquileia</a:t>
            </a:r>
            <a:r>
              <a:rPr lang="sl-SI" sz="1200" dirty="0" smtClean="0">
                <a:latin typeface="+mn-lt"/>
              </a:rPr>
              <a:t>. </a:t>
            </a:r>
            <a:r>
              <a:rPr lang="sl-SI" sz="1200" dirty="0" err="1">
                <a:latin typeface="+mn-lt"/>
              </a:rPr>
              <a:t>Gregorio</a:t>
            </a:r>
            <a:r>
              <a:rPr lang="sl-SI" sz="1200" dirty="0">
                <a:latin typeface="+mn-lt"/>
              </a:rPr>
              <a:t> </a:t>
            </a:r>
            <a:r>
              <a:rPr lang="sl-SI" sz="1200" dirty="0" err="1">
                <a:latin typeface="+mn-lt"/>
              </a:rPr>
              <a:t>di</a:t>
            </a:r>
            <a:r>
              <a:rPr lang="sl-SI" sz="1200" dirty="0">
                <a:latin typeface="+mn-lt"/>
              </a:rPr>
              <a:t> </a:t>
            </a:r>
            <a:r>
              <a:rPr lang="sl-SI" sz="1200" dirty="0" err="1">
                <a:latin typeface="+mn-lt"/>
              </a:rPr>
              <a:t>Montelongo</a:t>
            </a:r>
            <a:r>
              <a:rPr lang="sl-SI" sz="1200" dirty="0">
                <a:latin typeface="+mn-lt"/>
              </a:rPr>
              <a:t> (1251-1269</a:t>
            </a:r>
            <a:r>
              <a:rPr lang="sl-SI" sz="1200" dirty="0" smtClean="0">
                <a:latin typeface="+mn-lt"/>
              </a:rPr>
              <a:t>). </a:t>
            </a:r>
            <a:r>
              <a:rPr lang="sl-SI" sz="1200" dirty="0" err="1">
                <a:latin typeface="+mn-lt"/>
              </a:rPr>
              <a:t>Denaro</a:t>
            </a:r>
            <a:r>
              <a:rPr lang="sl-SI" sz="1200" dirty="0">
                <a:latin typeface="+mn-lt"/>
              </a:rPr>
              <a:t> con </a:t>
            </a:r>
            <a:r>
              <a:rPr lang="sl-SI" sz="1200" dirty="0" err="1" smtClean="0">
                <a:latin typeface="+mn-lt"/>
              </a:rPr>
              <a:t>aquila</a:t>
            </a:r>
            <a:r>
              <a:rPr lang="sl-SI" sz="1200" dirty="0" smtClean="0">
                <a:latin typeface="+mn-lt"/>
              </a:rPr>
              <a:t>.</a:t>
            </a:r>
            <a:endParaRPr lang="sl-SI" sz="12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1052735"/>
            <a:ext cx="3954016" cy="4536505"/>
          </a:xfrm>
        </p:spPr>
        <p:txBody>
          <a:bodyPr>
            <a:normAutofit/>
          </a:bodyPr>
          <a:lstStyle/>
          <a:p>
            <a:pPr algn="ctr"/>
            <a:r>
              <a:rPr lang="sl-SI" sz="2200" dirty="0" err="1" smtClean="0"/>
              <a:t>Patriarca</a:t>
            </a:r>
            <a:r>
              <a:rPr lang="sl-SI" sz="2200" dirty="0" smtClean="0"/>
              <a:t> </a:t>
            </a:r>
            <a:r>
              <a:rPr lang="sl-SI" sz="2200" dirty="0" err="1" smtClean="0"/>
              <a:t>Gregorio</a:t>
            </a:r>
            <a:r>
              <a:rPr lang="sl-SI" sz="2200" dirty="0" smtClean="0"/>
              <a:t> de </a:t>
            </a:r>
            <a:r>
              <a:rPr lang="sl-SI" sz="2200" dirty="0" err="1" smtClean="0"/>
              <a:t>Montelongo</a:t>
            </a:r>
            <a:r>
              <a:rPr lang="sl-SI" sz="2200" dirty="0" smtClean="0"/>
              <a:t> (1252-1269)</a:t>
            </a:r>
          </a:p>
          <a:p>
            <a:pPr algn="ctr"/>
            <a:r>
              <a:rPr lang="sl-SI" sz="2200" dirty="0" smtClean="0"/>
              <a:t>3. </a:t>
            </a:r>
            <a:r>
              <a:rPr lang="sl-SI" sz="2200" dirty="0" err="1" smtClean="0"/>
              <a:t>Luglio</a:t>
            </a:r>
            <a:r>
              <a:rPr lang="sl-SI" sz="2200" dirty="0" smtClean="0"/>
              <a:t> 1267 </a:t>
            </a:r>
            <a:r>
              <a:rPr lang="sl-SI" sz="2200" dirty="0" err="1" smtClean="0"/>
              <a:t>patto</a:t>
            </a:r>
            <a:r>
              <a:rPr lang="sl-SI" sz="2200" dirty="0" smtClean="0"/>
              <a:t> </a:t>
            </a:r>
            <a:r>
              <a:rPr lang="sl-SI" sz="2200" dirty="0" err="1" smtClean="0"/>
              <a:t>patriarca</a:t>
            </a:r>
            <a:r>
              <a:rPr lang="sl-SI" sz="2200" dirty="0" smtClean="0"/>
              <a:t> – </a:t>
            </a:r>
            <a:r>
              <a:rPr lang="sl-SI" sz="2200" dirty="0" err="1" smtClean="0"/>
              <a:t>conte</a:t>
            </a:r>
            <a:r>
              <a:rPr lang="sl-SI" sz="2200" dirty="0" smtClean="0"/>
              <a:t> </a:t>
            </a:r>
            <a:r>
              <a:rPr lang="sl-SI" sz="2200" dirty="0" err="1" smtClean="0"/>
              <a:t>di</a:t>
            </a:r>
            <a:r>
              <a:rPr lang="sl-SI" sz="2200" dirty="0" smtClean="0"/>
              <a:t> </a:t>
            </a:r>
            <a:r>
              <a:rPr lang="sl-SI" sz="2200" dirty="0" err="1" smtClean="0"/>
              <a:t>Gorizia</a:t>
            </a:r>
            <a:r>
              <a:rPr lang="sl-SI" sz="2200" dirty="0" smtClean="0"/>
              <a:t> </a:t>
            </a:r>
            <a:r>
              <a:rPr lang="sl-SI" sz="2200" dirty="0" err="1" smtClean="0"/>
              <a:t>contro</a:t>
            </a:r>
            <a:r>
              <a:rPr lang="sl-SI" sz="2200" dirty="0" smtClean="0"/>
              <a:t> </a:t>
            </a:r>
            <a:r>
              <a:rPr lang="sl-SI" sz="2200" dirty="0" err="1" smtClean="0"/>
              <a:t>Capodistria</a:t>
            </a:r>
            <a:endParaRPr lang="sl-SI" sz="2200" dirty="0" smtClean="0"/>
          </a:p>
          <a:p>
            <a:pPr algn="ctr"/>
            <a:r>
              <a:rPr lang="sl-SI" sz="2200" dirty="0" smtClean="0"/>
              <a:t>19. </a:t>
            </a:r>
            <a:r>
              <a:rPr lang="sl-SI" sz="2200" dirty="0" err="1" smtClean="0"/>
              <a:t>Luglio</a:t>
            </a:r>
            <a:r>
              <a:rPr lang="sl-SI" sz="2200" dirty="0" smtClean="0"/>
              <a:t> 1267 </a:t>
            </a:r>
            <a:r>
              <a:rPr lang="sl-SI" sz="2200" dirty="0" err="1" smtClean="0"/>
              <a:t>patriarca</a:t>
            </a:r>
            <a:r>
              <a:rPr lang="sl-SI" sz="2200" dirty="0" smtClean="0"/>
              <a:t> </a:t>
            </a:r>
            <a:r>
              <a:rPr lang="sl-SI" sz="2200" dirty="0" err="1" smtClean="0"/>
              <a:t>vienne</a:t>
            </a:r>
            <a:r>
              <a:rPr lang="sl-SI" sz="2200" dirty="0" smtClean="0"/>
              <a:t> </a:t>
            </a:r>
            <a:r>
              <a:rPr lang="sl-SI" sz="2200" b="1" dirty="0" err="1" smtClean="0"/>
              <a:t>catturato</a:t>
            </a:r>
            <a:r>
              <a:rPr lang="sl-SI" sz="2200" dirty="0" smtClean="0"/>
              <a:t> da </a:t>
            </a:r>
            <a:r>
              <a:rPr lang="sl-SI" sz="2200" dirty="0" err="1"/>
              <a:t>conte</a:t>
            </a:r>
            <a:r>
              <a:rPr lang="sl-SI" sz="2200" dirty="0"/>
              <a:t> </a:t>
            </a:r>
            <a:r>
              <a:rPr lang="sl-SI" sz="2200" dirty="0" err="1"/>
              <a:t>di</a:t>
            </a:r>
            <a:r>
              <a:rPr lang="sl-SI" sz="2200" dirty="0"/>
              <a:t> </a:t>
            </a:r>
            <a:r>
              <a:rPr lang="sl-SI" sz="2200" dirty="0" err="1"/>
              <a:t>Gorizia</a:t>
            </a:r>
            <a:r>
              <a:rPr lang="sl-SI" sz="2200" dirty="0"/>
              <a:t>, </a:t>
            </a:r>
            <a:r>
              <a:rPr lang="sl-SI" sz="2200" dirty="0" err="1" smtClean="0"/>
              <a:t>riunito</a:t>
            </a:r>
            <a:r>
              <a:rPr lang="sl-SI" sz="2200" dirty="0" smtClean="0"/>
              <a:t> con </a:t>
            </a:r>
            <a:r>
              <a:rPr lang="sl-SI" sz="2200" dirty="0" err="1" smtClean="0"/>
              <a:t>Capodistriani</a:t>
            </a:r>
            <a:endParaRPr lang="sl-SI" sz="2200" dirty="0" smtClean="0"/>
          </a:p>
          <a:p>
            <a:pPr marL="0" indent="0" algn="ctr">
              <a:buNone/>
            </a:pPr>
            <a:endParaRPr lang="sl-SI" dirty="0" smtClean="0"/>
          </a:p>
          <a:p>
            <a:pPr marL="0" indent="0" algn="ctr">
              <a:buNone/>
            </a:pP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40968"/>
            <a:ext cx="2381250" cy="2381250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79" y="404664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7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2400" b="1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sl-SI" dirty="0"/>
              <a:t>Lug/</a:t>
            </a:r>
            <a:r>
              <a:rPr lang="sl-SI" dirty="0" err="1"/>
              <a:t>agosto</a:t>
            </a:r>
            <a:r>
              <a:rPr lang="sl-SI" dirty="0"/>
              <a:t> 1267 </a:t>
            </a:r>
            <a:r>
              <a:rPr lang="it-IT" dirty="0"/>
              <a:t>attaccano e battono una decina di castelli</a:t>
            </a:r>
            <a:r>
              <a:rPr lang="sl-SI" dirty="0"/>
              <a:t>, </a:t>
            </a:r>
            <a:r>
              <a:rPr lang="sl-SI" dirty="0" err="1" smtClean="0"/>
              <a:t>vendette</a:t>
            </a:r>
            <a:r>
              <a:rPr lang="sl-SI" dirty="0" smtClean="0"/>
              <a:t> (i </a:t>
            </a:r>
            <a:r>
              <a:rPr lang="sl-SI" dirty="0" err="1" smtClean="0"/>
              <a:t>di</a:t>
            </a:r>
            <a:r>
              <a:rPr lang="sl-SI" dirty="0" smtClean="0"/>
              <a:t> </a:t>
            </a:r>
            <a:r>
              <a:rPr lang="sl-SI" b="1" dirty="0" err="1" smtClean="0"/>
              <a:t>Momiano</a:t>
            </a:r>
            <a:r>
              <a:rPr lang="sl-SI" dirty="0" smtClean="0"/>
              <a:t> e i </a:t>
            </a:r>
            <a:r>
              <a:rPr lang="sl-SI" dirty="0" err="1" smtClean="0"/>
              <a:t>di</a:t>
            </a:r>
            <a:r>
              <a:rPr lang="sl-SI" dirty="0" smtClean="0"/>
              <a:t> </a:t>
            </a:r>
            <a:r>
              <a:rPr lang="sl-SI" b="1" dirty="0" err="1" smtClean="0"/>
              <a:t>Pietrapelosa</a:t>
            </a:r>
            <a:r>
              <a:rPr lang="sl-SI" dirty="0" smtClean="0"/>
              <a:t>), </a:t>
            </a:r>
            <a:r>
              <a:rPr lang="sl-SI" dirty="0" err="1"/>
              <a:t>incendii</a:t>
            </a:r>
            <a:r>
              <a:rPr lang="sl-SI" dirty="0"/>
              <a:t> e </a:t>
            </a:r>
            <a:r>
              <a:rPr lang="sl-SI" dirty="0" err="1"/>
              <a:t>rapine</a:t>
            </a:r>
            <a:r>
              <a:rPr lang="sl-SI" dirty="0"/>
              <a:t> a </a:t>
            </a:r>
            <a:r>
              <a:rPr lang="sl-SI" dirty="0" err="1"/>
              <a:t>Udine</a:t>
            </a:r>
            <a:r>
              <a:rPr lang="sl-SI" dirty="0"/>
              <a:t> </a:t>
            </a:r>
            <a:r>
              <a:rPr lang="sl-SI" i="1" dirty="0"/>
              <a:t>„… in </a:t>
            </a:r>
            <a:r>
              <a:rPr lang="sl-SI" i="1" dirty="0" err="1"/>
              <a:t>qua</a:t>
            </a:r>
            <a:r>
              <a:rPr lang="sl-SI" i="1" dirty="0"/>
              <a:t> </a:t>
            </a:r>
            <a:r>
              <a:rPr lang="sl-SI" i="1" dirty="0" err="1"/>
              <a:t>quantitate</a:t>
            </a:r>
            <a:r>
              <a:rPr lang="sl-SI" i="1" dirty="0"/>
              <a:t> </a:t>
            </a:r>
            <a:r>
              <a:rPr lang="sl-SI" i="1" dirty="0" err="1"/>
              <a:t>non</a:t>
            </a:r>
            <a:r>
              <a:rPr lang="sl-SI" i="1" dirty="0"/>
              <a:t> </a:t>
            </a:r>
            <a:r>
              <a:rPr lang="sl-SI" i="1" dirty="0" err="1"/>
              <a:t>potest</a:t>
            </a:r>
            <a:r>
              <a:rPr lang="sl-SI" i="1" dirty="0"/>
              <a:t> </a:t>
            </a:r>
            <a:r>
              <a:rPr lang="sl-SI" i="1" dirty="0" err="1"/>
              <a:t>scire</a:t>
            </a:r>
            <a:r>
              <a:rPr lang="sl-SI" i="1" dirty="0"/>
              <a:t> </a:t>
            </a:r>
            <a:r>
              <a:rPr lang="sl-SI" i="1" dirty="0" err="1"/>
              <a:t>Dominus</a:t>
            </a:r>
            <a:r>
              <a:rPr lang="sl-SI" i="1" dirty="0"/>
              <a:t> </a:t>
            </a:r>
            <a:r>
              <a:rPr lang="sl-SI" i="1" dirty="0" err="1"/>
              <a:t>Albertus</a:t>
            </a:r>
            <a:r>
              <a:rPr lang="sl-SI" i="1" dirty="0"/>
              <a:t> </a:t>
            </a:r>
            <a:r>
              <a:rPr lang="sl-SI" i="1" dirty="0" err="1"/>
              <a:t>Comes</a:t>
            </a:r>
            <a:r>
              <a:rPr lang="sl-SI" i="1" dirty="0"/>
              <a:t>“ </a:t>
            </a:r>
            <a:r>
              <a:rPr lang="sl-SI" dirty="0"/>
              <a:t>(CDI, II, 361)</a:t>
            </a:r>
          </a:p>
          <a:p>
            <a:pPr algn="ctr"/>
            <a:r>
              <a:rPr lang="sl-SI" dirty="0"/>
              <a:t>27. </a:t>
            </a:r>
            <a:r>
              <a:rPr lang="sl-SI" dirty="0" err="1"/>
              <a:t>agosto</a:t>
            </a:r>
            <a:r>
              <a:rPr lang="sl-SI" dirty="0"/>
              <a:t> 1267 </a:t>
            </a:r>
            <a:r>
              <a:rPr lang="sl-SI" b="1" dirty="0" err="1"/>
              <a:t>patriarca</a:t>
            </a:r>
            <a:r>
              <a:rPr lang="sl-SI" b="1" dirty="0"/>
              <a:t> </a:t>
            </a:r>
            <a:r>
              <a:rPr lang="sl-SI" b="1" dirty="0" err="1"/>
              <a:t>rilasciato</a:t>
            </a:r>
            <a:r>
              <a:rPr lang="sl-SI" b="1" dirty="0"/>
              <a:t> </a:t>
            </a:r>
            <a:r>
              <a:rPr lang="sl-SI" dirty="0" err="1"/>
              <a:t>doppo</a:t>
            </a:r>
            <a:r>
              <a:rPr lang="sl-SI" dirty="0"/>
              <a:t> </a:t>
            </a:r>
            <a:r>
              <a:rPr lang="sl-SI" dirty="0" smtClean="0"/>
              <a:t>le </a:t>
            </a:r>
            <a:r>
              <a:rPr lang="sl-SI" dirty="0" err="1" smtClean="0"/>
              <a:t>mediazioni</a:t>
            </a:r>
            <a:r>
              <a:rPr lang="sl-SI" dirty="0" smtClean="0"/>
              <a:t> </a:t>
            </a:r>
            <a:r>
              <a:rPr lang="sl-SI" dirty="0" err="1"/>
              <a:t>dei</a:t>
            </a:r>
            <a:r>
              <a:rPr lang="sl-SI" dirty="0"/>
              <a:t> </a:t>
            </a:r>
            <a:r>
              <a:rPr lang="sl-SI" dirty="0" err="1"/>
              <a:t>procuratori</a:t>
            </a:r>
            <a:r>
              <a:rPr lang="sl-SI" dirty="0"/>
              <a:t> del </a:t>
            </a:r>
            <a:r>
              <a:rPr lang="sl-SI" dirty="0" err="1"/>
              <a:t>Re</a:t>
            </a:r>
            <a:r>
              <a:rPr lang="sl-SI" dirty="0"/>
              <a:t> </a:t>
            </a:r>
            <a:r>
              <a:rPr lang="sl-SI" dirty="0" err="1" smtClean="0"/>
              <a:t>Otocaro</a:t>
            </a:r>
            <a:r>
              <a:rPr lang="sl-SI" dirty="0" smtClean="0"/>
              <a:t>.</a:t>
            </a:r>
            <a:endParaRPr lang="sl-SI" dirty="0"/>
          </a:p>
          <a:p>
            <a:endParaRPr lang="sl-SI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56" y="4221088"/>
            <a:ext cx="4343164" cy="18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4" y="3501009"/>
            <a:ext cx="3837204" cy="25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4" y="607526"/>
            <a:ext cx="3837203" cy="2821474"/>
          </a:xfrm>
        </p:spPr>
      </p:pic>
    </p:spTree>
    <p:extLst>
      <p:ext uri="{BB962C8B-B14F-4D97-AF65-F5344CB8AC3E}">
        <p14:creationId xmlns:p14="http://schemas.microsoft.com/office/powerpoint/2010/main" val="7810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907830"/>
            <a:ext cx="2199407" cy="254472"/>
          </a:xfrm>
        </p:spPr>
        <p:txBody>
          <a:bodyPr>
            <a:noAutofit/>
          </a:bodyPr>
          <a:lstStyle/>
          <a:p>
            <a:r>
              <a:rPr lang="sl-SI" sz="1400" dirty="0" err="1" smtClean="0">
                <a:latin typeface="+mn-lt"/>
              </a:rPr>
              <a:t>Re</a:t>
            </a:r>
            <a:r>
              <a:rPr lang="sl-SI" sz="1400" dirty="0" smtClean="0">
                <a:latin typeface="+mn-lt"/>
              </a:rPr>
              <a:t> Otokar </a:t>
            </a:r>
            <a:r>
              <a:rPr lang="sl-SI" sz="1400" dirty="0">
                <a:latin typeface="+mn-lt"/>
              </a:rPr>
              <a:t>II. </a:t>
            </a:r>
            <a:r>
              <a:rPr lang="sl-SI" sz="1400" dirty="0" err="1">
                <a:latin typeface="+mn-lt"/>
              </a:rPr>
              <a:t>Přemysl</a:t>
            </a:r>
            <a:endParaRPr lang="sl-SI" sz="14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7904" y="836712"/>
            <a:ext cx="5436095" cy="51956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000" dirty="0" err="1" smtClean="0"/>
              <a:t>Re</a:t>
            </a:r>
            <a:r>
              <a:rPr lang="sl-SI" sz="2000" dirty="0" smtClean="0"/>
              <a:t> </a:t>
            </a:r>
            <a:r>
              <a:rPr lang="sl-SI" sz="2000" b="1" dirty="0" err="1" smtClean="0"/>
              <a:t>Otocaro</a:t>
            </a:r>
            <a:r>
              <a:rPr lang="sl-SI" sz="2000" b="1" dirty="0" smtClean="0"/>
              <a:t> II. </a:t>
            </a:r>
            <a:r>
              <a:rPr lang="sl-SI" sz="2000" dirty="0" err="1" smtClean="0"/>
              <a:t>delega</a:t>
            </a:r>
            <a:r>
              <a:rPr lang="sl-SI" sz="2000" dirty="0" smtClean="0"/>
              <a:t> </a:t>
            </a:r>
            <a:r>
              <a:rPr lang="sl-SI" sz="2000" dirty="0" err="1" smtClean="0"/>
              <a:t>come</a:t>
            </a:r>
            <a:r>
              <a:rPr lang="sl-SI" sz="2000" dirty="0" smtClean="0"/>
              <a:t> </a:t>
            </a:r>
            <a:r>
              <a:rPr lang="sl-SI" sz="2000" dirty="0" err="1" smtClean="0"/>
              <a:t>arbitro</a:t>
            </a:r>
            <a:r>
              <a:rPr lang="sl-SI" sz="2000" dirty="0" smtClean="0"/>
              <a:t>, </a:t>
            </a:r>
            <a:r>
              <a:rPr lang="sl-SI" sz="2000" dirty="0" err="1" smtClean="0"/>
              <a:t>procuratore</a:t>
            </a:r>
            <a:r>
              <a:rPr lang="sl-SI" sz="2000" dirty="0" smtClean="0"/>
              <a:t> e </a:t>
            </a:r>
            <a:r>
              <a:rPr lang="sl-SI" sz="2000" dirty="0" err="1" smtClean="0"/>
              <a:t>fiduciario</a:t>
            </a:r>
            <a:r>
              <a:rPr lang="sl-SI" sz="2000" dirty="0" smtClean="0"/>
              <a:t>:</a:t>
            </a:r>
          </a:p>
          <a:p>
            <a:r>
              <a:rPr lang="sl-SI" sz="2000" dirty="0" smtClean="0"/>
              <a:t>Per </a:t>
            </a:r>
            <a:r>
              <a:rPr lang="sl-SI" sz="2000" dirty="0" err="1" smtClean="0"/>
              <a:t>patriarca</a:t>
            </a:r>
            <a:r>
              <a:rPr lang="sl-SI" sz="2000" dirty="0" smtClean="0"/>
              <a:t> </a:t>
            </a:r>
            <a:r>
              <a:rPr lang="sl-SI" sz="2000" dirty="0" err="1" smtClean="0"/>
              <a:t>di</a:t>
            </a:r>
            <a:r>
              <a:rPr lang="sl-SI" sz="2000" dirty="0" smtClean="0"/>
              <a:t> </a:t>
            </a:r>
            <a:r>
              <a:rPr lang="sl-SI" sz="2000" dirty="0" err="1" smtClean="0"/>
              <a:t>Aquileia</a:t>
            </a:r>
            <a:r>
              <a:rPr lang="sl-SI" sz="2000" dirty="0" smtClean="0"/>
              <a:t> </a:t>
            </a:r>
            <a:r>
              <a:rPr lang="sl-SI" sz="2000" dirty="0" err="1" smtClean="0"/>
              <a:t>il</a:t>
            </a:r>
            <a:r>
              <a:rPr lang="sl-SI" sz="2000" dirty="0" smtClean="0"/>
              <a:t> </a:t>
            </a:r>
            <a:r>
              <a:rPr lang="sl-SI" sz="2000" dirty="0" err="1" smtClean="0"/>
              <a:t>vescovo</a:t>
            </a:r>
            <a:r>
              <a:rPr lang="sl-SI" sz="2000" dirty="0" smtClean="0"/>
              <a:t> </a:t>
            </a:r>
            <a:r>
              <a:rPr lang="sl-SI" sz="2000" dirty="0" err="1" smtClean="0"/>
              <a:t>di</a:t>
            </a:r>
            <a:r>
              <a:rPr lang="sl-SI" sz="2000" dirty="0" smtClean="0"/>
              <a:t> </a:t>
            </a:r>
            <a:r>
              <a:rPr lang="sl-SI" sz="2000" dirty="0" err="1" smtClean="0"/>
              <a:t>Olomouz</a:t>
            </a:r>
            <a:r>
              <a:rPr lang="sl-SI" sz="2000" dirty="0" smtClean="0"/>
              <a:t> </a:t>
            </a:r>
            <a:r>
              <a:rPr lang="sl-SI" sz="2000" b="1" dirty="0" smtClean="0"/>
              <a:t>Bruno</a:t>
            </a:r>
          </a:p>
          <a:p>
            <a:r>
              <a:rPr lang="sl-SI" sz="2000" dirty="0" smtClean="0"/>
              <a:t>Per </a:t>
            </a:r>
            <a:r>
              <a:rPr lang="sl-SI" sz="2000" dirty="0" err="1" smtClean="0"/>
              <a:t>conte</a:t>
            </a:r>
            <a:r>
              <a:rPr lang="sl-SI" sz="2000" dirty="0" smtClean="0"/>
              <a:t> </a:t>
            </a:r>
            <a:r>
              <a:rPr lang="sl-SI" sz="2000" dirty="0" err="1" smtClean="0"/>
              <a:t>di</a:t>
            </a:r>
            <a:r>
              <a:rPr lang="sl-SI" sz="2000" dirty="0" smtClean="0"/>
              <a:t> </a:t>
            </a:r>
            <a:r>
              <a:rPr lang="sl-SI" sz="2000" dirty="0" err="1" smtClean="0"/>
              <a:t>Gorizia</a:t>
            </a:r>
            <a:r>
              <a:rPr lang="sl-SI" sz="2000" dirty="0" smtClean="0"/>
              <a:t> </a:t>
            </a:r>
            <a:r>
              <a:rPr lang="sl-SI" sz="2000" dirty="0" err="1" smtClean="0"/>
              <a:t>archivescovo</a:t>
            </a:r>
            <a:r>
              <a:rPr lang="sl-SI" sz="2000" dirty="0" smtClean="0"/>
              <a:t> </a:t>
            </a:r>
            <a:r>
              <a:rPr lang="sl-SI" sz="2000" dirty="0" err="1" smtClean="0"/>
              <a:t>di</a:t>
            </a:r>
            <a:r>
              <a:rPr lang="sl-SI" sz="2000" dirty="0" smtClean="0"/>
              <a:t> </a:t>
            </a:r>
            <a:r>
              <a:rPr lang="sl-SI" sz="2000" dirty="0" err="1" smtClean="0"/>
              <a:t>Salisburgo</a:t>
            </a:r>
            <a:r>
              <a:rPr lang="sl-SI" sz="2000" dirty="0" smtClean="0"/>
              <a:t> </a:t>
            </a:r>
            <a:r>
              <a:rPr lang="sl-SI" sz="2000" b="1" dirty="0" smtClean="0"/>
              <a:t>Vladislav</a:t>
            </a:r>
            <a:endParaRPr lang="sl-SI" sz="2000" dirty="0"/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 err="1" smtClean="0"/>
              <a:t>quali</a:t>
            </a:r>
            <a:r>
              <a:rPr lang="sl-SI" sz="2000" dirty="0" smtClean="0"/>
              <a:t> »</a:t>
            </a:r>
            <a:r>
              <a:rPr lang="sl-SI" sz="2000" i="1" dirty="0" err="1" smtClean="0"/>
              <a:t>deberet</a:t>
            </a:r>
            <a:r>
              <a:rPr lang="sl-SI" sz="2000" i="1" dirty="0" smtClean="0"/>
              <a:t> </a:t>
            </a:r>
            <a:r>
              <a:rPr lang="sl-SI" sz="2000" i="1" dirty="0" err="1"/>
              <a:t>et</a:t>
            </a:r>
            <a:r>
              <a:rPr lang="sl-SI" sz="2000" i="1" dirty="0"/>
              <a:t> </a:t>
            </a:r>
            <a:r>
              <a:rPr lang="sl-SI" sz="2000" i="1" dirty="0" err="1"/>
              <a:t>posset</a:t>
            </a:r>
            <a:r>
              <a:rPr lang="sl-SI" sz="2000" i="1" dirty="0"/>
              <a:t> </a:t>
            </a:r>
            <a:r>
              <a:rPr lang="sl-SI" sz="2000" i="1" dirty="0" err="1"/>
              <a:t>componere</a:t>
            </a:r>
            <a:r>
              <a:rPr lang="sl-SI" sz="2000" i="1" dirty="0"/>
              <a:t>, </a:t>
            </a:r>
            <a:r>
              <a:rPr lang="sl-SI" sz="2000" i="1" dirty="0" err="1"/>
              <a:t>arbitrari</a:t>
            </a:r>
            <a:r>
              <a:rPr lang="sl-SI" sz="2000" i="1" dirty="0"/>
              <a:t>, </a:t>
            </a:r>
            <a:r>
              <a:rPr lang="sl-SI" sz="2000" i="1" dirty="0" err="1"/>
              <a:t>sentenciare</a:t>
            </a:r>
            <a:r>
              <a:rPr lang="sl-SI" sz="2000" i="1" dirty="0"/>
              <a:t> </a:t>
            </a:r>
            <a:r>
              <a:rPr lang="sl-SI" sz="2000" i="1" dirty="0" err="1"/>
              <a:t>et</a:t>
            </a:r>
            <a:r>
              <a:rPr lang="sl-SI" sz="2000" i="1" dirty="0"/>
              <a:t> </a:t>
            </a:r>
            <a:r>
              <a:rPr lang="sl-SI" sz="2000" i="1" dirty="0" err="1"/>
              <a:t>laudare</a:t>
            </a:r>
            <a:r>
              <a:rPr lang="sl-SI" sz="2000" i="1" dirty="0"/>
              <a:t>, sive </a:t>
            </a:r>
            <a:r>
              <a:rPr lang="sl-SI" sz="2000" i="1" dirty="0" err="1"/>
              <a:t>amicabiliter</a:t>
            </a:r>
            <a:r>
              <a:rPr lang="sl-SI" sz="2000" i="1" dirty="0"/>
              <a:t> sive de </a:t>
            </a:r>
            <a:r>
              <a:rPr lang="sl-SI" sz="2000" i="1" dirty="0" err="1"/>
              <a:t>iure</a:t>
            </a:r>
            <a:r>
              <a:rPr lang="sl-SI" sz="2000" i="1" dirty="0"/>
              <a:t> </a:t>
            </a:r>
            <a:r>
              <a:rPr lang="sl-SI" sz="2000" i="1" dirty="0" err="1"/>
              <a:t>inter</a:t>
            </a:r>
            <a:r>
              <a:rPr lang="sl-SI" sz="2000" i="1" dirty="0"/>
              <a:t> </a:t>
            </a:r>
            <a:r>
              <a:rPr lang="sl-SI" sz="2000" i="1" dirty="0" err="1"/>
              <a:t>partes</a:t>
            </a:r>
            <a:r>
              <a:rPr lang="sl-SI" sz="2000" i="1" dirty="0"/>
              <a:t>, </a:t>
            </a:r>
            <a:r>
              <a:rPr lang="sl-SI" sz="2000" i="1" dirty="0" err="1"/>
              <a:t>prout</a:t>
            </a:r>
            <a:r>
              <a:rPr lang="sl-SI" sz="2000" i="1" dirty="0"/>
              <a:t> </a:t>
            </a:r>
            <a:r>
              <a:rPr lang="sl-SI" sz="2000" i="1" dirty="0" err="1"/>
              <a:t>sibi</a:t>
            </a:r>
            <a:r>
              <a:rPr lang="sl-SI" sz="2000" i="1" dirty="0"/>
              <a:t> </a:t>
            </a:r>
            <a:r>
              <a:rPr lang="sl-SI" sz="2000" i="1" dirty="0" err="1"/>
              <a:t>placeret</a:t>
            </a:r>
            <a:r>
              <a:rPr lang="sl-SI" sz="2000" i="1" dirty="0"/>
              <a:t> </a:t>
            </a:r>
            <a:r>
              <a:rPr lang="sl-SI" sz="2000" i="1" dirty="0" err="1"/>
              <a:t>et</a:t>
            </a:r>
            <a:r>
              <a:rPr lang="sl-SI" sz="2000" i="1" dirty="0"/>
              <a:t> </a:t>
            </a:r>
            <a:r>
              <a:rPr lang="sl-SI" sz="2000" i="1" dirty="0" err="1"/>
              <a:t>videretur</a:t>
            </a:r>
            <a:r>
              <a:rPr lang="sl-SI" sz="2000" i="1" dirty="0"/>
              <a:t> </a:t>
            </a:r>
            <a:r>
              <a:rPr lang="sl-SI" sz="2000" i="1" dirty="0" err="1"/>
              <a:t>melius</a:t>
            </a:r>
            <a:r>
              <a:rPr lang="sl-SI" sz="2000" i="1" dirty="0"/>
              <a:t> </a:t>
            </a:r>
            <a:r>
              <a:rPr lang="sl-SI" sz="2000" i="1" dirty="0" err="1" smtClean="0"/>
              <a:t>expedire</a:t>
            </a:r>
            <a:r>
              <a:rPr lang="sl-SI" sz="2000" i="1" dirty="0" smtClean="0"/>
              <a:t> …</a:t>
            </a:r>
            <a:endParaRPr lang="sl-SI" sz="2000" dirty="0"/>
          </a:p>
          <a:p>
            <a:pPr marL="0" indent="0">
              <a:buNone/>
            </a:pPr>
            <a:r>
              <a:rPr lang="sl-SI" sz="2000" dirty="0" smtClean="0"/>
              <a:t>… </a:t>
            </a:r>
            <a:r>
              <a:rPr lang="sl-SI" sz="2000" i="1" dirty="0" smtClean="0"/>
              <a:t>super </a:t>
            </a:r>
            <a:r>
              <a:rPr lang="sl-SI" sz="2000" i="1" dirty="0" err="1" smtClean="0"/>
              <a:t>universis</a:t>
            </a:r>
            <a:r>
              <a:rPr lang="sl-SI" sz="2000" i="1" dirty="0" smtClean="0"/>
              <a:t> </a:t>
            </a:r>
            <a:r>
              <a:rPr lang="sl-SI" sz="2000" i="1" dirty="0" err="1" smtClean="0"/>
              <a:t>gravanimibus</a:t>
            </a:r>
            <a:r>
              <a:rPr lang="sl-SI" sz="2000" i="1" dirty="0"/>
              <a:t> </a:t>
            </a:r>
            <a:r>
              <a:rPr lang="sl-SI" sz="2000" i="1" dirty="0" err="1" smtClean="0"/>
              <a:t>atque</a:t>
            </a:r>
            <a:r>
              <a:rPr lang="sl-SI" sz="2000" i="1" dirty="0" smtClean="0"/>
              <a:t> </a:t>
            </a:r>
            <a:r>
              <a:rPr lang="sl-SI" sz="2000" i="1" dirty="0" err="1"/>
              <a:t>dampnis</a:t>
            </a:r>
            <a:r>
              <a:rPr lang="sl-SI" sz="2000" i="1" dirty="0"/>
              <a:t>, </a:t>
            </a:r>
            <a:r>
              <a:rPr lang="sl-SI" sz="2000" i="1" dirty="0" err="1"/>
              <a:t>uiolentiis</a:t>
            </a:r>
            <a:r>
              <a:rPr lang="sl-SI" sz="2000" i="1" dirty="0"/>
              <a:t> </a:t>
            </a:r>
            <a:r>
              <a:rPr lang="sl-SI" sz="2000" i="1" dirty="0" err="1"/>
              <a:t>iuribus</a:t>
            </a:r>
            <a:r>
              <a:rPr lang="sl-SI" sz="2000" i="1" dirty="0"/>
              <a:t> </a:t>
            </a:r>
            <a:r>
              <a:rPr lang="sl-SI" sz="2000" i="1" dirty="0" err="1"/>
              <a:t>et</a:t>
            </a:r>
            <a:r>
              <a:rPr lang="sl-SI" sz="2000" i="1" dirty="0"/>
              <a:t> </a:t>
            </a:r>
            <a:r>
              <a:rPr lang="sl-SI" sz="2000" i="1" dirty="0" err="1"/>
              <a:t>iniuriis</a:t>
            </a:r>
            <a:r>
              <a:rPr lang="sl-SI" sz="2000" i="1" dirty="0"/>
              <a:t> </a:t>
            </a:r>
            <a:r>
              <a:rPr lang="sl-SI" sz="2000" i="1" dirty="0" err="1"/>
              <a:t>quas</a:t>
            </a:r>
            <a:r>
              <a:rPr lang="sl-SI" sz="2000" i="1" dirty="0"/>
              <a:t> vel </a:t>
            </a:r>
            <a:r>
              <a:rPr lang="sl-SI" sz="2000" i="1" dirty="0" err="1"/>
              <a:t>que</a:t>
            </a:r>
            <a:r>
              <a:rPr lang="sl-SI" sz="2000" i="1" dirty="0"/>
              <a:t> </a:t>
            </a:r>
            <a:r>
              <a:rPr lang="sl-SI" sz="2000" i="1" dirty="0" err="1"/>
              <a:t>per</a:t>
            </a:r>
            <a:r>
              <a:rPr lang="sl-SI" sz="2000" i="1" dirty="0"/>
              <a:t> </a:t>
            </a:r>
            <a:r>
              <a:rPr lang="sl-SI" sz="2000" i="1" dirty="0" err="1"/>
              <a:t>modum</a:t>
            </a:r>
            <a:r>
              <a:rPr lang="sl-SI" sz="2000" i="1" dirty="0"/>
              <a:t> </a:t>
            </a:r>
            <a:r>
              <a:rPr lang="sl-SI" sz="2000" i="1" dirty="0" err="1" smtClean="0"/>
              <a:t>querimoniarum</a:t>
            </a:r>
            <a:r>
              <a:rPr lang="sl-SI" sz="2000" dirty="0"/>
              <a:t> </a:t>
            </a:r>
            <a:r>
              <a:rPr lang="sl-SI" sz="2000" dirty="0" smtClean="0"/>
              <a:t> …«</a:t>
            </a:r>
            <a:r>
              <a:rPr lang="sl-SI" sz="2000" i="1" dirty="0" smtClean="0"/>
              <a:t> </a:t>
            </a:r>
            <a:r>
              <a:rPr lang="sl-SI" sz="2000" dirty="0" smtClean="0"/>
              <a:t>(</a:t>
            </a:r>
            <a:r>
              <a:rPr lang="sl-SI" sz="2000" dirty="0"/>
              <a:t>FRA, 89</a:t>
            </a:r>
            <a:r>
              <a:rPr lang="sl-SI" sz="2000" dirty="0" smtClean="0"/>
              <a:t>)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1800" dirty="0" err="1" smtClean="0"/>
              <a:t>Faida</a:t>
            </a:r>
            <a:r>
              <a:rPr lang="sl-SI" sz="1800" dirty="0" smtClean="0"/>
              <a:t>, </a:t>
            </a:r>
            <a:r>
              <a:rPr lang="sl-SI" sz="1800" dirty="0" err="1" smtClean="0"/>
              <a:t>inimititia</a:t>
            </a:r>
            <a:r>
              <a:rPr lang="sl-SI" sz="1800" dirty="0" smtClean="0"/>
              <a:t>, </a:t>
            </a:r>
            <a:r>
              <a:rPr lang="sl-SI" sz="1800" dirty="0" err="1" smtClean="0"/>
              <a:t>querelare</a:t>
            </a:r>
            <a:r>
              <a:rPr lang="sl-SI" sz="1800" dirty="0" smtClean="0"/>
              <a:t>, </a:t>
            </a:r>
            <a:r>
              <a:rPr lang="sl-SI" sz="1800" dirty="0" err="1" smtClean="0"/>
              <a:t>vindicta</a:t>
            </a:r>
            <a:r>
              <a:rPr lang="sl-SI" sz="1800" dirty="0" smtClean="0"/>
              <a:t>, </a:t>
            </a:r>
            <a:r>
              <a:rPr lang="sl-SI" sz="1800" dirty="0" err="1" smtClean="0"/>
              <a:t>Du</a:t>
            </a:r>
            <a:r>
              <a:rPr lang="sl-SI" sz="1800" dirty="0" smtClean="0"/>
              <a:t> </a:t>
            </a:r>
            <a:r>
              <a:rPr lang="sl-SI" sz="1800" dirty="0" err="1" smtClean="0"/>
              <a:t>Cange</a:t>
            </a:r>
            <a:r>
              <a:rPr lang="sl-SI" sz="1800" dirty="0" smtClean="0"/>
              <a:t>, 1710:</a:t>
            </a:r>
          </a:p>
          <a:p>
            <a:pPr marL="0" indent="0">
              <a:buNone/>
            </a:pPr>
            <a:endParaRPr lang="sl-SI" sz="20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18237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937"/>
            <a:ext cx="8112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24521" y="6194722"/>
            <a:ext cx="6539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This research was supported by a Marie Curie Intra European Fellowship within the 7th European Community Framework </a:t>
            </a:r>
            <a:r>
              <a:rPr lang="en-US" sz="1400" dirty="0" err="1"/>
              <a:t>Programme</a:t>
            </a:r>
            <a:r>
              <a:rPr lang="en-US" sz="1400" dirty="0"/>
              <a:t>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3"/>
            <a:ext cx="2405123" cy="5328592"/>
          </a:xfrm>
        </p:spPr>
      </p:pic>
    </p:spTree>
    <p:extLst>
      <p:ext uri="{BB962C8B-B14F-4D97-AF65-F5344CB8AC3E}">
        <p14:creationId xmlns:p14="http://schemas.microsoft.com/office/powerpoint/2010/main" val="62228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r>
              <a:rPr lang="sl-SI" sz="1600" b="1" dirty="0" err="1" smtClean="0">
                <a:latin typeface="+mn-lt"/>
              </a:rPr>
              <a:t>Du</a:t>
            </a:r>
            <a:r>
              <a:rPr lang="sl-SI" sz="1600" b="1" dirty="0" smtClean="0">
                <a:latin typeface="+mn-lt"/>
              </a:rPr>
              <a:t> </a:t>
            </a:r>
            <a:r>
              <a:rPr lang="sl-SI" sz="1600" b="1" dirty="0" err="1" smtClean="0">
                <a:latin typeface="+mn-lt"/>
              </a:rPr>
              <a:t>Cange</a:t>
            </a:r>
            <a:r>
              <a:rPr lang="sl-SI" sz="1600" b="1" dirty="0" smtClean="0">
                <a:latin typeface="+mn-lt"/>
              </a:rPr>
              <a:t>, </a:t>
            </a:r>
            <a:r>
              <a:rPr lang="sl-SI" sz="1600" b="1" dirty="0" err="1" smtClean="0">
                <a:latin typeface="+mn-lt"/>
              </a:rPr>
              <a:t>Glossarium</a:t>
            </a:r>
            <a:r>
              <a:rPr lang="sl-SI" sz="1600" b="1" dirty="0" smtClean="0">
                <a:latin typeface="+mn-lt"/>
              </a:rPr>
              <a:t> …, 1710: FAIDA &amp; INIMICITIAS </a:t>
            </a:r>
            <a:endParaRPr lang="sl-SI" sz="1600" b="1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1334765" cy="515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6"/>
            <a:ext cx="1334766" cy="515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07504" y="634803"/>
            <a:ext cx="1334765" cy="5130396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6"/>
            <a:ext cx="1331113" cy="51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29469"/>
            <a:ext cx="1341076" cy="5149846"/>
          </a:xfrm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34802"/>
            <a:ext cx="1341115" cy="514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8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949280"/>
            <a:ext cx="144016" cy="222920"/>
          </a:xfrm>
        </p:spPr>
        <p:txBody>
          <a:bodyPr>
            <a:noAutofit/>
          </a:bodyPr>
          <a:lstStyle/>
          <a:p>
            <a:endParaRPr lang="sl-SI" sz="200" u="sng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2696"/>
            <a:ext cx="4067943" cy="53396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sz="1600" b="1" dirty="0" smtClean="0"/>
              <a:t> 9 </a:t>
            </a:r>
            <a:r>
              <a:rPr lang="sl-SI" sz="1600" b="1" dirty="0" err="1" smtClean="0"/>
              <a:t>documenti</a:t>
            </a:r>
            <a:r>
              <a:rPr lang="sl-SI" sz="1600" dirty="0" smtClean="0"/>
              <a:t>, la </a:t>
            </a:r>
            <a:r>
              <a:rPr lang="sl-SI" sz="1600" dirty="0" err="1"/>
              <a:t>catturazione</a:t>
            </a:r>
            <a:r>
              <a:rPr lang="sl-SI" sz="1600" dirty="0"/>
              <a:t> del </a:t>
            </a:r>
            <a:r>
              <a:rPr lang="sl-SI" sz="1600" dirty="0" err="1"/>
              <a:t>patriarca</a:t>
            </a:r>
            <a:r>
              <a:rPr lang="sl-SI" sz="1600" dirty="0"/>
              <a:t> è </a:t>
            </a:r>
            <a:r>
              <a:rPr lang="sl-SI" sz="1600" dirty="0" err="1"/>
              <a:t>sempre</a:t>
            </a:r>
            <a:r>
              <a:rPr lang="sl-SI" sz="1600" dirty="0"/>
              <a:t>  </a:t>
            </a:r>
            <a:r>
              <a:rPr lang="sl-SI" sz="1600" dirty="0" smtClean="0"/>
              <a:t>la </a:t>
            </a:r>
            <a:r>
              <a:rPr lang="sl-SI" sz="1600" dirty="0" err="1" smtClean="0"/>
              <a:t>maggior</a:t>
            </a:r>
            <a:r>
              <a:rPr lang="sl-SI" sz="1600" dirty="0" smtClean="0"/>
              <a:t> </a:t>
            </a:r>
            <a:r>
              <a:rPr lang="sl-SI" sz="1600" dirty="0" err="1" smtClean="0"/>
              <a:t>offesa</a:t>
            </a:r>
            <a:r>
              <a:rPr lang="sl-SI" sz="1600" dirty="0" smtClean="0"/>
              <a:t>:</a:t>
            </a:r>
          </a:p>
          <a:p>
            <a:pPr marL="0" indent="0">
              <a:buNone/>
            </a:pPr>
            <a:endParaRPr lang="sl-SI" sz="1200" dirty="0" smtClean="0"/>
          </a:p>
          <a:p>
            <a:pPr marL="342900" indent="-342900">
              <a:buFont typeface="+mj-lt"/>
              <a:buAutoNum type="arabicPeriod"/>
            </a:pPr>
            <a:r>
              <a:rPr lang="sl-SI" sz="1600" b="1" dirty="0" err="1" smtClean="0"/>
              <a:t>Compromisso</a:t>
            </a:r>
            <a:r>
              <a:rPr lang="sl-SI" sz="1600" dirty="0" smtClean="0"/>
              <a:t> del </a:t>
            </a:r>
            <a:r>
              <a:rPr lang="sl-SI" sz="1600" dirty="0" err="1" smtClean="0"/>
              <a:t>patriarca</a:t>
            </a:r>
            <a:r>
              <a:rPr lang="sl-SI" sz="1600" dirty="0" smtClean="0"/>
              <a:t> (ago. 1267)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600" b="1" dirty="0" smtClean="0"/>
              <a:t>1</a:t>
            </a:r>
            <a:r>
              <a:rPr lang="sl-SI" sz="1600" b="1" dirty="0" smtClean="0">
                <a:latin typeface="Calibri"/>
              </a:rPr>
              <a:t>º</a:t>
            </a:r>
            <a:r>
              <a:rPr lang="sl-SI" sz="1600" b="1" dirty="0" smtClean="0"/>
              <a:t> Compromisso</a:t>
            </a:r>
            <a:r>
              <a:rPr lang="sl-SI" sz="1600" dirty="0" smtClean="0"/>
              <a:t> del conte (25 ago</a:t>
            </a:r>
            <a:r>
              <a:rPr lang="sl-SI" sz="1600" dirty="0"/>
              <a:t>. 1267</a:t>
            </a:r>
            <a:r>
              <a:rPr lang="sl-SI" sz="16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600" b="1" dirty="0" smtClean="0"/>
              <a:t>2</a:t>
            </a:r>
            <a:r>
              <a:rPr lang="sl-SI" sz="1600" b="1" dirty="0" smtClean="0">
                <a:latin typeface="Calibri"/>
              </a:rPr>
              <a:t>º</a:t>
            </a:r>
            <a:r>
              <a:rPr lang="sl-SI" sz="1600" b="1" dirty="0" smtClean="0"/>
              <a:t> </a:t>
            </a:r>
            <a:r>
              <a:rPr lang="sl-SI" sz="1600" b="1" dirty="0" err="1" smtClean="0"/>
              <a:t>Compromisso</a:t>
            </a:r>
            <a:r>
              <a:rPr lang="sl-SI" sz="1600" dirty="0" smtClean="0"/>
              <a:t> </a:t>
            </a:r>
            <a:r>
              <a:rPr lang="sl-SI" sz="1600" dirty="0"/>
              <a:t>del </a:t>
            </a:r>
            <a:r>
              <a:rPr lang="sl-SI" sz="1600" dirty="0" err="1"/>
              <a:t>conte</a:t>
            </a:r>
            <a:r>
              <a:rPr lang="sl-SI" sz="1600" dirty="0"/>
              <a:t> </a:t>
            </a:r>
            <a:r>
              <a:rPr lang="sl-SI" sz="1600" dirty="0" smtClean="0"/>
              <a:t>(26 ago</a:t>
            </a:r>
            <a:r>
              <a:rPr lang="sl-SI" sz="1600" dirty="0"/>
              <a:t>. 1267) </a:t>
            </a:r>
            <a:endParaRPr lang="sl-SI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sl-SI" sz="1600" b="1" dirty="0" err="1" smtClean="0"/>
              <a:t>Tregua</a:t>
            </a:r>
            <a:r>
              <a:rPr lang="sl-SI" sz="1600" dirty="0" smtClean="0"/>
              <a:t> (</a:t>
            </a:r>
            <a:r>
              <a:rPr lang="sl-SI" sz="1600" dirty="0" err="1" smtClean="0"/>
              <a:t>patriarca</a:t>
            </a:r>
            <a:r>
              <a:rPr lang="sl-SI" sz="1600" dirty="0" smtClean="0"/>
              <a:t>) </a:t>
            </a:r>
            <a:r>
              <a:rPr lang="sl-SI" sz="1600" dirty="0"/>
              <a:t>(ago. 1267</a:t>
            </a:r>
            <a:r>
              <a:rPr lang="sl-SI" sz="16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600" b="1" dirty="0" err="1" smtClean="0"/>
              <a:t>Compromisso</a:t>
            </a:r>
            <a:r>
              <a:rPr lang="sl-SI" sz="1600" dirty="0" smtClean="0"/>
              <a:t> (</a:t>
            </a:r>
            <a:r>
              <a:rPr lang="sl-SI" sz="1600" dirty="0" err="1" smtClean="0"/>
              <a:t>doppo</a:t>
            </a:r>
            <a:r>
              <a:rPr lang="sl-SI" sz="1600" dirty="0" smtClean="0"/>
              <a:t> </a:t>
            </a:r>
            <a:r>
              <a:rPr lang="sl-SI" sz="1600" dirty="0" err="1" smtClean="0"/>
              <a:t>uccisione</a:t>
            </a:r>
            <a:r>
              <a:rPr lang="sl-SI" sz="1600" dirty="0" smtClean="0"/>
              <a:t> del </a:t>
            </a:r>
            <a:r>
              <a:rPr lang="sl-SI" sz="1600" dirty="0" err="1" smtClean="0"/>
              <a:t>vicedomino</a:t>
            </a:r>
            <a:r>
              <a:rPr lang="sl-SI" sz="1600" dirty="0" smtClean="0"/>
              <a:t> </a:t>
            </a:r>
            <a:r>
              <a:rPr lang="sl-SI" sz="1600" dirty="0" err="1" smtClean="0"/>
              <a:t>patriarcale</a:t>
            </a:r>
            <a:r>
              <a:rPr lang="sl-SI" sz="1600" dirty="0" smtClean="0"/>
              <a:t> e la </a:t>
            </a:r>
            <a:r>
              <a:rPr lang="sl-SI" sz="1600" dirty="0" err="1" smtClean="0"/>
              <a:t>distruzione</a:t>
            </a:r>
            <a:r>
              <a:rPr lang="sl-SI" sz="1600" dirty="0" smtClean="0"/>
              <a:t> del </a:t>
            </a:r>
            <a:r>
              <a:rPr lang="sl-SI" sz="1600" dirty="0" err="1" smtClean="0"/>
              <a:t>ponte</a:t>
            </a:r>
            <a:r>
              <a:rPr lang="sl-SI" sz="1600" dirty="0" smtClean="0"/>
              <a:t> </a:t>
            </a:r>
            <a:r>
              <a:rPr lang="sl-SI" sz="1600" dirty="0" err="1" smtClean="0"/>
              <a:t>all</a:t>
            </a:r>
            <a:r>
              <a:rPr lang="sl-SI" sz="1600" dirty="0" smtClean="0"/>
              <a:t>‘</a:t>
            </a:r>
            <a:r>
              <a:rPr lang="sl-SI" sz="1600" dirty="0" err="1" smtClean="0"/>
              <a:t>Isonzo</a:t>
            </a:r>
            <a:r>
              <a:rPr lang="sl-SI" sz="1600" dirty="0" smtClean="0"/>
              <a:t> da </a:t>
            </a:r>
            <a:r>
              <a:rPr lang="sl-SI" sz="1600" dirty="0" err="1" smtClean="0"/>
              <a:t>patriarca</a:t>
            </a:r>
            <a:r>
              <a:rPr lang="sl-SI" sz="1600" dirty="0" smtClean="0"/>
              <a:t>) (30 ago</a:t>
            </a:r>
            <a:r>
              <a:rPr lang="sl-SI" sz="1600" dirty="0"/>
              <a:t>. </a:t>
            </a:r>
            <a:r>
              <a:rPr lang="sl-SI" sz="1600" dirty="0" smtClean="0"/>
              <a:t>1268)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600" b="1" dirty="0" err="1" smtClean="0"/>
              <a:t>Pax</a:t>
            </a:r>
            <a:r>
              <a:rPr lang="sl-SI" sz="1600" b="1" dirty="0" smtClean="0"/>
              <a:t> </a:t>
            </a:r>
            <a:r>
              <a:rPr lang="sl-SI" sz="1600" b="1" i="1" dirty="0" smtClean="0"/>
              <a:t>in forma </a:t>
            </a:r>
            <a:r>
              <a:rPr lang="sl-SI" sz="1600" b="1" i="1" dirty="0" err="1" smtClean="0"/>
              <a:t>conventionis</a:t>
            </a:r>
            <a:r>
              <a:rPr lang="sl-SI" sz="1600" b="1" i="1" dirty="0" smtClean="0"/>
              <a:t> </a:t>
            </a:r>
            <a:r>
              <a:rPr lang="sl-SI" sz="1600" i="1" dirty="0" err="1" smtClean="0"/>
              <a:t>pro</a:t>
            </a:r>
            <a:r>
              <a:rPr lang="sl-SI" sz="1600" i="1" dirty="0" smtClean="0"/>
              <a:t> </a:t>
            </a:r>
            <a:r>
              <a:rPr lang="sl-SI" sz="1600" i="1" dirty="0" err="1"/>
              <a:t>bono</a:t>
            </a:r>
            <a:r>
              <a:rPr lang="sl-SI" sz="1600" i="1" dirty="0"/>
              <a:t> </a:t>
            </a:r>
            <a:r>
              <a:rPr lang="sl-SI" sz="1600" i="1" dirty="0" err="1"/>
              <a:t>pacis</a:t>
            </a:r>
            <a:r>
              <a:rPr lang="sl-SI" sz="1600" i="1" dirty="0"/>
              <a:t> </a:t>
            </a:r>
            <a:r>
              <a:rPr lang="sl-SI" sz="1600" i="1" dirty="0" err="1"/>
              <a:t>et</a:t>
            </a:r>
            <a:r>
              <a:rPr lang="sl-SI" sz="1600" i="1" dirty="0"/>
              <a:t> </a:t>
            </a:r>
            <a:r>
              <a:rPr lang="sl-SI" sz="1600" i="1" dirty="0" err="1"/>
              <a:t>concordie</a:t>
            </a:r>
            <a:r>
              <a:rPr lang="sl-SI" sz="1600" i="1" dirty="0"/>
              <a:t> </a:t>
            </a:r>
            <a:r>
              <a:rPr lang="sl-SI" sz="1600" dirty="0"/>
              <a:t>(</a:t>
            </a:r>
            <a:r>
              <a:rPr lang="sl-SI" sz="1600" dirty="0" err="1"/>
              <a:t>Rolandino</a:t>
            </a:r>
            <a:r>
              <a:rPr lang="sl-SI" sz="1600" dirty="0"/>
              <a:t>: </a:t>
            </a:r>
            <a:r>
              <a:rPr lang="sl-SI" sz="1600" i="1" dirty="0" err="1" smtClean="0"/>
              <a:t>fidantia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seu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treuga</a:t>
            </a:r>
            <a:r>
              <a:rPr lang="sl-SI" sz="1600" i="1" dirty="0" smtClean="0"/>
              <a:t> </a:t>
            </a:r>
            <a:r>
              <a:rPr lang="sl-SI" sz="1600" dirty="0"/>
              <a:t>– </a:t>
            </a:r>
            <a:r>
              <a:rPr lang="sl-SI" sz="1600" i="1" dirty="0" smtClean="0"/>
              <a:t>forma </a:t>
            </a:r>
            <a:r>
              <a:rPr lang="sl-SI" sz="1600" i="1" dirty="0" err="1" smtClean="0"/>
              <a:t>conventionis</a:t>
            </a:r>
            <a:r>
              <a:rPr lang="sl-SI" sz="1600" i="1" dirty="0" smtClean="0"/>
              <a:t>; </a:t>
            </a:r>
            <a:r>
              <a:rPr lang="sl-SI" sz="1600" i="1" dirty="0" err="1" smtClean="0"/>
              <a:t>Treuga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est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conventio</a:t>
            </a:r>
            <a:r>
              <a:rPr lang="sl-SI" sz="1600" i="1" dirty="0"/>
              <a:t> de </a:t>
            </a:r>
            <a:r>
              <a:rPr lang="sl-SI" sz="1600" i="1" dirty="0" err="1"/>
              <a:t>non</a:t>
            </a:r>
            <a:r>
              <a:rPr lang="sl-SI" sz="1600" i="1" dirty="0"/>
              <a:t> </a:t>
            </a:r>
            <a:r>
              <a:rPr lang="sl-SI" sz="1600" i="1" dirty="0" err="1"/>
              <a:t>provocando</a:t>
            </a:r>
            <a:r>
              <a:rPr lang="sl-SI" sz="1600" i="1" dirty="0"/>
              <a:t> </a:t>
            </a:r>
            <a:r>
              <a:rPr lang="sl-SI" sz="1600" i="1" dirty="0" err="1"/>
              <a:t>bellis</a:t>
            </a:r>
            <a:r>
              <a:rPr lang="sl-SI" sz="1600" dirty="0" smtClean="0"/>
              <a:t>, 158 v.)  (</a:t>
            </a:r>
            <a:r>
              <a:rPr lang="sl-SI" sz="1600" dirty="0" err="1" smtClean="0"/>
              <a:t>importante</a:t>
            </a:r>
            <a:r>
              <a:rPr lang="sl-SI" sz="1600" dirty="0" smtClean="0"/>
              <a:t> doc.; </a:t>
            </a:r>
            <a:r>
              <a:rPr lang="sl-SI" sz="1600" dirty="0" err="1" smtClean="0"/>
              <a:t>reambulazione</a:t>
            </a:r>
            <a:r>
              <a:rPr lang="sl-SI" sz="1600" dirty="0" smtClean="0"/>
              <a:t> in </a:t>
            </a:r>
            <a:r>
              <a:rPr lang="sl-SI" sz="1600" dirty="0" err="1" smtClean="0"/>
              <a:t>Istria</a:t>
            </a:r>
            <a:r>
              <a:rPr lang="sl-SI" sz="1600" dirty="0"/>
              <a:t> </a:t>
            </a:r>
            <a:r>
              <a:rPr lang="sl-SI" sz="1600" dirty="0" smtClean="0"/>
              <a:t>- </a:t>
            </a:r>
            <a:r>
              <a:rPr lang="sl-SI" sz="1600" dirty="0" err="1" smtClean="0"/>
              <a:t>glagolitico</a:t>
            </a:r>
            <a:r>
              <a:rPr lang="sl-SI" sz="1600" dirty="0" smtClean="0"/>
              <a:t>) (18 ago. 1274)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600" b="1" dirty="0" err="1" smtClean="0"/>
              <a:t>Tregua</a:t>
            </a:r>
            <a:r>
              <a:rPr lang="sl-SI" sz="1600" dirty="0" smtClean="0"/>
              <a:t> (l‘</a:t>
            </a:r>
            <a:r>
              <a:rPr lang="sl-SI" sz="1600" dirty="0" err="1" smtClean="0"/>
              <a:t>inimicizie</a:t>
            </a:r>
            <a:r>
              <a:rPr lang="sl-SI" sz="1600" dirty="0" smtClean="0"/>
              <a:t> </a:t>
            </a:r>
            <a:r>
              <a:rPr lang="sl-SI" sz="1600" dirty="0" err="1" smtClean="0"/>
              <a:t>come</a:t>
            </a:r>
            <a:r>
              <a:rPr lang="sl-SI" sz="1600" dirty="0" smtClean="0"/>
              <a:t> </a:t>
            </a:r>
            <a:r>
              <a:rPr lang="sl-SI" sz="1600" dirty="0" err="1" smtClean="0"/>
              <a:t>prima</a:t>
            </a:r>
            <a:r>
              <a:rPr lang="sl-SI" sz="1600" dirty="0" smtClean="0"/>
              <a:t>) (2. </a:t>
            </a:r>
            <a:r>
              <a:rPr lang="sl-SI" sz="1600" dirty="0" err="1" smtClean="0"/>
              <a:t>ott</a:t>
            </a:r>
            <a:r>
              <a:rPr lang="sl-SI" sz="1600" dirty="0" smtClean="0"/>
              <a:t>. 1274)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600" b="1" dirty="0" err="1" smtClean="0"/>
              <a:t>Concordia</a:t>
            </a:r>
            <a:r>
              <a:rPr lang="sl-SI" sz="1600" b="1" dirty="0" smtClean="0"/>
              <a:t> - </a:t>
            </a:r>
            <a:r>
              <a:rPr lang="sl-SI" sz="1600" b="1" dirty="0" err="1" smtClean="0"/>
              <a:t>compromisso</a:t>
            </a:r>
            <a:r>
              <a:rPr lang="sl-SI" sz="1600" b="1" dirty="0" smtClean="0"/>
              <a:t> </a:t>
            </a:r>
            <a:r>
              <a:rPr lang="sl-SI" sz="1600" dirty="0" smtClean="0"/>
              <a:t>(</a:t>
            </a:r>
            <a:r>
              <a:rPr lang="sl-SI" sz="1600" i="1" dirty="0" smtClean="0"/>
              <a:t>de </a:t>
            </a:r>
            <a:r>
              <a:rPr lang="sl-SI" sz="1600" i="1" dirty="0" err="1" smtClean="0"/>
              <a:t>damnis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hinc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inde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illatis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postquam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facta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fuit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praedicta</a:t>
            </a:r>
            <a:r>
              <a:rPr lang="sl-SI" sz="1600" i="1" dirty="0" smtClean="0"/>
              <a:t> </a:t>
            </a:r>
            <a:r>
              <a:rPr lang="sl-SI" sz="1600" i="1" dirty="0" err="1" smtClean="0"/>
              <a:t>pax</a:t>
            </a:r>
            <a:r>
              <a:rPr lang="sl-SI" sz="1600" dirty="0"/>
              <a:t>;</a:t>
            </a:r>
            <a:r>
              <a:rPr lang="sl-SI" sz="1600" dirty="0" smtClean="0"/>
              <a:t> AFK, 24, 429) (13 </a:t>
            </a:r>
            <a:r>
              <a:rPr lang="sl-SI" sz="1600" dirty="0" err="1" smtClean="0"/>
              <a:t>maggio</a:t>
            </a:r>
            <a:r>
              <a:rPr lang="sl-SI" sz="1600" dirty="0" smtClean="0"/>
              <a:t> 1277)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600" b="1" dirty="0" err="1" smtClean="0"/>
              <a:t>Pax</a:t>
            </a:r>
            <a:r>
              <a:rPr lang="sl-SI" sz="1600" b="1" dirty="0" smtClean="0"/>
              <a:t> </a:t>
            </a:r>
            <a:r>
              <a:rPr lang="sl-SI" sz="1600" b="1" dirty="0" err="1" smtClean="0"/>
              <a:t>et</a:t>
            </a:r>
            <a:r>
              <a:rPr lang="sl-SI" sz="1600" b="1" dirty="0" smtClean="0"/>
              <a:t> </a:t>
            </a:r>
            <a:r>
              <a:rPr lang="sl-SI" sz="1600" b="1" dirty="0" err="1" smtClean="0"/>
              <a:t>concordia</a:t>
            </a:r>
            <a:r>
              <a:rPr lang="sl-SI" sz="1600" b="1" dirty="0" smtClean="0"/>
              <a:t> </a:t>
            </a:r>
            <a:r>
              <a:rPr lang="sl-SI" sz="1600" b="1" dirty="0" err="1" smtClean="0"/>
              <a:t>perpetua</a:t>
            </a:r>
            <a:r>
              <a:rPr lang="sl-SI" sz="1600" b="1" dirty="0" smtClean="0"/>
              <a:t> </a:t>
            </a:r>
            <a:r>
              <a:rPr lang="sl-SI" sz="1600" dirty="0" smtClean="0"/>
              <a:t>– </a:t>
            </a:r>
            <a:r>
              <a:rPr lang="sl-SI" sz="1600" b="1" i="1" dirty="0" err="1" smtClean="0"/>
              <a:t>osculum</a:t>
            </a:r>
            <a:r>
              <a:rPr lang="sl-SI" sz="1600" b="1" i="1" dirty="0" smtClean="0"/>
              <a:t> </a:t>
            </a:r>
            <a:r>
              <a:rPr lang="sl-SI" sz="1600" b="1" i="1" dirty="0" err="1" smtClean="0"/>
              <a:t>pacis</a:t>
            </a:r>
            <a:r>
              <a:rPr lang="sl-SI" sz="1600" b="1" i="1" dirty="0" smtClean="0"/>
              <a:t> </a:t>
            </a:r>
            <a:r>
              <a:rPr lang="sl-SI" sz="1600" dirty="0" smtClean="0"/>
              <a:t>(</a:t>
            </a:r>
            <a:r>
              <a:rPr lang="sl-SI" sz="1600" dirty="0" err="1" smtClean="0"/>
              <a:t>Rolandino</a:t>
            </a:r>
            <a:r>
              <a:rPr lang="sl-SI" sz="1600" dirty="0" smtClean="0"/>
              <a:t>, 158-159) (9 </a:t>
            </a:r>
            <a:r>
              <a:rPr lang="sl-SI" sz="1600" dirty="0" err="1" smtClean="0"/>
              <a:t>giugno</a:t>
            </a:r>
            <a:r>
              <a:rPr lang="sl-SI" sz="1600" dirty="0" smtClean="0"/>
              <a:t> 1277)</a:t>
            </a:r>
          </a:p>
          <a:p>
            <a:pPr marL="342900" indent="-342900">
              <a:buFont typeface="+mj-lt"/>
              <a:buAutoNum type="arabicPeriod"/>
            </a:pPr>
            <a:endParaRPr lang="sl-SI" sz="1600" dirty="0" smtClean="0"/>
          </a:p>
          <a:p>
            <a:r>
              <a:rPr lang="en-US" sz="1600" dirty="0"/>
              <a:t>While the </a:t>
            </a:r>
            <a:r>
              <a:rPr lang="en-US" sz="1600" b="1" dirty="0"/>
              <a:t>Truce of God </a:t>
            </a:r>
            <a:r>
              <a:rPr lang="en-US" sz="1600" dirty="0"/>
              <a:t>is a temporary suspension of hostilities, as distinct from the </a:t>
            </a:r>
            <a:r>
              <a:rPr lang="en-US" sz="1600" b="1" dirty="0"/>
              <a:t>Peace of God </a:t>
            </a:r>
            <a:r>
              <a:rPr lang="en-US" sz="1600" dirty="0"/>
              <a:t>which is </a:t>
            </a:r>
            <a:r>
              <a:rPr lang="en-US" sz="1600" dirty="0" smtClean="0"/>
              <a:t>perpetual</a:t>
            </a:r>
            <a:r>
              <a:rPr lang="sl-SI" sz="1600" dirty="0" smtClean="0"/>
              <a:t>.</a:t>
            </a:r>
            <a:endParaRPr lang="sl-SI" sz="1600" dirty="0"/>
          </a:p>
          <a:p>
            <a:endParaRPr lang="sl-SI" sz="1600" b="1" dirty="0" smtClean="0"/>
          </a:p>
          <a:p>
            <a:endParaRPr lang="sl-SI" sz="16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18237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937"/>
            <a:ext cx="8112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24521" y="6194722"/>
            <a:ext cx="6539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This research was supported by a Marie Curie Intra European Fellowship within the 7th European Community Framework </a:t>
            </a:r>
            <a:r>
              <a:rPr lang="en-US" sz="1400" dirty="0" err="1"/>
              <a:t>Programme</a:t>
            </a:r>
            <a:r>
              <a:rPr lang="en-US" sz="1400" dirty="0"/>
              <a:t>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3"/>
            <a:ext cx="398508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5812174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Two churchmen giving the kiss of peace. 1240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2384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endParaRPr lang="sl-SI" sz="24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609600"/>
            <a:ext cx="2801888" cy="4979639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it-IT" sz="1600" dirty="0" smtClean="0"/>
              <a:t>Il </a:t>
            </a:r>
            <a:r>
              <a:rPr lang="it-IT" sz="1600" b="1" dirty="0"/>
              <a:t>conte Alberto</a:t>
            </a:r>
            <a:r>
              <a:rPr lang="it-IT" sz="1600" dirty="0"/>
              <a:t> ha consegnato </a:t>
            </a:r>
            <a:r>
              <a:rPr lang="it-IT" sz="1600" b="1" dirty="0"/>
              <a:t>il giuramento nelle mani di Vladislav</a:t>
            </a:r>
            <a:r>
              <a:rPr lang="it-IT" sz="1600" dirty="0"/>
              <a:t> </a:t>
            </a:r>
            <a:r>
              <a:rPr lang="sl-SI" sz="1600" dirty="0"/>
              <a:t>(</a:t>
            </a:r>
            <a:r>
              <a:rPr lang="sl-SI" sz="1600" i="1" dirty="0" err="1"/>
              <a:t>data</a:t>
            </a:r>
            <a:r>
              <a:rPr lang="sl-SI" sz="1600" i="1" dirty="0"/>
              <a:t> </a:t>
            </a:r>
            <a:r>
              <a:rPr lang="sl-SI" sz="1600" i="1" dirty="0" err="1"/>
              <a:t>fide</a:t>
            </a:r>
            <a:r>
              <a:rPr lang="sl-SI" sz="1600" i="1" dirty="0"/>
              <a:t> </a:t>
            </a:r>
            <a:r>
              <a:rPr lang="sl-SI" sz="1600" i="1" dirty="0" err="1"/>
              <a:t>manuali</a:t>
            </a:r>
            <a:r>
              <a:rPr lang="sl-SI" sz="1600" i="1" dirty="0"/>
              <a:t> vice </a:t>
            </a:r>
            <a:r>
              <a:rPr lang="sl-SI" sz="1600" i="1" dirty="0" err="1"/>
              <a:t>sacramenti</a:t>
            </a:r>
            <a:r>
              <a:rPr lang="sl-SI" sz="1600" i="1" dirty="0"/>
              <a:t> in </a:t>
            </a:r>
            <a:r>
              <a:rPr lang="sl-SI" sz="1600" i="1" dirty="0" err="1"/>
              <a:t>manus</a:t>
            </a:r>
            <a:r>
              <a:rPr lang="sl-SI" sz="1600" i="1" dirty="0"/>
              <a:t> </a:t>
            </a:r>
            <a:r>
              <a:rPr lang="sl-SI" sz="1600" i="1" dirty="0" err="1"/>
              <a:t>supradicty</a:t>
            </a:r>
            <a:r>
              <a:rPr lang="sl-SI" sz="1600" i="1" dirty="0"/>
              <a:t> domini </a:t>
            </a:r>
            <a:r>
              <a:rPr lang="sl-SI" sz="1600" i="1" dirty="0" err="1"/>
              <a:t>Wlodizlay</a:t>
            </a:r>
            <a:r>
              <a:rPr lang="sl-SI" sz="1600" i="1" dirty="0"/>
              <a:t> </a:t>
            </a:r>
            <a:r>
              <a:rPr lang="sl-SI" sz="1600" i="1" dirty="0" err="1"/>
              <a:t>archiepiscopi</a:t>
            </a:r>
            <a:r>
              <a:rPr lang="sl-SI" sz="1600" i="1" dirty="0"/>
              <a:t> </a:t>
            </a:r>
            <a:r>
              <a:rPr lang="sl-SI" sz="1600" i="1" dirty="0" err="1"/>
              <a:t>Saltzburgensis</a:t>
            </a:r>
            <a:r>
              <a:rPr lang="sl-SI" sz="1600" i="1" dirty="0"/>
              <a:t> </a:t>
            </a:r>
            <a:r>
              <a:rPr lang="sl-SI" sz="1600" i="1" dirty="0" err="1"/>
              <a:t>recipientis</a:t>
            </a:r>
            <a:r>
              <a:rPr lang="sl-SI" sz="1600" i="1" dirty="0"/>
              <a:t> </a:t>
            </a:r>
            <a:r>
              <a:rPr lang="sl-SI" sz="1600" i="1" dirty="0" err="1"/>
              <a:t>per</a:t>
            </a:r>
            <a:r>
              <a:rPr lang="sl-SI" sz="1600" i="1" dirty="0"/>
              <a:t> se </a:t>
            </a:r>
            <a:r>
              <a:rPr lang="sl-SI" sz="1600" i="1" dirty="0" err="1"/>
              <a:t>et</a:t>
            </a:r>
            <a:r>
              <a:rPr lang="sl-SI" sz="1600" i="1" dirty="0"/>
              <a:t> vice </a:t>
            </a:r>
            <a:r>
              <a:rPr lang="sl-SI" sz="1600" i="1" dirty="0" err="1"/>
              <a:t>et</a:t>
            </a:r>
            <a:r>
              <a:rPr lang="sl-SI" sz="1600" i="1" dirty="0"/>
              <a:t> </a:t>
            </a:r>
            <a:r>
              <a:rPr lang="sl-SI" sz="1600" i="1" dirty="0" err="1"/>
              <a:t>nomine</a:t>
            </a:r>
            <a:r>
              <a:rPr lang="sl-SI" sz="1600" i="1" dirty="0"/>
              <a:t> </a:t>
            </a:r>
            <a:r>
              <a:rPr lang="sl-SI" sz="1600" i="1" dirty="0" err="1"/>
              <a:t>supradicti</a:t>
            </a:r>
            <a:r>
              <a:rPr lang="sl-SI" sz="1600" i="1" dirty="0"/>
              <a:t> domini </a:t>
            </a:r>
            <a:r>
              <a:rPr lang="sl-SI" sz="1600" i="1" dirty="0" err="1"/>
              <a:t>Ottokari</a:t>
            </a:r>
            <a:r>
              <a:rPr lang="sl-SI" sz="1600" i="1" dirty="0"/>
              <a:t> </a:t>
            </a:r>
            <a:r>
              <a:rPr lang="sl-SI" sz="1600" i="1" dirty="0" err="1"/>
              <a:t>illustris</a:t>
            </a:r>
            <a:r>
              <a:rPr lang="sl-SI" sz="1600" i="1" dirty="0"/>
              <a:t> domini </a:t>
            </a:r>
            <a:r>
              <a:rPr lang="sl-SI" sz="1600" i="1" dirty="0" err="1"/>
              <a:t>regis</a:t>
            </a:r>
            <a:r>
              <a:rPr lang="sl-SI" sz="1600" i="1" dirty="0"/>
              <a:t> </a:t>
            </a:r>
            <a:r>
              <a:rPr lang="sl-SI" sz="1600" i="1" dirty="0" err="1"/>
              <a:t>Bohemie</a:t>
            </a:r>
            <a:r>
              <a:rPr lang="sl-SI" sz="1600" dirty="0"/>
              <a:t>)</a:t>
            </a:r>
            <a:r>
              <a:rPr lang="it-IT" sz="1600" dirty="0"/>
              <a:t>, il </a:t>
            </a:r>
            <a:r>
              <a:rPr lang="it-IT" sz="1600" b="1" dirty="0"/>
              <a:t>patriarca Gregorio nelle mani di Bruno</a:t>
            </a:r>
            <a:r>
              <a:rPr lang="it-IT" sz="1600" dirty="0"/>
              <a:t> (</a:t>
            </a:r>
            <a:r>
              <a:rPr lang="it-IT" sz="1600" i="1" dirty="0"/>
              <a:t>in </a:t>
            </a:r>
            <a:r>
              <a:rPr lang="it-IT" sz="1600" i="1" dirty="0" err="1"/>
              <a:t>manu</a:t>
            </a:r>
            <a:r>
              <a:rPr lang="it-IT" sz="1600" i="1" dirty="0"/>
              <a:t> </a:t>
            </a:r>
            <a:r>
              <a:rPr lang="it-IT" sz="1600" i="1" dirty="0" err="1"/>
              <a:t>dicti</a:t>
            </a:r>
            <a:r>
              <a:rPr lang="it-IT" sz="1600" i="1" dirty="0"/>
              <a:t> domini </a:t>
            </a:r>
            <a:r>
              <a:rPr lang="it-IT" sz="1600" i="1" dirty="0" err="1"/>
              <a:t>Olomucensis</a:t>
            </a:r>
            <a:r>
              <a:rPr lang="it-IT" sz="1600" i="1" dirty="0"/>
              <a:t> episcopi </a:t>
            </a:r>
            <a:r>
              <a:rPr lang="it-IT" sz="1600" i="1" dirty="0" err="1"/>
              <a:t>promittimus</a:t>
            </a:r>
            <a:r>
              <a:rPr lang="it-IT" sz="1600" i="1" dirty="0"/>
              <a:t>; … </a:t>
            </a:r>
            <a:r>
              <a:rPr lang="it-IT" sz="1600" i="1" dirty="0" err="1"/>
              <a:t>consignavimus</a:t>
            </a:r>
            <a:r>
              <a:rPr lang="it-IT" sz="1600" i="1" dirty="0"/>
              <a:t> in </a:t>
            </a:r>
            <a:r>
              <a:rPr lang="it-IT" sz="1600" i="1" dirty="0" err="1"/>
              <a:t>manus</a:t>
            </a:r>
            <a:r>
              <a:rPr lang="it-IT" sz="1600" i="1" dirty="0"/>
              <a:t> </a:t>
            </a:r>
            <a:r>
              <a:rPr lang="it-IT" sz="1600" i="1" dirty="0" err="1"/>
              <a:t>supradicti</a:t>
            </a:r>
            <a:r>
              <a:rPr lang="it-IT" sz="1600" i="1" dirty="0"/>
              <a:t> domini </a:t>
            </a:r>
            <a:r>
              <a:rPr lang="it-IT" sz="1600" i="1" dirty="0" err="1"/>
              <a:t>Olomucensis</a:t>
            </a:r>
            <a:r>
              <a:rPr lang="it-IT" sz="1600" dirty="0"/>
              <a:t>, AFK, 29, 113-116</a:t>
            </a:r>
            <a:r>
              <a:rPr lang="it-IT" sz="1600" dirty="0" smtClean="0"/>
              <a:t>)</a:t>
            </a:r>
            <a:r>
              <a:rPr lang="sl-SI" sz="1600" dirty="0" smtClean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162"/>
            <a:ext cx="806897" cy="34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5" y="6256480"/>
            <a:ext cx="642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FAIDA. This research was supported by a Marie Curie Intra European Fellowship within the 7</a:t>
            </a:r>
            <a:r>
              <a:rPr lang="en-US" sz="1400" baseline="30000" dirty="0" smtClean="0"/>
              <a:t>th</a:t>
            </a:r>
            <a:r>
              <a:rPr lang="sl-SI" sz="1400" dirty="0" smtClean="0"/>
              <a:t>  </a:t>
            </a:r>
            <a:r>
              <a:rPr lang="en-US" sz="1400" dirty="0" smtClean="0"/>
              <a:t>European Community Framework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5" y="6208519"/>
            <a:ext cx="963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6672"/>
            <a:ext cx="4576363" cy="532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4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14843</TotalTime>
  <Words>2488</Words>
  <Application>Microsoft Office PowerPoint</Application>
  <PresentationFormat>On-screen Show (4:3)</PresentationFormat>
  <Paragraphs>145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NewsPrint</vt:lpstr>
      <vt:lpstr>PowerPoint Presentation</vt:lpstr>
      <vt:lpstr>Valtazar Bogišić, 1892</vt:lpstr>
      <vt:lpstr>PowerPoint Presentation</vt:lpstr>
      <vt:lpstr>Aquileia. Gregorio di Montelongo (1251-1269). Denaro con aquila.</vt:lpstr>
      <vt:lpstr>PowerPoint Presentation</vt:lpstr>
      <vt:lpstr>Re Otokar II. Přemysl</vt:lpstr>
      <vt:lpstr>Du Cange, Glossarium …, 1710: FAIDA &amp; INIMICITIAS </vt:lpstr>
      <vt:lpstr>PowerPoint Presentation</vt:lpstr>
      <vt:lpstr>PowerPoint Presentation</vt:lpstr>
      <vt:lpstr>PowerPoint Presentation</vt:lpstr>
      <vt:lpstr>PowerPoint Presentation</vt:lpstr>
      <vt:lpstr>Gorizia, Castelnuovo al Carso</vt:lpstr>
      <vt:lpstr>Paja Jovanović, Vendetta di sangue. Il rito della mediazione della comunità con bambini nelle culle per convincere l'offeso al compromisso, cioè alla tregua, compensazione, riconciliazione, remissione e pace perpetua. http://www.tankonyvtar.hu/hu/tartalom/tkt/osztrak-magyar/images/09251.jpg</vt:lpstr>
      <vt:lpstr>PowerPoint Presentation</vt:lpstr>
      <vt:lpstr>PowerPoint Presentation</vt:lpstr>
      <vt:lpstr>PowerPoint Presentation</vt:lpstr>
      <vt:lpstr>PowerPoint Presentation</vt:lpstr>
      <vt:lpstr>Detail from the Heidelberger Sachsenspiegel showing the homage ceremony, in which the vassals put themselves under the protection of their lords by placing their hands between his hands, 14th century; in the Universitatsbibliothek, Heidelberg.</vt:lpstr>
      <vt:lpstr>Justice and the Kiss of Peace , Pinacoteca Tosio Martinengo, Brescia (Italy).</vt:lpstr>
      <vt:lpstr>Rubens, Battle of the Amazons, 1615     Antonio Calza, Battle, end of 17th Cent.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Vendetta 1686</dc:title>
  <dc:creator>Darko</dc:creator>
  <cp:lastModifiedBy>Darko</cp:lastModifiedBy>
  <cp:revision>278</cp:revision>
  <dcterms:created xsi:type="dcterms:W3CDTF">2015-05-26T15:50:28Z</dcterms:created>
  <dcterms:modified xsi:type="dcterms:W3CDTF">2017-10-12T11:19:30Z</dcterms:modified>
</cp:coreProperties>
</file>