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7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x="9144000" cy="6858000" type="screen4x3"/>
  <p:notesSz cx="7559675" cy="10691813"/>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9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1" name="PlaceHolder 1"/>
          <p:cNvSpPr>
            <a:spLocks noGrp="1"/>
          </p:cNvSpPr>
          <p:nvPr>
            <p:ph type="body"/>
          </p:nvPr>
        </p:nvSpPr>
        <p:spPr>
          <a:xfrm>
            <a:off x="756000" y="5078520"/>
            <a:ext cx="6047640" cy="4811040"/>
          </a:xfrm>
          <a:prstGeom prst="rect">
            <a:avLst/>
          </a:prstGeom>
        </p:spPr>
        <p:txBody>
          <a:bodyPr lIns="0" tIns="0" rIns="0" bIns="0"/>
          <a:lstStyle/>
          <a:p>
            <a:r>
              <a:rPr lang="es-ES" sz="2000">
                <a:latin typeface="Arial"/>
              </a:rPr>
              <a:t>Pulse para editar el formato de las notas</a:t>
            </a:r>
            <a:endParaRPr/>
          </a:p>
        </p:txBody>
      </p:sp>
      <p:sp>
        <p:nvSpPr>
          <p:cNvPr id="192" name="PlaceHolder 2"/>
          <p:cNvSpPr>
            <a:spLocks noGrp="1"/>
          </p:cNvSpPr>
          <p:nvPr>
            <p:ph type="hdr"/>
          </p:nvPr>
        </p:nvSpPr>
        <p:spPr>
          <a:xfrm>
            <a:off x="0" y="0"/>
            <a:ext cx="3280680" cy="534240"/>
          </a:xfrm>
          <a:prstGeom prst="rect">
            <a:avLst/>
          </a:prstGeom>
        </p:spPr>
        <p:txBody>
          <a:bodyPr lIns="0" tIns="0" rIns="0" bIns="0"/>
          <a:lstStyle/>
          <a:p>
            <a:r>
              <a:rPr lang="es-ES" sz="1400">
                <a:latin typeface="Times New Roman"/>
              </a:rPr>
              <a:t>&lt;encabezamiento&gt;</a:t>
            </a:r>
            <a:endParaRPr/>
          </a:p>
        </p:txBody>
      </p:sp>
      <p:sp>
        <p:nvSpPr>
          <p:cNvPr id="193" name="PlaceHolder 3"/>
          <p:cNvSpPr>
            <a:spLocks noGrp="1"/>
          </p:cNvSpPr>
          <p:nvPr>
            <p:ph type="dt"/>
          </p:nvPr>
        </p:nvSpPr>
        <p:spPr>
          <a:xfrm>
            <a:off x="4278960" y="0"/>
            <a:ext cx="3280680" cy="534240"/>
          </a:xfrm>
          <a:prstGeom prst="rect">
            <a:avLst/>
          </a:prstGeom>
        </p:spPr>
        <p:txBody>
          <a:bodyPr lIns="0" tIns="0" rIns="0" bIns="0"/>
          <a:lstStyle/>
          <a:p>
            <a:pPr algn="r"/>
            <a:r>
              <a:rPr lang="es-ES" sz="1400">
                <a:latin typeface="Times New Roman"/>
              </a:rPr>
              <a:t>&lt;fecha/hora&gt;</a:t>
            </a:r>
            <a:endParaRPr/>
          </a:p>
        </p:txBody>
      </p:sp>
      <p:sp>
        <p:nvSpPr>
          <p:cNvPr id="194" name="PlaceHolder 4"/>
          <p:cNvSpPr>
            <a:spLocks noGrp="1"/>
          </p:cNvSpPr>
          <p:nvPr>
            <p:ph type="ftr"/>
          </p:nvPr>
        </p:nvSpPr>
        <p:spPr>
          <a:xfrm>
            <a:off x="0" y="10157400"/>
            <a:ext cx="3280680" cy="534240"/>
          </a:xfrm>
          <a:prstGeom prst="rect">
            <a:avLst/>
          </a:prstGeom>
        </p:spPr>
        <p:txBody>
          <a:bodyPr lIns="0" tIns="0" rIns="0" bIns="0" anchor="b"/>
          <a:lstStyle/>
          <a:p>
            <a:r>
              <a:rPr lang="es-ES" sz="1400">
                <a:latin typeface="Times New Roman"/>
              </a:rPr>
              <a:t>&lt;pie de página&gt;</a:t>
            </a:r>
            <a:endParaRPr/>
          </a:p>
        </p:txBody>
      </p:sp>
      <p:sp>
        <p:nvSpPr>
          <p:cNvPr id="195" name="PlaceHolder 5"/>
          <p:cNvSpPr>
            <a:spLocks noGrp="1"/>
          </p:cNvSpPr>
          <p:nvPr>
            <p:ph type="sldNum"/>
          </p:nvPr>
        </p:nvSpPr>
        <p:spPr>
          <a:xfrm>
            <a:off x="4278960" y="10157400"/>
            <a:ext cx="3280680" cy="534240"/>
          </a:xfrm>
          <a:prstGeom prst="rect">
            <a:avLst/>
          </a:prstGeom>
        </p:spPr>
        <p:txBody>
          <a:bodyPr lIns="0" tIns="0" rIns="0" bIns="0" anchor="b"/>
          <a:lstStyle/>
          <a:p>
            <a:pPr algn="r"/>
            <a:fld id="{D691F85D-B187-49CF-A1BA-8428F37A1B16}" type="slidenum">
              <a:rPr lang="es-ES" sz="1400">
                <a:latin typeface="Times New Roman"/>
              </a:rPr>
              <a:t>‹#›</a:t>
            </a:fld>
            <a:endParaRPr/>
          </a:p>
        </p:txBody>
      </p:sp>
    </p:spTree>
    <p:extLst>
      <p:ext uri="{BB962C8B-B14F-4D97-AF65-F5344CB8AC3E}">
        <p14:creationId xmlns:p14="http://schemas.microsoft.com/office/powerpoint/2010/main" val="39895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CustomShape 1"/>
          <p:cNvSpPr/>
          <p:nvPr/>
        </p:nvSpPr>
        <p:spPr>
          <a:xfrm>
            <a:off x="685800" y="4343400"/>
            <a:ext cx="5486040" cy="41144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26" name="PlaceHolder 2"/>
          <p:cNvSpPr>
            <a:spLocks noGrp="1"/>
          </p:cNvSpPr>
          <p:nvPr>
            <p:ph type="body"/>
          </p:nvPr>
        </p:nvSpPr>
        <p:spPr>
          <a:xfrm>
            <a:off x="762120" y="558360"/>
            <a:ext cx="3656880" cy="1845360"/>
          </a:xfrm>
          <a:prstGeom prst="rect">
            <a:avLst/>
          </a:prstGeom>
        </p:spPr>
        <p:txBody>
          <a:bodyPr lIns="0" tIns="0" rIns="0" bIns="0"/>
          <a:lstStyle/>
          <a:p>
            <a:endParaRPr/>
          </a:p>
        </p:txBody>
      </p:sp>
      <p:sp>
        <p:nvSpPr>
          <p:cNvPr id="27" name="PlaceHolder 3"/>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29"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30"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31" name="PlaceHolder 4"/>
          <p:cNvSpPr>
            <a:spLocks noGrp="1"/>
          </p:cNvSpPr>
          <p:nvPr>
            <p:ph type="body"/>
          </p:nvPr>
        </p:nvSpPr>
        <p:spPr>
          <a:xfrm>
            <a:off x="2636280" y="2579400"/>
            <a:ext cx="1784520" cy="1845360"/>
          </a:xfrm>
          <a:prstGeom prst="rect">
            <a:avLst/>
          </a:prstGeom>
        </p:spPr>
        <p:txBody>
          <a:bodyPr lIns="0" tIns="0" rIns="0" bIns="0"/>
          <a:lstStyle/>
          <a:p>
            <a:endParaRPr/>
          </a:p>
        </p:txBody>
      </p:sp>
      <p:sp>
        <p:nvSpPr>
          <p:cNvPr id="32" name="PlaceHolder 5"/>
          <p:cNvSpPr>
            <a:spLocks noGrp="1"/>
          </p:cNvSpPr>
          <p:nvPr>
            <p:ph type="body"/>
          </p:nvPr>
        </p:nvSpPr>
        <p:spPr>
          <a:xfrm>
            <a:off x="762120" y="2579400"/>
            <a:ext cx="1784520" cy="184536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34" name="PlaceHolder 2"/>
          <p:cNvSpPr>
            <a:spLocks noGrp="1"/>
          </p:cNvSpPr>
          <p:nvPr>
            <p:ph type="body"/>
          </p:nvPr>
        </p:nvSpPr>
        <p:spPr>
          <a:xfrm>
            <a:off x="762120" y="558360"/>
            <a:ext cx="3656880" cy="3868920"/>
          </a:xfrm>
          <a:prstGeom prst="rect">
            <a:avLst/>
          </a:prstGeom>
        </p:spPr>
        <p:txBody>
          <a:bodyPr lIns="0" tIns="0" rIns="0" bIns="0"/>
          <a:lstStyle/>
          <a:p>
            <a:endParaRPr/>
          </a:p>
        </p:txBody>
      </p:sp>
      <p:sp>
        <p:nvSpPr>
          <p:cNvPr id="35" name="PlaceHolder 3"/>
          <p:cNvSpPr>
            <a:spLocks noGrp="1"/>
          </p:cNvSpPr>
          <p:nvPr>
            <p:ph type="body"/>
          </p:nvPr>
        </p:nvSpPr>
        <p:spPr>
          <a:xfrm>
            <a:off x="762120" y="558360"/>
            <a:ext cx="3656880" cy="3868920"/>
          </a:xfrm>
          <a:prstGeom prst="rect">
            <a:avLst/>
          </a:prstGeom>
        </p:spPr>
        <p:txBody>
          <a:bodyPr lIns="0" tIns="0" rIns="0" bIns="0"/>
          <a:lstStyle/>
          <a:p>
            <a:endParaRPr/>
          </a:p>
        </p:txBody>
      </p:sp>
      <p:pic>
        <p:nvPicPr>
          <p:cNvPr id="36" name="Picture 35"/>
          <p:cNvPicPr/>
          <p:nvPr/>
        </p:nvPicPr>
        <p:blipFill>
          <a:blip r:embed="rId2"/>
          <a:stretch/>
        </p:blipFill>
        <p:spPr>
          <a:xfrm>
            <a:off x="762120" y="1033920"/>
            <a:ext cx="3656880" cy="2917440"/>
          </a:xfrm>
          <a:prstGeom prst="rect">
            <a:avLst/>
          </a:prstGeom>
          <a:ln>
            <a:noFill/>
          </a:ln>
        </p:spPr>
      </p:pic>
      <p:pic>
        <p:nvPicPr>
          <p:cNvPr id="37" name="Picture 36"/>
          <p:cNvPicPr/>
          <p:nvPr/>
        </p:nvPicPr>
        <p:blipFill>
          <a:blip r:embed="rId2"/>
          <a:stretch/>
        </p:blipFill>
        <p:spPr>
          <a:xfrm>
            <a:off x="762120" y="1033920"/>
            <a:ext cx="3656880" cy="291744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41" name="PlaceHolder 2"/>
          <p:cNvSpPr>
            <a:spLocks noGrp="1"/>
          </p:cNvSpPr>
          <p:nvPr>
            <p:ph type="subTitle"/>
          </p:nvPr>
        </p:nvSpPr>
        <p:spPr>
          <a:xfrm>
            <a:off x="762120" y="558360"/>
            <a:ext cx="3656880" cy="386892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43" name="PlaceHolder 2"/>
          <p:cNvSpPr>
            <a:spLocks noGrp="1"/>
          </p:cNvSpPr>
          <p:nvPr>
            <p:ph type="body"/>
          </p:nvPr>
        </p:nvSpPr>
        <p:spPr>
          <a:xfrm>
            <a:off x="762120" y="558360"/>
            <a:ext cx="3656880" cy="386892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46" name="PlaceHolder 3"/>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762120" y="4428000"/>
            <a:ext cx="6780960" cy="808308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50"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51" name="PlaceHolder 3"/>
          <p:cNvSpPr>
            <a:spLocks noGrp="1"/>
          </p:cNvSpPr>
          <p:nvPr>
            <p:ph type="body"/>
          </p:nvPr>
        </p:nvSpPr>
        <p:spPr>
          <a:xfrm>
            <a:off x="762120" y="2579400"/>
            <a:ext cx="1784520" cy="1845360"/>
          </a:xfrm>
          <a:prstGeom prst="rect">
            <a:avLst/>
          </a:prstGeom>
        </p:spPr>
        <p:txBody>
          <a:bodyPr lIns="0" tIns="0" rIns="0" bIns="0"/>
          <a:lstStyle/>
          <a:p>
            <a:endParaRPr/>
          </a:p>
        </p:txBody>
      </p:sp>
      <p:sp>
        <p:nvSpPr>
          <p:cNvPr id="52" name="PlaceHolder 4"/>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5" name="PlaceHolder 2"/>
          <p:cNvSpPr>
            <a:spLocks noGrp="1"/>
          </p:cNvSpPr>
          <p:nvPr>
            <p:ph type="subTitle"/>
          </p:nvPr>
        </p:nvSpPr>
        <p:spPr>
          <a:xfrm>
            <a:off x="762120" y="558360"/>
            <a:ext cx="3656880" cy="386892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54"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55"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56" name="PlaceHolder 4"/>
          <p:cNvSpPr>
            <a:spLocks noGrp="1"/>
          </p:cNvSpPr>
          <p:nvPr>
            <p:ph type="body"/>
          </p:nvPr>
        </p:nvSpPr>
        <p:spPr>
          <a:xfrm>
            <a:off x="2636280" y="2579400"/>
            <a:ext cx="1784520" cy="184536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58"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59"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60" name="PlaceHolder 4"/>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62" name="PlaceHolder 2"/>
          <p:cNvSpPr>
            <a:spLocks noGrp="1"/>
          </p:cNvSpPr>
          <p:nvPr>
            <p:ph type="body"/>
          </p:nvPr>
        </p:nvSpPr>
        <p:spPr>
          <a:xfrm>
            <a:off x="762120" y="558360"/>
            <a:ext cx="3656880" cy="1845360"/>
          </a:xfrm>
          <a:prstGeom prst="rect">
            <a:avLst/>
          </a:prstGeom>
        </p:spPr>
        <p:txBody>
          <a:bodyPr lIns="0" tIns="0" rIns="0" bIns="0"/>
          <a:lstStyle/>
          <a:p>
            <a:endParaRPr/>
          </a:p>
        </p:txBody>
      </p:sp>
      <p:sp>
        <p:nvSpPr>
          <p:cNvPr id="63" name="PlaceHolder 3"/>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65"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66"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67" name="PlaceHolder 4"/>
          <p:cNvSpPr>
            <a:spLocks noGrp="1"/>
          </p:cNvSpPr>
          <p:nvPr>
            <p:ph type="body"/>
          </p:nvPr>
        </p:nvSpPr>
        <p:spPr>
          <a:xfrm>
            <a:off x="2636280" y="2579400"/>
            <a:ext cx="1784520" cy="1845360"/>
          </a:xfrm>
          <a:prstGeom prst="rect">
            <a:avLst/>
          </a:prstGeom>
        </p:spPr>
        <p:txBody>
          <a:bodyPr lIns="0" tIns="0" rIns="0" bIns="0"/>
          <a:lstStyle/>
          <a:p>
            <a:endParaRPr/>
          </a:p>
        </p:txBody>
      </p:sp>
      <p:sp>
        <p:nvSpPr>
          <p:cNvPr id="68" name="PlaceHolder 5"/>
          <p:cNvSpPr>
            <a:spLocks noGrp="1"/>
          </p:cNvSpPr>
          <p:nvPr>
            <p:ph type="body"/>
          </p:nvPr>
        </p:nvSpPr>
        <p:spPr>
          <a:xfrm>
            <a:off x="762120" y="2579400"/>
            <a:ext cx="1784520" cy="184536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70" name="PlaceHolder 2"/>
          <p:cNvSpPr>
            <a:spLocks noGrp="1"/>
          </p:cNvSpPr>
          <p:nvPr>
            <p:ph type="body"/>
          </p:nvPr>
        </p:nvSpPr>
        <p:spPr>
          <a:xfrm>
            <a:off x="762120" y="558360"/>
            <a:ext cx="3656880" cy="3868920"/>
          </a:xfrm>
          <a:prstGeom prst="rect">
            <a:avLst/>
          </a:prstGeom>
        </p:spPr>
        <p:txBody>
          <a:bodyPr lIns="0" tIns="0" rIns="0" bIns="0"/>
          <a:lstStyle/>
          <a:p>
            <a:endParaRPr/>
          </a:p>
        </p:txBody>
      </p:sp>
      <p:sp>
        <p:nvSpPr>
          <p:cNvPr id="71" name="PlaceHolder 3"/>
          <p:cNvSpPr>
            <a:spLocks noGrp="1"/>
          </p:cNvSpPr>
          <p:nvPr>
            <p:ph type="body"/>
          </p:nvPr>
        </p:nvSpPr>
        <p:spPr>
          <a:xfrm>
            <a:off x="762120" y="558360"/>
            <a:ext cx="3656880" cy="3868920"/>
          </a:xfrm>
          <a:prstGeom prst="rect">
            <a:avLst/>
          </a:prstGeom>
        </p:spPr>
        <p:txBody>
          <a:bodyPr lIns="0" tIns="0" rIns="0" bIns="0"/>
          <a:lstStyle/>
          <a:p>
            <a:endParaRPr/>
          </a:p>
        </p:txBody>
      </p:sp>
      <p:pic>
        <p:nvPicPr>
          <p:cNvPr id="72" name="Picture 71"/>
          <p:cNvPicPr/>
          <p:nvPr/>
        </p:nvPicPr>
        <p:blipFill>
          <a:blip r:embed="rId2"/>
          <a:stretch/>
        </p:blipFill>
        <p:spPr>
          <a:xfrm>
            <a:off x="762120" y="1033920"/>
            <a:ext cx="3656880" cy="2917440"/>
          </a:xfrm>
          <a:prstGeom prst="rect">
            <a:avLst/>
          </a:prstGeom>
          <a:ln>
            <a:noFill/>
          </a:ln>
        </p:spPr>
      </p:pic>
      <p:pic>
        <p:nvPicPr>
          <p:cNvPr id="73" name="Picture 72"/>
          <p:cNvPicPr/>
          <p:nvPr/>
        </p:nvPicPr>
        <p:blipFill>
          <a:blip r:embed="rId2"/>
          <a:stretch/>
        </p:blipFill>
        <p:spPr>
          <a:xfrm>
            <a:off x="762120" y="1033920"/>
            <a:ext cx="3656880" cy="291744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79" name="PlaceHolder 2"/>
          <p:cNvSpPr>
            <a:spLocks noGrp="1"/>
          </p:cNvSpPr>
          <p:nvPr>
            <p:ph type="subTitle"/>
          </p:nvPr>
        </p:nvSpPr>
        <p:spPr>
          <a:xfrm>
            <a:off x="762120" y="558360"/>
            <a:ext cx="3656880" cy="386892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81" name="PlaceHolder 2"/>
          <p:cNvSpPr>
            <a:spLocks noGrp="1"/>
          </p:cNvSpPr>
          <p:nvPr>
            <p:ph type="body"/>
          </p:nvPr>
        </p:nvSpPr>
        <p:spPr>
          <a:xfrm>
            <a:off x="762120" y="558360"/>
            <a:ext cx="3656880" cy="386892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83"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84" name="PlaceHolder 3"/>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7" name="PlaceHolder 2"/>
          <p:cNvSpPr>
            <a:spLocks noGrp="1"/>
          </p:cNvSpPr>
          <p:nvPr>
            <p:ph type="body"/>
          </p:nvPr>
        </p:nvSpPr>
        <p:spPr>
          <a:xfrm>
            <a:off x="762120" y="558360"/>
            <a:ext cx="3656880" cy="386892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762120" y="4428000"/>
            <a:ext cx="6780960" cy="808308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88"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89" name="PlaceHolder 3"/>
          <p:cNvSpPr>
            <a:spLocks noGrp="1"/>
          </p:cNvSpPr>
          <p:nvPr>
            <p:ph type="body"/>
          </p:nvPr>
        </p:nvSpPr>
        <p:spPr>
          <a:xfrm>
            <a:off x="762120" y="2579400"/>
            <a:ext cx="1784520" cy="1845360"/>
          </a:xfrm>
          <a:prstGeom prst="rect">
            <a:avLst/>
          </a:prstGeom>
        </p:spPr>
        <p:txBody>
          <a:bodyPr lIns="0" tIns="0" rIns="0" bIns="0"/>
          <a:lstStyle/>
          <a:p>
            <a:endParaRPr/>
          </a:p>
        </p:txBody>
      </p:sp>
      <p:sp>
        <p:nvSpPr>
          <p:cNvPr id="90" name="PlaceHolder 4"/>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92"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93"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94" name="PlaceHolder 4"/>
          <p:cNvSpPr>
            <a:spLocks noGrp="1"/>
          </p:cNvSpPr>
          <p:nvPr>
            <p:ph type="body"/>
          </p:nvPr>
        </p:nvSpPr>
        <p:spPr>
          <a:xfrm>
            <a:off x="2636280" y="2579400"/>
            <a:ext cx="1784520" cy="184536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96"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97"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98" name="PlaceHolder 4"/>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00" name="PlaceHolder 2"/>
          <p:cNvSpPr>
            <a:spLocks noGrp="1"/>
          </p:cNvSpPr>
          <p:nvPr>
            <p:ph type="body"/>
          </p:nvPr>
        </p:nvSpPr>
        <p:spPr>
          <a:xfrm>
            <a:off x="762120" y="558360"/>
            <a:ext cx="3656880" cy="1845360"/>
          </a:xfrm>
          <a:prstGeom prst="rect">
            <a:avLst/>
          </a:prstGeom>
        </p:spPr>
        <p:txBody>
          <a:bodyPr lIns="0" tIns="0" rIns="0" bIns="0"/>
          <a:lstStyle/>
          <a:p>
            <a:endParaRPr/>
          </a:p>
        </p:txBody>
      </p:sp>
      <p:sp>
        <p:nvSpPr>
          <p:cNvPr id="101" name="PlaceHolder 3"/>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03"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104"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105" name="PlaceHolder 4"/>
          <p:cNvSpPr>
            <a:spLocks noGrp="1"/>
          </p:cNvSpPr>
          <p:nvPr>
            <p:ph type="body"/>
          </p:nvPr>
        </p:nvSpPr>
        <p:spPr>
          <a:xfrm>
            <a:off x="2636280" y="2579400"/>
            <a:ext cx="1784520" cy="1845360"/>
          </a:xfrm>
          <a:prstGeom prst="rect">
            <a:avLst/>
          </a:prstGeom>
        </p:spPr>
        <p:txBody>
          <a:bodyPr lIns="0" tIns="0" rIns="0" bIns="0"/>
          <a:lstStyle/>
          <a:p>
            <a:endParaRPr/>
          </a:p>
        </p:txBody>
      </p:sp>
      <p:sp>
        <p:nvSpPr>
          <p:cNvPr id="106" name="PlaceHolder 5"/>
          <p:cNvSpPr>
            <a:spLocks noGrp="1"/>
          </p:cNvSpPr>
          <p:nvPr>
            <p:ph type="body"/>
          </p:nvPr>
        </p:nvSpPr>
        <p:spPr>
          <a:xfrm>
            <a:off x="762120" y="2579400"/>
            <a:ext cx="1784520" cy="184536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08" name="PlaceHolder 2"/>
          <p:cNvSpPr>
            <a:spLocks noGrp="1"/>
          </p:cNvSpPr>
          <p:nvPr>
            <p:ph type="body"/>
          </p:nvPr>
        </p:nvSpPr>
        <p:spPr>
          <a:xfrm>
            <a:off x="762120" y="558360"/>
            <a:ext cx="3656880" cy="3868920"/>
          </a:xfrm>
          <a:prstGeom prst="rect">
            <a:avLst/>
          </a:prstGeom>
        </p:spPr>
        <p:txBody>
          <a:bodyPr lIns="0" tIns="0" rIns="0" bIns="0"/>
          <a:lstStyle/>
          <a:p>
            <a:endParaRPr/>
          </a:p>
        </p:txBody>
      </p:sp>
      <p:sp>
        <p:nvSpPr>
          <p:cNvPr id="109" name="PlaceHolder 3"/>
          <p:cNvSpPr>
            <a:spLocks noGrp="1"/>
          </p:cNvSpPr>
          <p:nvPr>
            <p:ph type="body"/>
          </p:nvPr>
        </p:nvSpPr>
        <p:spPr>
          <a:xfrm>
            <a:off x="762120" y="558360"/>
            <a:ext cx="3656880" cy="3868920"/>
          </a:xfrm>
          <a:prstGeom prst="rect">
            <a:avLst/>
          </a:prstGeom>
        </p:spPr>
        <p:txBody>
          <a:bodyPr lIns="0" tIns="0" rIns="0" bIns="0"/>
          <a:lstStyle/>
          <a:p>
            <a:endParaRPr/>
          </a:p>
        </p:txBody>
      </p:sp>
      <p:pic>
        <p:nvPicPr>
          <p:cNvPr id="110" name="Picture 109"/>
          <p:cNvPicPr/>
          <p:nvPr/>
        </p:nvPicPr>
        <p:blipFill>
          <a:blip r:embed="rId2"/>
          <a:stretch/>
        </p:blipFill>
        <p:spPr>
          <a:xfrm>
            <a:off x="762120" y="1033920"/>
            <a:ext cx="3656880" cy="2917440"/>
          </a:xfrm>
          <a:prstGeom prst="rect">
            <a:avLst/>
          </a:prstGeom>
          <a:ln>
            <a:noFill/>
          </a:ln>
        </p:spPr>
      </p:pic>
      <p:pic>
        <p:nvPicPr>
          <p:cNvPr id="111" name="Picture 110"/>
          <p:cNvPicPr/>
          <p:nvPr/>
        </p:nvPicPr>
        <p:blipFill>
          <a:blip r:embed="rId2"/>
          <a:stretch/>
        </p:blipFill>
        <p:spPr>
          <a:xfrm>
            <a:off x="762120" y="1033920"/>
            <a:ext cx="3656880" cy="291744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19" name="PlaceHolder 2"/>
          <p:cNvSpPr>
            <a:spLocks noGrp="1"/>
          </p:cNvSpPr>
          <p:nvPr>
            <p:ph type="subTitle"/>
          </p:nvPr>
        </p:nvSpPr>
        <p:spPr>
          <a:xfrm>
            <a:off x="762120" y="558360"/>
            <a:ext cx="3656880" cy="386892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21" name="PlaceHolder 2"/>
          <p:cNvSpPr>
            <a:spLocks noGrp="1"/>
          </p:cNvSpPr>
          <p:nvPr>
            <p:ph type="body"/>
          </p:nvPr>
        </p:nvSpPr>
        <p:spPr>
          <a:xfrm>
            <a:off x="762120" y="558360"/>
            <a:ext cx="3656880" cy="386892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9"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10" name="PlaceHolder 3"/>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23"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124" name="PlaceHolder 3"/>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762120" y="4428000"/>
            <a:ext cx="6780960" cy="808308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28"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129" name="PlaceHolder 3"/>
          <p:cNvSpPr>
            <a:spLocks noGrp="1"/>
          </p:cNvSpPr>
          <p:nvPr>
            <p:ph type="body"/>
          </p:nvPr>
        </p:nvSpPr>
        <p:spPr>
          <a:xfrm>
            <a:off x="762120" y="2579400"/>
            <a:ext cx="1784520" cy="1845360"/>
          </a:xfrm>
          <a:prstGeom prst="rect">
            <a:avLst/>
          </a:prstGeom>
        </p:spPr>
        <p:txBody>
          <a:bodyPr lIns="0" tIns="0" rIns="0" bIns="0"/>
          <a:lstStyle/>
          <a:p>
            <a:endParaRPr/>
          </a:p>
        </p:txBody>
      </p:sp>
      <p:sp>
        <p:nvSpPr>
          <p:cNvPr id="130" name="PlaceHolder 4"/>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32"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133"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134" name="PlaceHolder 4"/>
          <p:cNvSpPr>
            <a:spLocks noGrp="1"/>
          </p:cNvSpPr>
          <p:nvPr>
            <p:ph type="body"/>
          </p:nvPr>
        </p:nvSpPr>
        <p:spPr>
          <a:xfrm>
            <a:off x="2636280" y="2579400"/>
            <a:ext cx="1784520" cy="184536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36"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137"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138" name="PlaceHolder 4"/>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40" name="PlaceHolder 2"/>
          <p:cNvSpPr>
            <a:spLocks noGrp="1"/>
          </p:cNvSpPr>
          <p:nvPr>
            <p:ph type="body"/>
          </p:nvPr>
        </p:nvSpPr>
        <p:spPr>
          <a:xfrm>
            <a:off x="762120" y="558360"/>
            <a:ext cx="3656880" cy="1845360"/>
          </a:xfrm>
          <a:prstGeom prst="rect">
            <a:avLst/>
          </a:prstGeom>
        </p:spPr>
        <p:txBody>
          <a:bodyPr lIns="0" tIns="0" rIns="0" bIns="0"/>
          <a:lstStyle/>
          <a:p>
            <a:endParaRPr/>
          </a:p>
        </p:txBody>
      </p:sp>
      <p:sp>
        <p:nvSpPr>
          <p:cNvPr id="141" name="PlaceHolder 3"/>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43"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144"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145" name="PlaceHolder 4"/>
          <p:cNvSpPr>
            <a:spLocks noGrp="1"/>
          </p:cNvSpPr>
          <p:nvPr>
            <p:ph type="body"/>
          </p:nvPr>
        </p:nvSpPr>
        <p:spPr>
          <a:xfrm>
            <a:off x="2636280" y="2579400"/>
            <a:ext cx="1784520" cy="1845360"/>
          </a:xfrm>
          <a:prstGeom prst="rect">
            <a:avLst/>
          </a:prstGeom>
        </p:spPr>
        <p:txBody>
          <a:bodyPr lIns="0" tIns="0" rIns="0" bIns="0"/>
          <a:lstStyle/>
          <a:p>
            <a:endParaRPr/>
          </a:p>
        </p:txBody>
      </p:sp>
      <p:sp>
        <p:nvSpPr>
          <p:cNvPr id="146" name="PlaceHolder 5"/>
          <p:cNvSpPr>
            <a:spLocks noGrp="1"/>
          </p:cNvSpPr>
          <p:nvPr>
            <p:ph type="body"/>
          </p:nvPr>
        </p:nvSpPr>
        <p:spPr>
          <a:xfrm>
            <a:off x="762120" y="2579400"/>
            <a:ext cx="1784520" cy="184536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48" name="PlaceHolder 2"/>
          <p:cNvSpPr>
            <a:spLocks noGrp="1"/>
          </p:cNvSpPr>
          <p:nvPr>
            <p:ph type="body"/>
          </p:nvPr>
        </p:nvSpPr>
        <p:spPr>
          <a:xfrm>
            <a:off x="762120" y="558360"/>
            <a:ext cx="3656880" cy="3868920"/>
          </a:xfrm>
          <a:prstGeom prst="rect">
            <a:avLst/>
          </a:prstGeom>
        </p:spPr>
        <p:txBody>
          <a:bodyPr lIns="0" tIns="0" rIns="0" bIns="0"/>
          <a:lstStyle/>
          <a:p>
            <a:endParaRPr/>
          </a:p>
        </p:txBody>
      </p:sp>
      <p:sp>
        <p:nvSpPr>
          <p:cNvPr id="149" name="PlaceHolder 3"/>
          <p:cNvSpPr>
            <a:spLocks noGrp="1"/>
          </p:cNvSpPr>
          <p:nvPr>
            <p:ph type="body"/>
          </p:nvPr>
        </p:nvSpPr>
        <p:spPr>
          <a:xfrm>
            <a:off x="762120" y="558360"/>
            <a:ext cx="3656880" cy="3868920"/>
          </a:xfrm>
          <a:prstGeom prst="rect">
            <a:avLst/>
          </a:prstGeom>
        </p:spPr>
        <p:txBody>
          <a:bodyPr lIns="0" tIns="0" rIns="0" bIns="0"/>
          <a:lstStyle/>
          <a:p>
            <a:endParaRPr/>
          </a:p>
        </p:txBody>
      </p:sp>
      <p:pic>
        <p:nvPicPr>
          <p:cNvPr id="150" name="Picture 149"/>
          <p:cNvPicPr/>
          <p:nvPr/>
        </p:nvPicPr>
        <p:blipFill>
          <a:blip r:embed="rId2"/>
          <a:stretch/>
        </p:blipFill>
        <p:spPr>
          <a:xfrm>
            <a:off x="762120" y="1033920"/>
            <a:ext cx="3656880" cy="2917440"/>
          </a:xfrm>
          <a:prstGeom prst="rect">
            <a:avLst/>
          </a:prstGeom>
          <a:ln>
            <a:noFill/>
          </a:ln>
        </p:spPr>
      </p:pic>
      <p:pic>
        <p:nvPicPr>
          <p:cNvPr id="151" name="Picture 150"/>
          <p:cNvPicPr/>
          <p:nvPr/>
        </p:nvPicPr>
        <p:blipFill>
          <a:blip r:embed="rId2"/>
          <a:stretch/>
        </p:blipFill>
        <p:spPr>
          <a:xfrm>
            <a:off x="762120" y="1033920"/>
            <a:ext cx="3656880" cy="291744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7"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58" name="PlaceHolder 2"/>
          <p:cNvSpPr>
            <a:spLocks noGrp="1"/>
          </p:cNvSpPr>
          <p:nvPr>
            <p:ph type="subTitle"/>
          </p:nvPr>
        </p:nvSpPr>
        <p:spPr>
          <a:xfrm>
            <a:off x="762120" y="558360"/>
            <a:ext cx="3656880" cy="3868920"/>
          </a:xfrm>
          <a:prstGeom prst="rect">
            <a:avLst/>
          </a:prstGeom>
        </p:spPr>
        <p:txBody>
          <a:bodyPr lIns="0" tIns="0" rIns="0" bIns="0" anchor="ctr"/>
          <a:lstStyle/>
          <a:p>
            <a:pPr algn="ct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60" name="PlaceHolder 2"/>
          <p:cNvSpPr>
            <a:spLocks noGrp="1"/>
          </p:cNvSpPr>
          <p:nvPr>
            <p:ph type="body"/>
          </p:nvPr>
        </p:nvSpPr>
        <p:spPr>
          <a:xfrm>
            <a:off x="762120" y="558360"/>
            <a:ext cx="3656880" cy="3868920"/>
          </a:xfrm>
          <a:prstGeom prst="rect">
            <a:avLst/>
          </a:prstGeom>
        </p:spPr>
        <p:txBody>
          <a:bodyPr lIns="0" tIns="0" rIns="0" bIns="0"/>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62"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163" name="PlaceHolder 3"/>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4"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5" name="PlaceHolder 1"/>
          <p:cNvSpPr>
            <a:spLocks noGrp="1"/>
          </p:cNvSpPr>
          <p:nvPr>
            <p:ph type="subTitle"/>
          </p:nvPr>
        </p:nvSpPr>
        <p:spPr>
          <a:xfrm>
            <a:off x="762120" y="4428000"/>
            <a:ext cx="6780960" cy="8083080"/>
          </a:xfrm>
          <a:prstGeom prst="rect">
            <a:avLst/>
          </a:prstGeom>
        </p:spPr>
        <p:txBody>
          <a:bodyPr lIns="0" tIns="0" rIns="0" bIns="0" anchor="ctr"/>
          <a:lstStyle/>
          <a:p>
            <a:pPr algn="ct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67"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168" name="PlaceHolder 3"/>
          <p:cNvSpPr>
            <a:spLocks noGrp="1"/>
          </p:cNvSpPr>
          <p:nvPr>
            <p:ph type="body"/>
          </p:nvPr>
        </p:nvSpPr>
        <p:spPr>
          <a:xfrm>
            <a:off x="762120" y="2579400"/>
            <a:ext cx="1784520" cy="1845360"/>
          </a:xfrm>
          <a:prstGeom prst="rect">
            <a:avLst/>
          </a:prstGeom>
        </p:spPr>
        <p:txBody>
          <a:bodyPr lIns="0" tIns="0" rIns="0" bIns="0"/>
          <a:lstStyle/>
          <a:p>
            <a:endParaRPr/>
          </a:p>
        </p:txBody>
      </p:sp>
      <p:sp>
        <p:nvSpPr>
          <p:cNvPr id="169" name="PlaceHolder 4"/>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71"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172"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173" name="PlaceHolder 4"/>
          <p:cNvSpPr>
            <a:spLocks noGrp="1"/>
          </p:cNvSpPr>
          <p:nvPr>
            <p:ph type="body"/>
          </p:nvPr>
        </p:nvSpPr>
        <p:spPr>
          <a:xfrm>
            <a:off x="2636280" y="2579400"/>
            <a:ext cx="1784520" cy="1845360"/>
          </a:xfrm>
          <a:prstGeom prst="rect">
            <a:avLst/>
          </a:prstGeom>
        </p:spPr>
        <p:txBody>
          <a:bodyPr lIns="0" tIns="0" rIns="0" bIns="0"/>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75"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176"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177" name="PlaceHolder 4"/>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79" name="PlaceHolder 2"/>
          <p:cNvSpPr>
            <a:spLocks noGrp="1"/>
          </p:cNvSpPr>
          <p:nvPr>
            <p:ph type="body"/>
          </p:nvPr>
        </p:nvSpPr>
        <p:spPr>
          <a:xfrm>
            <a:off x="762120" y="558360"/>
            <a:ext cx="3656880" cy="1845360"/>
          </a:xfrm>
          <a:prstGeom prst="rect">
            <a:avLst/>
          </a:prstGeom>
        </p:spPr>
        <p:txBody>
          <a:bodyPr lIns="0" tIns="0" rIns="0" bIns="0"/>
          <a:lstStyle/>
          <a:p>
            <a:endParaRPr/>
          </a:p>
        </p:txBody>
      </p:sp>
      <p:sp>
        <p:nvSpPr>
          <p:cNvPr id="180" name="PlaceHolder 3"/>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82"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183"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184" name="PlaceHolder 4"/>
          <p:cNvSpPr>
            <a:spLocks noGrp="1"/>
          </p:cNvSpPr>
          <p:nvPr>
            <p:ph type="body"/>
          </p:nvPr>
        </p:nvSpPr>
        <p:spPr>
          <a:xfrm>
            <a:off x="2636280" y="2579400"/>
            <a:ext cx="1784520" cy="1845360"/>
          </a:xfrm>
          <a:prstGeom prst="rect">
            <a:avLst/>
          </a:prstGeom>
        </p:spPr>
        <p:txBody>
          <a:bodyPr lIns="0" tIns="0" rIns="0" bIns="0"/>
          <a:lstStyle/>
          <a:p>
            <a:endParaRPr/>
          </a:p>
        </p:txBody>
      </p:sp>
      <p:sp>
        <p:nvSpPr>
          <p:cNvPr id="185" name="PlaceHolder 5"/>
          <p:cNvSpPr>
            <a:spLocks noGrp="1"/>
          </p:cNvSpPr>
          <p:nvPr>
            <p:ph type="body"/>
          </p:nvPr>
        </p:nvSpPr>
        <p:spPr>
          <a:xfrm>
            <a:off x="762120" y="2579400"/>
            <a:ext cx="1784520" cy="1845360"/>
          </a:xfrm>
          <a:prstGeom prst="rect">
            <a:avLst/>
          </a:prstGeom>
        </p:spPr>
        <p:txBody>
          <a:bodyPr lIns="0" tIns="0" rIns="0" bIns="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762120" y="4428000"/>
            <a:ext cx="6780960" cy="8083080"/>
          </a:xfrm>
          <a:prstGeom prst="rect">
            <a:avLst/>
          </a:prstGeom>
        </p:spPr>
        <p:txBody>
          <a:bodyPr lIns="0" tIns="0" rIns="0" bIns="0" anchor="ctr"/>
          <a:lstStyle/>
          <a:p>
            <a:pPr algn="ct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87" name="PlaceHolder 2"/>
          <p:cNvSpPr>
            <a:spLocks noGrp="1"/>
          </p:cNvSpPr>
          <p:nvPr>
            <p:ph type="body"/>
          </p:nvPr>
        </p:nvSpPr>
        <p:spPr>
          <a:xfrm>
            <a:off x="762120" y="558360"/>
            <a:ext cx="3656880" cy="3868920"/>
          </a:xfrm>
          <a:prstGeom prst="rect">
            <a:avLst/>
          </a:prstGeom>
        </p:spPr>
        <p:txBody>
          <a:bodyPr lIns="0" tIns="0" rIns="0" bIns="0"/>
          <a:lstStyle/>
          <a:p>
            <a:endParaRPr/>
          </a:p>
        </p:txBody>
      </p:sp>
      <p:sp>
        <p:nvSpPr>
          <p:cNvPr id="188" name="PlaceHolder 3"/>
          <p:cNvSpPr>
            <a:spLocks noGrp="1"/>
          </p:cNvSpPr>
          <p:nvPr>
            <p:ph type="body"/>
          </p:nvPr>
        </p:nvSpPr>
        <p:spPr>
          <a:xfrm>
            <a:off x="762120" y="558360"/>
            <a:ext cx="3656880" cy="3868920"/>
          </a:xfrm>
          <a:prstGeom prst="rect">
            <a:avLst/>
          </a:prstGeom>
        </p:spPr>
        <p:txBody>
          <a:bodyPr lIns="0" tIns="0" rIns="0" bIns="0"/>
          <a:lstStyle/>
          <a:p>
            <a:endParaRPr/>
          </a:p>
        </p:txBody>
      </p:sp>
      <p:pic>
        <p:nvPicPr>
          <p:cNvPr id="189" name="Picture 188"/>
          <p:cNvPicPr/>
          <p:nvPr/>
        </p:nvPicPr>
        <p:blipFill>
          <a:blip r:embed="rId2"/>
          <a:stretch/>
        </p:blipFill>
        <p:spPr>
          <a:xfrm>
            <a:off x="762120" y="1033920"/>
            <a:ext cx="3656880" cy="2917440"/>
          </a:xfrm>
          <a:prstGeom prst="rect">
            <a:avLst/>
          </a:prstGeom>
          <a:ln>
            <a:noFill/>
          </a:ln>
        </p:spPr>
      </p:pic>
      <p:pic>
        <p:nvPicPr>
          <p:cNvPr id="190" name="Picture 189"/>
          <p:cNvPicPr/>
          <p:nvPr/>
        </p:nvPicPr>
        <p:blipFill>
          <a:blip r:embed="rId2"/>
          <a:stretch/>
        </p:blipFill>
        <p:spPr>
          <a:xfrm>
            <a:off x="762120" y="1033920"/>
            <a:ext cx="3656880" cy="2917440"/>
          </a:xfrm>
          <a:prstGeom prst="rect">
            <a:avLst/>
          </a:prstGeom>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4"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15" name="PlaceHolder 3"/>
          <p:cNvSpPr>
            <a:spLocks noGrp="1"/>
          </p:cNvSpPr>
          <p:nvPr>
            <p:ph type="body"/>
          </p:nvPr>
        </p:nvSpPr>
        <p:spPr>
          <a:xfrm>
            <a:off x="762120" y="2579400"/>
            <a:ext cx="1784520" cy="1845360"/>
          </a:xfrm>
          <a:prstGeom prst="rect">
            <a:avLst/>
          </a:prstGeom>
        </p:spPr>
        <p:txBody>
          <a:bodyPr lIns="0" tIns="0" rIns="0" bIns="0"/>
          <a:lstStyle/>
          <a:p>
            <a:endParaRPr/>
          </a:p>
        </p:txBody>
      </p:sp>
      <p:sp>
        <p:nvSpPr>
          <p:cNvPr id="16" name="PlaceHolder 4"/>
          <p:cNvSpPr>
            <a:spLocks noGrp="1"/>
          </p:cNvSpPr>
          <p:nvPr>
            <p:ph type="body"/>
          </p:nvPr>
        </p:nvSpPr>
        <p:spPr>
          <a:xfrm>
            <a:off x="2636280" y="558360"/>
            <a:ext cx="1784520" cy="386892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8" name="PlaceHolder 2"/>
          <p:cNvSpPr>
            <a:spLocks noGrp="1"/>
          </p:cNvSpPr>
          <p:nvPr>
            <p:ph type="body"/>
          </p:nvPr>
        </p:nvSpPr>
        <p:spPr>
          <a:xfrm>
            <a:off x="762120" y="558360"/>
            <a:ext cx="1784520" cy="3868920"/>
          </a:xfrm>
          <a:prstGeom prst="rect">
            <a:avLst/>
          </a:prstGeom>
        </p:spPr>
        <p:txBody>
          <a:bodyPr lIns="0" tIns="0" rIns="0" bIns="0"/>
          <a:lstStyle/>
          <a:p>
            <a:endParaRPr/>
          </a:p>
        </p:txBody>
      </p:sp>
      <p:sp>
        <p:nvSpPr>
          <p:cNvPr id="19"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20" name="PlaceHolder 4"/>
          <p:cNvSpPr>
            <a:spLocks noGrp="1"/>
          </p:cNvSpPr>
          <p:nvPr>
            <p:ph type="body"/>
          </p:nvPr>
        </p:nvSpPr>
        <p:spPr>
          <a:xfrm>
            <a:off x="2636280" y="2579400"/>
            <a:ext cx="1784520" cy="184536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22" name="PlaceHolder 2"/>
          <p:cNvSpPr>
            <a:spLocks noGrp="1"/>
          </p:cNvSpPr>
          <p:nvPr>
            <p:ph type="body"/>
          </p:nvPr>
        </p:nvSpPr>
        <p:spPr>
          <a:xfrm>
            <a:off x="762120" y="558360"/>
            <a:ext cx="1784520" cy="1845360"/>
          </a:xfrm>
          <a:prstGeom prst="rect">
            <a:avLst/>
          </a:prstGeom>
        </p:spPr>
        <p:txBody>
          <a:bodyPr lIns="0" tIns="0" rIns="0" bIns="0"/>
          <a:lstStyle/>
          <a:p>
            <a:endParaRPr/>
          </a:p>
        </p:txBody>
      </p:sp>
      <p:sp>
        <p:nvSpPr>
          <p:cNvPr id="23" name="PlaceHolder 3"/>
          <p:cNvSpPr>
            <a:spLocks noGrp="1"/>
          </p:cNvSpPr>
          <p:nvPr>
            <p:ph type="body"/>
          </p:nvPr>
        </p:nvSpPr>
        <p:spPr>
          <a:xfrm>
            <a:off x="2636280" y="558360"/>
            <a:ext cx="1784520" cy="1845360"/>
          </a:xfrm>
          <a:prstGeom prst="rect">
            <a:avLst/>
          </a:prstGeom>
        </p:spPr>
        <p:txBody>
          <a:bodyPr lIns="0" tIns="0" rIns="0" bIns="0"/>
          <a:lstStyle/>
          <a:p>
            <a:endParaRPr/>
          </a:p>
        </p:txBody>
      </p:sp>
      <p:sp>
        <p:nvSpPr>
          <p:cNvPr id="24" name="PlaceHolder 4"/>
          <p:cNvSpPr>
            <a:spLocks noGrp="1"/>
          </p:cNvSpPr>
          <p:nvPr>
            <p:ph type="body"/>
          </p:nvPr>
        </p:nvSpPr>
        <p:spPr>
          <a:xfrm>
            <a:off x="762120" y="2579400"/>
            <a:ext cx="3656880" cy="184536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4" name="CustomShape 1"/>
          <p:cNvSpPr/>
          <p:nvPr/>
        </p:nvSpPr>
        <p:spPr>
          <a:xfrm>
            <a:off x="777240" y="0"/>
            <a:ext cx="7543080" cy="380160"/>
          </a:xfrm>
          <a:prstGeom prst="rect">
            <a:avLst/>
          </a:prstGeom>
          <a:solidFill>
            <a:srgbClr val="AD0101"/>
          </a:solidFill>
          <a:ln w="12600">
            <a:noFill/>
          </a:ln>
        </p:spPr>
        <p:style>
          <a:lnRef idx="0">
            <a:scrgbClr r="0" g="0" b="0"/>
          </a:lnRef>
          <a:fillRef idx="0">
            <a:scrgbClr r="0" g="0" b="0"/>
          </a:fillRef>
          <a:effectRef idx="0">
            <a:scrgbClr r="0" g="0" b="0"/>
          </a:effectRef>
          <a:fontRef idx="minor"/>
        </p:style>
      </p:sp>
      <p:sp>
        <p:nvSpPr>
          <p:cNvPr id="5" name="CustomShape 2"/>
          <p:cNvSpPr/>
          <p:nvPr/>
        </p:nvSpPr>
        <p:spPr>
          <a:xfrm>
            <a:off x="777240" y="6172200"/>
            <a:ext cx="7543080" cy="26640"/>
          </a:xfrm>
          <a:prstGeom prst="rect">
            <a:avLst/>
          </a:prstGeom>
          <a:solidFill>
            <a:srgbClr val="AD0101"/>
          </a:solidFill>
          <a:ln w="12600">
            <a:noFill/>
          </a:ln>
        </p:spPr>
        <p:style>
          <a:lnRef idx="0">
            <a:scrgbClr r="0" g="0" b="0"/>
          </a:lnRef>
          <a:fillRef idx="0">
            <a:scrgbClr r="0" g="0" b="0"/>
          </a:fillRef>
          <a:effectRef idx="0">
            <a:scrgbClr r="0" g="0" b="0"/>
          </a:effectRef>
          <a:fontRef idx="minor"/>
        </p:style>
      </p:sp>
      <p:sp>
        <p:nvSpPr>
          <p:cNvPr id="2" name="PlaceHolder 3"/>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3" name="PlaceHolder 4"/>
          <p:cNvSpPr>
            <a:spLocks noGrp="1"/>
          </p:cNvSpPr>
          <p:nvPr>
            <p:ph type="body"/>
          </p:nvPr>
        </p:nvSpPr>
        <p:spPr>
          <a:xfrm>
            <a:off x="762120" y="558360"/>
            <a:ext cx="3656880" cy="3868920"/>
          </a:xfrm>
          <a:prstGeom prst="rect">
            <a:avLst/>
          </a:prstGeom>
        </p:spPr>
        <p:txBody>
          <a:bodyPr lIns="0" tIns="0" rIns="0" bIns="0" anchor="ctr"/>
          <a:lstStyle/>
          <a:p>
            <a:pPr>
              <a:buSzPct val="45000"/>
              <a:buFont typeface="StarSymbol"/>
              <a:buChar char=""/>
            </a:pPr>
            <a:r>
              <a:rPr lang="es-ES">
                <a:latin typeface="Arial"/>
              </a:rPr>
              <a:t>Pulse para editar el formato de esquema del texto</a:t>
            </a:r>
            <a:endParaRPr/>
          </a:p>
          <a:p>
            <a:pPr lvl="1">
              <a:buSzPct val="75000"/>
              <a:buFont typeface="StarSymbol"/>
              <a:buChar char=""/>
            </a:pPr>
            <a:r>
              <a:rPr lang="es-ES">
                <a:latin typeface="Arial"/>
              </a:rPr>
              <a:t>Segundo nivel del esquema</a:t>
            </a:r>
            <a:endParaRPr/>
          </a:p>
          <a:p>
            <a:pPr lvl="2">
              <a:buSzPct val="45000"/>
              <a:buFont typeface="StarSymbol"/>
              <a:buChar char=""/>
            </a:pPr>
            <a:r>
              <a:rPr lang="es-ES">
                <a:latin typeface="Arial"/>
              </a:rPr>
              <a:t>Tercer nivel del esquema</a:t>
            </a:r>
            <a:endParaRPr/>
          </a:p>
          <a:p>
            <a:pPr lvl="3">
              <a:buSzPct val="75000"/>
              <a:buFont typeface="StarSymbol"/>
              <a:buChar char=""/>
            </a:pPr>
            <a:r>
              <a:rPr lang="es-ES">
                <a:latin typeface="Arial"/>
              </a:rPr>
              <a:t>Cuarto nivel del esquema</a:t>
            </a:r>
            <a:endParaRPr/>
          </a:p>
          <a:p>
            <a:pPr lvl="4">
              <a:buSzPct val="45000"/>
              <a:buFont typeface="StarSymbol"/>
              <a:buChar char=""/>
            </a:pPr>
            <a:r>
              <a:rPr lang="es-ES">
                <a:latin typeface="Arial"/>
              </a:rPr>
              <a:t>Quinto nivel del esquema</a:t>
            </a:r>
            <a:endParaRPr/>
          </a:p>
          <a:p>
            <a:pPr lvl="5">
              <a:buSzPct val="45000"/>
              <a:buFont typeface="StarSymbol"/>
              <a:buChar char=""/>
            </a:pPr>
            <a:r>
              <a:rPr lang="es-ES">
                <a:latin typeface="Arial"/>
              </a:rPr>
              <a:t>Sexto nivel del esquema</a:t>
            </a:r>
            <a:endParaRPr/>
          </a:p>
          <a:p>
            <a:pPr lvl="6">
              <a:buSzPct val="45000"/>
              <a:buFont typeface="StarSymbol"/>
              <a:buChar char=""/>
            </a:pPr>
            <a:r>
              <a:rPr lang="es-ES">
                <a:latin typeface="Arial"/>
              </a:rPr>
              <a:t>Séptimo nivel del esquema</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s-ES" sz="4400">
                <a:latin typeface="Arial"/>
              </a:rPr>
              <a:t>Pulse para editar el formato del texto de título</a:t>
            </a:r>
            <a:endParaRPr/>
          </a:p>
        </p:txBody>
      </p:sp>
      <p:sp>
        <p:nvSpPr>
          <p:cNvPr id="39"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s-ES" sz="3200">
                <a:latin typeface="Arial"/>
              </a:rPr>
              <a:t>Pulse para editar el formato de esquema del texto</a:t>
            </a:r>
            <a:endParaRPr/>
          </a:p>
          <a:p>
            <a:pPr lvl="1">
              <a:buSzPct val="75000"/>
              <a:buFont typeface="StarSymbol"/>
              <a:buChar char=""/>
            </a:pPr>
            <a:r>
              <a:rPr lang="es-ES" sz="2800">
                <a:latin typeface="Arial"/>
              </a:rPr>
              <a:t>Segundo nivel del esquema</a:t>
            </a:r>
            <a:endParaRPr/>
          </a:p>
          <a:p>
            <a:pPr lvl="2">
              <a:buSzPct val="45000"/>
              <a:buFont typeface="StarSymbol"/>
              <a:buChar char=""/>
            </a:pPr>
            <a:r>
              <a:rPr lang="es-ES" sz="2400">
                <a:latin typeface="Arial"/>
              </a:rPr>
              <a:t>Tercer nivel del esquema</a:t>
            </a:r>
            <a:endParaRPr/>
          </a:p>
          <a:p>
            <a:pPr lvl="3">
              <a:buSzPct val="75000"/>
              <a:buFont typeface="StarSymbol"/>
              <a:buChar char=""/>
            </a:pPr>
            <a:r>
              <a:rPr lang="es-ES" sz="2000">
                <a:latin typeface="Arial"/>
              </a:rPr>
              <a:t>Cuarto nivel del esquema</a:t>
            </a:r>
            <a:endParaRPr/>
          </a:p>
          <a:p>
            <a:pPr lvl="4">
              <a:buSzPct val="45000"/>
              <a:buFont typeface="StarSymbol"/>
              <a:buChar char=""/>
            </a:pPr>
            <a:r>
              <a:rPr lang="es-ES" sz="2000">
                <a:latin typeface="Arial"/>
              </a:rPr>
              <a:t>Quinto nivel del esquema</a:t>
            </a:r>
            <a:endParaRPr/>
          </a:p>
          <a:p>
            <a:pPr lvl="5">
              <a:buSzPct val="45000"/>
              <a:buFont typeface="StarSymbol"/>
              <a:buChar char=""/>
            </a:pPr>
            <a:r>
              <a:rPr lang="es-ES" sz="2000">
                <a:latin typeface="Arial"/>
              </a:rPr>
              <a:t>Sexto nivel del esquema</a:t>
            </a:r>
            <a:endParaRPr/>
          </a:p>
          <a:p>
            <a:pPr lvl="6">
              <a:buSzPct val="45000"/>
              <a:buFont typeface="StarSymbol"/>
              <a:buChar char=""/>
            </a:pPr>
            <a:r>
              <a:rPr lang="es-ES" sz="2000">
                <a:latin typeface="Arial"/>
              </a:rPr>
              <a:t>Séptimo nivel del esquema</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74" name="CustomShape 1"/>
          <p:cNvSpPr/>
          <p:nvPr/>
        </p:nvSpPr>
        <p:spPr>
          <a:xfrm>
            <a:off x="777240" y="0"/>
            <a:ext cx="7543080" cy="380160"/>
          </a:xfrm>
          <a:prstGeom prst="rect">
            <a:avLst/>
          </a:prstGeom>
          <a:solidFill>
            <a:srgbClr val="AD0101"/>
          </a:solidFill>
          <a:ln w="12600">
            <a:noFill/>
          </a:ln>
        </p:spPr>
        <p:style>
          <a:lnRef idx="0">
            <a:scrgbClr r="0" g="0" b="0"/>
          </a:lnRef>
          <a:fillRef idx="0">
            <a:scrgbClr r="0" g="0" b="0"/>
          </a:fillRef>
          <a:effectRef idx="0">
            <a:scrgbClr r="0" g="0" b="0"/>
          </a:effectRef>
          <a:fontRef idx="minor"/>
        </p:style>
      </p:sp>
      <p:sp>
        <p:nvSpPr>
          <p:cNvPr id="75" name="CustomShape 2"/>
          <p:cNvSpPr/>
          <p:nvPr/>
        </p:nvSpPr>
        <p:spPr>
          <a:xfrm>
            <a:off x="777240" y="6172200"/>
            <a:ext cx="7543080" cy="26640"/>
          </a:xfrm>
          <a:prstGeom prst="rect">
            <a:avLst/>
          </a:prstGeom>
          <a:solidFill>
            <a:srgbClr val="AD0101"/>
          </a:solidFill>
          <a:ln w="12600">
            <a:noFill/>
          </a:ln>
        </p:spPr>
        <p:style>
          <a:lnRef idx="0">
            <a:scrgbClr r="0" g="0" b="0"/>
          </a:lnRef>
          <a:fillRef idx="0">
            <a:scrgbClr r="0" g="0" b="0"/>
          </a:fillRef>
          <a:effectRef idx="0">
            <a:scrgbClr r="0" g="0" b="0"/>
          </a:effectRef>
          <a:fontRef idx="minor"/>
        </p:style>
      </p:sp>
      <p:sp>
        <p:nvSpPr>
          <p:cNvPr id="76" name="PlaceHolder 3"/>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77" name="PlaceHolder 4"/>
          <p:cNvSpPr>
            <a:spLocks noGrp="1"/>
          </p:cNvSpPr>
          <p:nvPr>
            <p:ph type="body"/>
          </p:nvPr>
        </p:nvSpPr>
        <p:spPr>
          <a:xfrm>
            <a:off x="762120" y="558360"/>
            <a:ext cx="3656880" cy="3868920"/>
          </a:xfrm>
          <a:prstGeom prst="rect">
            <a:avLst/>
          </a:prstGeom>
        </p:spPr>
        <p:txBody>
          <a:bodyPr lIns="0" tIns="0" rIns="0" bIns="0"/>
          <a:lstStyle/>
          <a:p>
            <a:pPr>
              <a:buSzPct val="45000"/>
              <a:buFont typeface="StarSymbol"/>
              <a:buChar char=""/>
            </a:pPr>
            <a:r>
              <a:rPr lang="es-ES">
                <a:latin typeface="Arial"/>
              </a:rPr>
              <a:t>Pulse para editar el formato de esquema del texto</a:t>
            </a:r>
            <a:endParaRPr/>
          </a:p>
          <a:p>
            <a:pPr lvl="1">
              <a:buSzPct val="75000"/>
              <a:buFont typeface="StarSymbol"/>
              <a:buChar char=""/>
            </a:pPr>
            <a:r>
              <a:rPr lang="es-ES">
                <a:latin typeface="Arial"/>
              </a:rPr>
              <a:t>Segundo nivel del esquema</a:t>
            </a:r>
            <a:endParaRPr/>
          </a:p>
          <a:p>
            <a:pPr lvl="2">
              <a:buSzPct val="45000"/>
              <a:buFont typeface="StarSymbol"/>
              <a:buChar char=""/>
            </a:pPr>
            <a:r>
              <a:rPr lang="es-ES">
                <a:latin typeface="Arial"/>
              </a:rPr>
              <a:t>Tercer nivel del esquema</a:t>
            </a:r>
            <a:endParaRPr/>
          </a:p>
          <a:p>
            <a:pPr lvl="3">
              <a:buSzPct val="75000"/>
              <a:buFont typeface="StarSymbol"/>
              <a:buChar char=""/>
            </a:pPr>
            <a:r>
              <a:rPr lang="es-ES">
                <a:latin typeface="Arial"/>
              </a:rPr>
              <a:t>Cuarto nivel del esquema</a:t>
            </a:r>
            <a:endParaRPr/>
          </a:p>
          <a:p>
            <a:pPr lvl="4">
              <a:buSzPct val="45000"/>
              <a:buFont typeface="StarSymbol"/>
              <a:buChar char=""/>
            </a:pPr>
            <a:r>
              <a:rPr lang="es-ES">
                <a:latin typeface="Arial"/>
              </a:rPr>
              <a:t>Quinto nivel del esquema</a:t>
            </a:r>
            <a:endParaRPr/>
          </a:p>
          <a:p>
            <a:pPr lvl="5">
              <a:buSzPct val="45000"/>
              <a:buFont typeface="StarSymbol"/>
              <a:buChar char=""/>
            </a:pPr>
            <a:r>
              <a:rPr lang="es-ES">
                <a:latin typeface="Arial"/>
              </a:rPr>
              <a:t>Sexto nivel del esquema</a:t>
            </a:r>
            <a:endParaRPr/>
          </a:p>
          <a:p>
            <a:pPr lvl="6">
              <a:buSzPct val="45000"/>
              <a:buFont typeface="StarSymbol"/>
              <a:buChar char=""/>
            </a:pPr>
            <a:r>
              <a:rPr lang="es-ES">
                <a:latin typeface="Arial"/>
              </a:rPr>
              <a:t>Séptimo nivel del esquema</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12" name="CustomShape 1"/>
          <p:cNvSpPr/>
          <p:nvPr/>
        </p:nvSpPr>
        <p:spPr>
          <a:xfrm>
            <a:off x="777960" y="0"/>
            <a:ext cx="7543440" cy="380520"/>
          </a:xfrm>
          <a:prstGeom prst="rect">
            <a:avLst/>
          </a:prstGeom>
          <a:solidFill>
            <a:srgbClr val="AD0101"/>
          </a:solidFill>
          <a:ln>
            <a:noFill/>
          </a:ln>
        </p:spPr>
        <p:style>
          <a:lnRef idx="0">
            <a:scrgbClr r="0" g="0" b="0"/>
          </a:lnRef>
          <a:fillRef idx="0">
            <a:scrgbClr r="0" g="0" b="0"/>
          </a:fillRef>
          <a:effectRef idx="0">
            <a:scrgbClr r="0" g="0" b="0"/>
          </a:effectRef>
          <a:fontRef idx="minor"/>
        </p:style>
      </p:sp>
      <p:sp>
        <p:nvSpPr>
          <p:cNvPr id="113" name="CustomShape 2"/>
          <p:cNvSpPr/>
          <p:nvPr/>
        </p:nvSpPr>
        <p:spPr>
          <a:xfrm>
            <a:off x="777960" y="6172200"/>
            <a:ext cx="7543440" cy="26640"/>
          </a:xfrm>
          <a:prstGeom prst="rect">
            <a:avLst/>
          </a:prstGeom>
          <a:solidFill>
            <a:srgbClr val="AD0101"/>
          </a:solidFill>
          <a:ln>
            <a:noFill/>
          </a:ln>
        </p:spPr>
        <p:style>
          <a:lnRef idx="0">
            <a:scrgbClr r="0" g="0" b="0"/>
          </a:lnRef>
          <a:fillRef idx="0">
            <a:scrgbClr r="0" g="0" b="0"/>
          </a:fillRef>
          <a:effectRef idx="0">
            <a:scrgbClr r="0" g="0" b="0"/>
          </a:effectRef>
          <a:fontRef idx="minor"/>
        </p:style>
      </p:sp>
      <p:sp>
        <p:nvSpPr>
          <p:cNvPr id="114" name="Line 3"/>
          <p:cNvSpPr/>
          <p:nvPr/>
        </p:nvSpPr>
        <p:spPr>
          <a:xfrm flipH="1">
            <a:off x="3579480" y="611280"/>
            <a:ext cx="4680" cy="3809880"/>
          </a:xfrm>
          <a:prstGeom prst="line">
            <a:avLst/>
          </a:prstGeom>
          <a:ln w="15840">
            <a:solidFill>
              <a:srgbClr val="989898"/>
            </a:solidFill>
            <a:miter/>
          </a:ln>
        </p:spPr>
      </p:sp>
      <p:sp>
        <p:nvSpPr>
          <p:cNvPr id="115" name="CustomShape 4"/>
          <p:cNvSpPr/>
          <p:nvPr/>
        </p:nvSpPr>
        <p:spPr>
          <a:xfrm>
            <a:off x="762120" y="6208560"/>
            <a:ext cx="4873320" cy="3650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116" name="PlaceHolder 5"/>
          <p:cNvSpPr>
            <a:spLocks noGrp="1"/>
          </p:cNvSpPr>
          <p:nvPr>
            <p:ph type="title"/>
          </p:nvPr>
        </p:nvSpPr>
        <p:spPr>
          <a:xfrm>
            <a:off x="457200" y="273600"/>
            <a:ext cx="8229240" cy="1144800"/>
          </a:xfrm>
          <a:prstGeom prst="rect">
            <a:avLst/>
          </a:prstGeom>
        </p:spPr>
        <p:txBody>
          <a:bodyPr lIns="0" tIns="0" rIns="0" bIns="0" anchor="ctr"/>
          <a:lstStyle/>
          <a:p>
            <a:pPr algn="ctr"/>
            <a:r>
              <a:rPr lang="es-ES" sz="4400">
                <a:latin typeface="Arial"/>
              </a:rPr>
              <a:t>Pulse para editar el formato del texto de título</a:t>
            </a:r>
            <a:endParaRPr/>
          </a:p>
        </p:txBody>
      </p:sp>
      <p:sp>
        <p:nvSpPr>
          <p:cNvPr id="117" name="PlaceHolder 6"/>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s-ES" sz="3200">
                <a:latin typeface="Arial"/>
              </a:rPr>
              <a:t>Pulse para editar el formato de esquema del texto</a:t>
            </a:r>
            <a:endParaRPr/>
          </a:p>
          <a:p>
            <a:pPr lvl="1">
              <a:buSzPct val="75000"/>
              <a:buFont typeface="StarSymbol"/>
              <a:buChar char=""/>
            </a:pPr>
            <a:r>
              <a:rPr lang="es-ES" sz="2800">
                <a:latin typeface="Arial"/>
              </a:rPr>
              <a:t>Segundo nivel del esquema</a:t>
            </a:r>
            <a:endParaRPr/>
          </a:p>
          <a:p>
            <a:pPr lvl="2">
              <a:buSzPct val="45000"/>
              <a:buFont typeface="StarSymbol"/>
              <a:buChar char=""/>
            </a:pPr>
            <a:r>
              <a:rPr lang="es-ES" sz="2400">
                <a:latin typeface="Arial"/>
              </a:rPr>
              <a:t>Tercer nivel del esquema</a:t>
            </a:r>
            <a:endParaRPr/>
          </a:p>
          <a:p>
            <a:pPr lvl="3">
              <a:buSzPct val="75000"/>
              <a:buFont typeface="StarSymbol"/>
              <a:buChar char=""/>
            </a:pPr>
            <a:r>
              <a:rPr lang="es-ES" sz="2000">
                <a:latin typeface="Arial"/>
              </a:rPr>
              <a:t>Cuarto nivel del esquema</a:t>
            </a:r>
            <a:endParaRPr/>
          </a:p>
          <a:p>
            <a:pPr lvl="4">
              <a:buSzPct val="45000"/>
              <a:buFont typeface="StarSymbol"/>
              <a:buChar char=""/>
            </a:pPr>
            <a:r>
              <a:rPr lang="es-ES" sz="2000">
                <a:latin typeface="Arial"/>
              </a:rPr>
              <a:t>Quinto nivel del esquema</a:t>
            </a:r>
            <a:endParaRPr/>
          </a:p>
          <a:p>
            <a:pPr lvl="5">
              <a:buSzPct val="45000"/>
              <a:buFont typeface="StarSymbol"/>
              <a:buChar char=""/>
            </a:pPr>
            <a:r>
              <a:rPr lang="es-ES" sz="2000">
                <a:latin typeface="Arial"/>
              </a:rPr>
              <a:t>Sexto nivel del esquema</a:t>
            </a:r>
            <a:endParaRPr/>
          </a:p>
          <a:p>
            <a:pPr lvl="6">
              <a:buSzPct val="45000"/>
              <a:buFont typeface="StarSymbol"/>
              <a:buChar char=""/>
            </a:pPr>
            <a:r>
              <a:rPr lang="es-ES" sz="2000">
                <a:latin typeface="Arial"/>
              </a:rPr>
              <a:t>Séptimo nivel del esquema</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52" name="CustomShape 1"/>
          <p:cNvSpPr/>
          <p:nvPr/>
        </p:nvSpPr>
        <p:spPr>
          <a:xfrm>
            <a:off x="777240" y="0"/>
            <a:ext cx="7543080" cy="380160"/>
          </a:xfrm>
          <a:prstGeom prst="rect">
            <a:avLst/>
          </a:prstGeom>
          <a:solidFill>
            <a:srgbClr val="AD0101"/>
          </a:solidFill>
          <a:ln w="12600">
            <a:noFill/>
          </a:ln>
        </p:spPr>
        <p:style>
          <a:lnRef idx="0">
            <a:scrgbClr r="0" g="0" b="0"/>
          </a:lnRef>
          <a:fillRef idx="0">
            <a:scrgbClr r="0" g="0" b="0"/>
          </a:fillRef>
          <a:effectRef idx="0">
            <a:scrgbClr r="0" g="0" b="0"/>
          </a:effectRef>
          <a:fontRef idx="minor"/>
        </p:style>
      </p:sp>
      <p:sp>
        <p:nvSpPr>
          <p:cNvPr id="153" name="CustomShape 2"/>
          <p:cNvSpPr/>
          <p:nvPr/>
        </p:nvSpPr>
        <p:spPr>
          <a:xfrm>
            <a:off x="777240" y="6172200"/>
            <a:ext cx="7543080" cy="26640"/>
          </a:xfrm>
          <a:prstGeom prst="rect">
            <a:avLst/>
          </a:prstGeom>
          <a:solidFill>
            <a:srgbClr val="AD0101"/>
          </a:solidFill>
          <a:ln w="12600">
            <a:noFill/>
          </a:ln>
        </p:spPr>
        <p:style>
          <a:lnRef idx="0">
            <a:scrgbClr r="0" g="0" b="0"/>
          </a:lnRef>
          <a:fillRef idx="0">
            <a:scrgbClr r="0" g="0" b="0"/>
          </a:fillRef>
          <a:effectRef idx="0">
            <a:scrgbClr r="0" g="0" b="0"/>
          </a:effectRef>
          <a:fontRef idx="minor"/>
        </p:style>
      </p:sp>
      <p:sp>
        <p:nvSpPr>
          <p:cNvPr id="154" name="Line 3"/>
          <p:cNvSpPr/>
          <p:nvPr/>
        </p:nvSpPr>
        <p:spPr>
          <a:xfrm flipH="1">
            <a:off x="3581280" y="610200"/>
            <a:ext cx="1440" cy="3809880"/>
          </a:xfrm>
          <a:prstGeom prst="line">
            <a:avLst/>
          </a:prstGeom>
          <a:ln w="15840">
            <a:solidFill>
              <a:srgbClr val="989898"/>
            </a:solidFill>
            <a:round/>
          </a:ln>
        </p:spPr>
      </p:sp>
      <p:sp>
        <p:nvSpPr>
          <p:cNvPr id="155" name="PlaceHolder 4"/>
          <p:cNvSpPr>
            <a:spLocks noGrp="1"/>
          </p:cNvSpPr>
          <p:nvPr>
            <p:ph type="title"/>
          </p:nvPr>
        </p:nvSpPr>
        <p:spPr>
          <a:xfrm>
            <a:off x="762120" y="4428000"/>
            <a:ext cx="6780960" cy="1743480"/>
          </a:xfrm>
          <a:prstGeom prst="rect">
            <a:avLst/>
          </a:prstGeom>
        </p:spPr>
        <p:txBody>
          <a:bodyPr lIns="0" tIns="0" rIns="0" bIns="0" anchor="ctr"/>
          <a:lstStyle/>
          <a:p>
            <a:pPr algn="ctr"/>
            <a:endParaRPr/>
          </a:p>
        </p:txBody>
      </p:sp>
      <p:sp>
        <p:nvSpPr>
          <p:cNvPr id="156" name="PlaceHolder 5"/>
          <p:cNvSpPr>
            <a:spLocks noGrp="1"/>
          </p:cNvSpPr>
          <p:nvPr>
            <p:ph type="body"/>
          </p:nvPr>
        </p:nvSpPr>
        <p:spPr>
          <a:xfrm>
            <a:off x="762120" y="558360"/>
            <a:ext cx="3656880" cy="3868920"/>
          </a:xfrm>
          <a:prstGeom prst="rect">
            <a:avLst/>
          </a:prstGeom>
        </p:spPr>
        <p:txBody>
          <a:bodyPr lIns="0" tIns="0" rIns="0" bIns="0" anchor="ctr"/>
          <a:lstStyle/>
          <a:p>
            <a:pPr>
              <a:buSzPct val="45000"/>
              <a:buFont typeface="StarSymbol"/>
              <a:buChar char=""/>
            </a:pPr>
            <a:r>
              <a:rPr lang="es-ES">
                <a:latin typeface="Arial"/>
              </a:rPr>
              <a:t>Pulse para editar el formato de esquema del texto</a:t>
            </a:r>
            <a:endParaRPr/>
          </a:p>
          <a:p>
            <a:pPr lvl="1">
              <a:buSzPct val="75000"/>
              <a:buFont typeface="StarSymbol"/>
              <a:buChar char=""/>
            </a:pPr>
            <a:r>
              <a:rPr lang="es-ES">
                <a:latin typeface="Arial"/>
              </a:rPr>
              <a:t>Segundo nivel del esquema</a:t>
            </a:r>
            <a:endParaRPr/>
          </a:p>
          <a:p>
            <a:pPr lvl="2">
              <a:buSzPct val="45000"/>
              <a:buFont typeface="StarSymbol"/>
              <a:buChar char=""/>
            </a:pPr>
            <a:r>
              <a:rPr lang="es-ES">
                <a:latin typeface="Arial"/>
              </a:rPr>
              <a:t>Tercer nivel del esquema</a:t>
            </a:r>
            <a:endParaRPr/>
          </a:p>
          <a:p>
            <a:pPr lvl="3">
              <a:buSzPct val="75000"/>
              <a:buFont typeface="StarSymbol"/>
              <a:buChar char=""/>
            </a:pPr>
            <a:r>
              <a:rPr lang="es-ES">
                <a:latin typeface="Arial"/>
              </a:rPr>
              <a:t>Cuarto nivel del esquema</a:t>
            </a:r>
            <a:endParaRPr/>
          </a:p>
          <a:p>
            <a:pPr lvl="4">
              <a:buSzPct val="45000"/>
              <a:buFont typeface="StarSymbol"/>
              <a:buChar char=""/>
            </a:pPr>
            <a:r>
              <a:rPr lang="es-ES">
                <a:latin typeface="Arial"/>
              </a:rPr>
              <a:t>Quinto nivel del esquema</a:t>
            </a:r>
            <a:endParaRPr/>
          </a:p>
          <a:p>
            <a:pPr lvl="5">
              <a:buSzPct val="45000"/>
              <a:buFont typeface="StarSymbol"/>
              <a:buChar char=""/>
            </a:pPr>
            <a:r>
              <a:rPr lang="es-ES">
                <a:latin typeface="Arial"/>
              </a:rPr>
              <a:t>Sexto nivel del esquema</a:t>
            </a:r>
            <a:endParaRPr/>
          </a:p>
          <a:p>
            <a:pPr lvl="6">
              <a:buSzPct val="45000"/>
              <a:buFont typeface="StarSymbol"/>
              <a:buChar char=""/>
            </a:pPr>
            <a:r>
              <a:rPr lang="es-ES">
                <a:latin typeface="Arial"/>
              </a:rPr>
              <a:t>Séptimo nivel del esquema</a:t>
            </a:r>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jpeg"/><Relationship Id="rId7"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2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2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2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1.pn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82.jpe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5.jpe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1.jpeg"/><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93.jpe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
          <p:cNvSpPr/>
          <p:nvPr/>
        </p:nvSpPr>
        <p:spPr>
          <a:xfrm>
            <a:off x="2988000" y="5085360"/>
            <a:ext cx="6048000" cy="7912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r>
              <a:rPr lang="es-ES" sz="1300" strike="noStrike">
                <a:solidFill>
                  <a:srgbClr val="262626"/>
                </a:solidFill>
                <a:latin typeface="Times New Roman"/>
                <a:ea typeface="Times New Roman"/>
              </a:rPr>
              <a:t>Montenegro. La cerimonia dell‘offerta (dono) di tregua. Paja Jovanović: Vendetta di sangue (Krvna osveta, 1889).</a:t>
            </a:r>
            <a:endParaRPr/>
          </a:p>
          <a:p>
            <a:pPr>
              <a:lnSpc>
                <a:spcPct val="100000"/>
              </a:lnSpc>
            </a:pPr>
            <a:endParaRPr/>
          </a:p>
        </p:txBody>
      </p:sp>
      <p:sp>
        <p:nvSpPr>
          <p:cNvPr id="197" name="CustomShape 2"/>
          <p:cNvSpPr/>
          <p:nvPr/>
        </p:nvSpPr>
        <p:spPr>
          <a:xfrm>
            <a:off x="762120" y="692640"/>
            <a:ext cx="2225160" cy="395964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90000"/>
              </a:lnSpc>
            </a:pPr>
            <a:r>
              <a:rPr lang="es-ES" sz="2000" strike="noStrike">
                <a:solidFill>
                  <a:srgbClr val="303030"/>
                </a:solidFill>
                <a:latin typeface="Times New Roman"/>
                <a:ea typeface="Times New Roman"/>
              </a:rPr>
              <a:t>Darko Darovec</a:t>
            </a:r>
            <a:endParaRPr/>
          </a:p>
          <a:p>
            <a:pPr algn="ctr">
              <a:lnSpc>
                <a:spcPct val="90000"/>
              </a:lnSpc>
            </a:pPr>
            <a:r>
              <a:rPr lang="es-ES" sz="1000" strike="noStrike">
                <a:solidFill>
                  <a:srgbClr val="303030"/>
                </a:solidFill>
                <a:latin typeface="Times New Roman"/>
                <a:ea typeface="Times New Roman"/>
              </a:rPr>
              <a:t>Università Ca‘ Foscari Venezia, Dipartimento di Studi Umanistici</a:t>
            </a:r>
            <a:endParaRPr/>
          </a:p>
          <a:p>
            <a:pPr algn="ctr">
              <a:lnSpc>
                <a:spcPct val="90000"/>
              </a:lnSpc>
            </a:pPr>
            <a:endParaRPr/>
          </a:p>
          <a:p>
            <a:pPr algn="ctr">
              <a:lnSpc>
                <a:spcPct val="90000"/>
              </a:lnSpc>
            </a:pPr>
            <a:r>
              <a:rPr lang="es-ES" sz="2400" b="1" strike="noStrike">
                <a:solidFill>
                  <a:srgbClr val="303030"/>
                </a:solidFill>
                <a:latin typeface="Times New Roman"/>
                <a:ea typeface="Times New Roman"/>
              </a:rPr>
              <a:t>EL RITUAL DE VINDICTA</a:t>
            </a:r>
            <a:endParaRPr/>
          </a:p>
          <a:p>
            <a:pPr algn="ctr">
              <a:lnSpc>
                <a:spcPct val="90000"/>
              </a:lnSpc>
            </a:pPr>
            <a:endParaRPr/>
          </a:p>
          <a:p>
            <a:pPr algn="ctr">
              <a:lnSpc>
                <a:spcPct val="90000"/>
              </a:lnSpc>
            </a:pPr>
            <a:r>
              <a:rPr lang="es-ES" sz="1400" strike="noStrike">
                <a:solidFill>
                  <a:srgbClr val="303030"/>
                </a:solidFill>
                <a:latin typeface="Times New Roman"/>
                <a:ea typeface="Times New Roman"/>
              </a:rPr>
              <a:t> Jornades internacionals sobre violència social, bàndols i territori</a:t>
            </a:r>
            <a:endParaRPr/>
          </a:p>
          <a:p>
            <a:pPr algn="ctr">
              <a:lnSpc>
                <a:spcPct val="90000"/>
              </a:lnSpc>
            </a:pPr>
            <a:r>
              <a:rPr lang="es-ES" sz="1400" strike="noStrike">
                <a:solidFill>
                  <a:srgbClr val="303030"/>
                </a:solidFill>
                <a:latin typeface="Times New Roman"/>
                <a:ea typeface="Times New Roman"/>
              </a:rPr>
              <a:t>Universitat de Barcelona, Universitat de València, </a:t>
            </a:r>
            <a:endParaRPr/>
          </a:p>
          <a:p>
            <a:pPr algn="ctr">
              <a:lnSpc>
                <a:spcPct val="90000"/>
              </a:lnSpc>
            </a:pPr>
            <a:endParaRPr/>
          </a:p>
          <a:p>
            <a:pPr algn="ctr">
              <a:lnSpc>
                <a:spcPct val="90000"/>
              </a:lnSpc>
            </a:pPr>
            <a:r>
              <a:rPr lang="es-ES" sz="1400" strike="noStrike">
                <a:solidFill>
                  <a:srgbClr val="303030"/>
                </a:solidFill>
                <a:latin typeface="Times New Roman"/>
                <a:ea typeface="Times New Roman"/>
              </a:rPr>
              <a:t>a Vinaròs </a:t>
            </a:r>
            <a:endParaRPr/>
          </a:p>
          <a:p>
            <a:pPr algn="ctr">
              <a:lnSpc>
                <a:spcPct val="90000"/>
              </a:lnSpc>
            </a:pPr>
            <a:r>
              <a:rPr lang="es-ES" sz="1400" strike="noStrike">
                <a:solidFill>
                  <a:srgbClr val="303030"/>
                </a:solidFill>
                <a:latin typeface="Times New Roman"/>
                <a:ea typeface="Times New Roman"/>
              </a:rPr>
              <a:t>14 i 15 de maig 2016</a:t>
            </a:r>
            <a:endParaRPr/>
          </a:p>
        </p:txBody>
      </p:sp>
      <p:pic>
        <p:nvPicPr>
          <p:cNvPr id="198" name="image2.png"/>
          <p:cNvPicPr/>
          <p:nvPr/>
        </p:nvPicPr>
        <p:blipFill>
          <a:blip r:embed="rId2"/>
          <a:stretch/>
        </p:blipFill>
        <p:spPr>
          <a:xfrm>
            <a:off x="7452360" y="23040"/>
            <a:ext cx="806040" cy="340200"/>
          </a:xfrm>
          <a:prstGeom prst="rect">
            <a:avLst/>
          </a:prstGeom>
          <a:ln w="12600">
            <a:noFill/>
          </a:ln>
        </p:spPr>
      </p:pic>
      <p:sp>
        <p:nvSpPr>
          <p:cNvPr id="199"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00" name="image3.png"/>
          <p:cNvPicPr/>
          <p:nvPr/>
        </p:nvPicPr>
        <p:blipFill>
          <a:blip r:embed="rId3"/>
          <a:stretch/>
        </p:blipFill>
        <p:spPr>
          <a:xfrm>
            <a:off x="833040" y="6208560"/>
            <a:ext cx="963000" cy="639000"/>
          </a:xfrm>
          <a:prstGeom prst="rect">
            <a:avLst/>
          </a:prstGeom>
          <a:ln w="12600">
            <a:noFill/>
          </a:ln>
        </p:spPr>
      </p:pic>
      <p:pic>
        <p:nvPicPr>
          <p:cNvPr id="201" name="image4.jpg"/>
          <p:cNvPicPr/>
          <p:nvPr/>
        </p:nvPicPr>
        <p:blipFill>
          <a:blip r:embed="rId4"/>
          <a:stretch/>
        </p:blipFill>
        <p:spPr>
          <a:xfrm>
            <a:off x="3012480" y="764640"/>
            <a:ext cx="6098760" cy="388764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4644000" y="5517360"/>
            <a:ext cx="4103640" cy="654120"/>
          </a:xfrm>
          <a:prstGeom prst="rect">
            <a:avLst/>
          </a:prstGeom>
          <a:noFill/>
          <a:ln>
            <a:noFill/>
          </a:ln>
        </p:spPr>
        <p:style>
          <a:lnRef idx="0">
            <a:scrgbClr r="0" g="0" b="0"/>
          </a:lnRef>
          <a:fillRef idx="0">
            <a:scrgbClr r="0" g="0" b="0"/>
          </a:fillRef>
          <a:effectRef idx="0">
            <a:scrgbClr r="0" g="0" b="0"/>
          </a:effectRef>
          <a:fontRef idx="minor"/>
        </p:style>
      </p:sp>
      <p:sp>
        <p:nvSpPr>
          <p:cNvPr id="253" name="CustomShape 2"/>
          <p:cNvSpPr/>
          <p:nvPr/>
        </p:nvSpPr>
        <p:spPr>
          <a:xfrm>
            <a:off x="755640" y="609480"/>
            <a:ext cx="7502760" cy="130644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MITJANÇANT LA MEDIACIÓ DE LA COMUNITAT…</a:t>
            </a:r>
            <a:endParaRPr/>
          </a:p>
        </p:txBody>
      </p:sp>
      <p:pic>
        <p:nvPicPr>
          <p:cNvPr id="254" name="image2.png"/>
          <p:cNvPicPr/>
          <p:nvPr/>
        </p:nvPicPr>
        <p:blipFill>
          <a:blip r:embed="rId2"/>
          <a:stretch/>
        </p:blipFill>
        <p:spPr>
          <a:xfrm>
            <a:off x="7452360" y="23040"/>
            <a:ext cx="806040" cy="340200"/>
          </a:xfrm>
          <a:prstGeom prst="rect">
            <a:avLst/>
          </a:prstGeom>
          <a:ln w="12600">
            <a:noFill/>
          </a:ln>
        </p:spPr>
      </p:pic>
      <p:sp>
        <p:nvSpPr>
          <p:cNvPr id="255"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56" name="image3.png"/>
          <p:cNvPicPr/>
          <p:nvPr/>
        </p:nvPicPr>
        <p:blipFill>
          <a:blip r:embed="rId3"/>
          <a:stretch/>
        </p:blipFill>
        <p:spPr>
          <a:xfrm>
            <a:off x="833040" y="6208560"/>
            <a:ext cx="963000" cy="639000"/>
          </a:xfrm>
          <a:prstGeom prst="rect">
            <a:avLst/>
          </a:prstGeom>
          <a:ln w="12600">
            <a:noFill/>
          </a:ln>
        </p:spPr>
      </p:pic>
      <p:pic>
        <p:nvPicPr>
          <p:cNvPr id="257" name="image14.png"/>
          <p:cNvPicPr/>
          <p:nvPr/>
        </p:nvPicPr>
        <p:blipFill>
          <a:blip r:embed="rId4"/>
          <a:stretch/>
        </p:blipFill>
        <p:spPr>
          <a:xfrm>
            <a:off x="1547640" y="1969920"/>
            <a:ext cx="6321240" cy="399456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trike="noStrike">
                <a:solidFill>
                  <a:srgbClr val="262626"/>
                </a:solidFill>
                <a:latin typeface="Times New Roman"/>
                <a:ea typeface="Times New Roman"/>
              </a:rPr>
              <a:t>Tiepolo, Iustitia sacra, iustitia profana</a:t>
            </a:r>
            <a:endParaRPr/>
          </a:p>
        </p:txBody>
      </p:sp>
      <p:sp>
        <p:nvSpPr>
          <p:cNvPr id="259" name="CustomShape 2"/>
          <p:cNvSpPr/>
          <p:nvPr/>
        </p:nvSpPr>
        <p:spPr>
          <a:xfrm>
            <a:off x="467640" y="609480"/>
            <a:ext cx="410364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DE LA CARITAT…</a:t>
            </a:r>
            <a:endParaRPr/>
          </a:p>
        </p:txBody>
      </p:sp>
      <p:pic>
        <p:nvPicPr>
          <p:cNvPr id="260" name="image2.png"/>
          <p:cNvPicPr/>
          <p:nvPr/>
        </p:nvPicPr>
        <p:blipFill>
          <a:blip r:embed="rId2"/>
          <a:stretch/>
        </p:blipFill>
        <p:spPr>
          <a:xfrm>
            <a:off x="7452360" y="23040"/>
            <a:ext cx="806040" cy="340200"/>
          </a:xfrm>
          <a:prstGeom prst="rect">
            <a:avLst/>
          </a:prstGeom>
          <a:ln w="12600">
            <a:noFill/>
          </a:ln>
        </p:spPr>
      </p:pic>
      <p:sp>
        <p:nvSpPr>
          <p:cNvPr id="261"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62" name="image3.png"/>
          <p:cNvPicPr/>
          <p:nvPr/>
        </p:nvPicPr>
        <p:blipFill>
          <a:blip r:embed="rId3"/>
          <a:stretch/>
        </p:blipFill>
        <p:spPr>
          <a:xfrm>
            <a:off x="833040" y="6208560"/>
            <a:ext cx="963000" cy="639000"/>
          </a:xfrm>
          <a:prstGeom prst="rect">
            <a:avLst/>
          </a:prstGeom>
          <a:ln w="12600">
            <a:noFill/>
          </a:ln>
        </p:spPr>
      </p:pic>
      <p:pic>
        <p:nvPicPr>
          <p:cNvPr id="263" name="image15.png"/>
          <p:cNvPicPr/>
          <p:nvPr/>
        </p:nvPicPr>
        <p:blipFill>
          <a:blip r:embed="rId4"/>
          <a:stretch/>
        </p:blipFill>
        <p:spPr>
          <a:xfrm>
            <a:off x="4163400" y="620640"/>
            <a:ext cx="4196520" cy="52668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4644000" y="5517360"/>
            <a:ext cx="410364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1600" strike="noStrike">
                <a:solidFill>
                  <a:srgbClr val="262626"/>
                </a:solidFill>
                <a:latin typeface="Times New Roman"/>
                <a:ea typeface="Times New Roman"/>
              </a:rPr>
              <a:t>Two churchmen giving the kiss of peace. 1240</a:t>
            </a:r>
            <a:endParaRPr/>
          </a:p>
        </p:txBody>
      </p:sp>
      <p:sp>
        <p:nvSpPr>
          <p:cNvPr id="265" name="CustomShape 2"/>
          <p:cNvSpPr/>
          <p:nvPr/>
        </p:nvSpPr>
        <p:spPr>
          <a:xfrm>
            <a:off x="395640" y="609480"/>
            <a:ext cx="424764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DE LA PAU …</a:t>
            </a:r>
            <a:endParaRPr/>
          </a:p>
        </p:txBody>
      </p:sp>
      <p:pic>
        <p:nvPicPr>
          <p:cNvPr id="266" name="image2.png"/>
          <p:cNvPicPr/>
          <p:nvPr/>
        </p:nvPicPr>
        <p:blipFill>
          <a:blip r:embed="rId2"/>
          <a:stretch/>
        </p:blipFill>
        <p:spPr>
          <a:xfrm>
            <a:off x="7452360" y="23040"/>
            <a:ext cx="806040" cy="340200"/>
          </a:xfrm>
          <a:prstGeom prst="rect">
            <a:avLst/>
          </a:prstGeom>
          <a:ln w="12600">
            <a:noFill/>
          </a:ln>
        </p:spPr>
      </p:pic>
      <p:sp>
        <p:nvSpPr>
          <p:cNvPr id="267"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68" name="image3.png"/>
          <p:cNvPicPr/>
          <p:nvPr/>
        </p:nvPicPr>
        <p:blipFill>
          <a:blip r:embed="rId3"/>
          <a:stretch/>
        </p:blipFill>
        <p:spPr>
          <a:xfrm>
            <a:off x="833040" y="6208560"/>
            <a:ext cx="963000" cy="639000"/>
          </a:xfrm>
          <a:prstGeom prst="rect">
            <a:avLst/>
          </a:prstGeom>
          <a:ln w="12600">
            <a:noFill/>
          </a:ln>
        </p:spPr>
      </p:pic>
      <p:sp>
        <p:nvSpPr>
          <p:cNvPr id="269" name="CustomShape 4"/>
          <p:cNvSpPr/>
          <p:nvPr/>
        </p:nvSpPr>
        <p:spPr>
          <a:xfrm>
            <a:off x="5047560" y="5157360"/>
            <a:ext cx="3340080" cy="2415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000" strike="noStrike">
                <a:solidFill>
                  <a:srgbClr val="000000"/>
                </a:solidFill>
                <a:latin typeface="Times New Roman"/>
                <a:ea typeface="Times New Roman"/>
              </a:rPr>
              <a:t>XX</a:t>
            </a:r>
            <a:endParaRPr/>
          </a:p>
        </p:txBody>
      </p:sp>
      <p:pic>
        <p:nvPicPr>
          <p:cNvPr id="270" name="image16.jpg"/>
          <p:cNvPicPr/>
          <p:nvPr/>
        </p:nvPicPr>
        <p:blipFill>
          <a:blip r:embed="rId4"/>
          <a:stretch/>
        </p:blipFill>
        <p:spPr>
          <a:xfrm>
            <a:off x="4858920" y="599400"/>
            <a:ext cx="3744720" cy="499932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sp>
      <p:sp>
        <p:nvSpPr>
          <p:cNvPr id="272" name="CustomShape 2"/>
          <p:cNvSpPr/>
          <p:nvPr/>
        </p:nvSpPr>
        <p:spPr>
          <a:xfrm>
            <a:off x="467640" y="609480"/>
            <a:ext cx="410364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AMOR …</a:t>
            </a:r>
            <a:endParaRPr/>
          </a:p>
        </p:txBody>
      </p:sp>
      <p:pic>
        <p:nvPicPr>
          <p:cNvPr id="273" name="image2.png"/>
          <p:cNvPicPr/>
          <p:nvPr/>
        </p:nvPicPr>
        <p:blipFill>
          <a:blip r:embed="rId2"/>
          <a:stretch/>
        </p:blipFill>
        <p:spPr>
          <a:xfrm>
            <a:off x="7452360" y="23040"/>
            <a:ext cx="806040" cy="340200"/>
          </a:xfrm>
          <a:prstGeom prst="rect">
            <a:avLst/>
          </a:prstGeom>
          <a:ln w="12600">
            <a:noFill/>
          </a:ln>
        </p:spPr>
      </p:pic>
      <p:sp>
        <p:nvSpPr>
          <p:cNvPr id="274"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75" name="image3.png"/>
          <p:cNvPicPr/>
          <p:nvPr/>
        </p:nvPicPr>
        <p:blipFill>
          <a:blip r:embed="rId3"/>
          <a:stretch/>
        </p:blipFill>
        <p:spPr>
          <a:xfrm>
            <a:off x="833040" y="6208560"/>
            <a:ext cx="963000" cy="639000"/>
          </a:xfrm>
          <a:prstGeom prst="rect">
            <a:avLst/>
          </a:prstGeom>
          <a:ln w="12600">
            <a:noFill/>
          </a:ln>
        </p:spPr>
      </p:pic>
      <p:sp>
        <p:nvSpPr>
          <p:cNvPr id="276" name="CustomShape 4"/>
          <p:cNvSpPr/>
          <p:nvPr/>
        </p:nvSpPr>
        <p:spPr>
          <a:xfrm>
            <a:off x="5047560" y="5157360"/>
            <a:ext cx="3340080" cy="2415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000" strike="noStrike">
                <a:solidFill>
                  <a:srgbClr val="000000"/>
                </a:solidFill>
                <a:latin typeface="Times New Roman"/>
                <a:ea typeface="Times New Roman"/>
              </a:rPr>
              <a:t>XX</a:t>
            </a:r>
            <a:endParaRPr/>
          </a:p>
        </p:txBody>
      </p:sp>
      <p:pic>
        <p:nvPicPr>
          <p:cNvPr id="277" name="image17.jpg"/>
          <p:cNvPicPr/>
          <p:nvPr/>
        </p:nvPicPr>
        <p:blipFill>
          <a:blip r:embed="rId4"/>
          <a:stretch/>
        </p:blipFill>
        <p:spPr>
          <a:xfrm>
            <a:off x="4808160" y="692640"/>
            <a:ext cx="3622680" cy="54000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sp>
      <p:sp>
        <p:nvSpPr>
          <p:cNvPr id="279" name="CustomShape 2"/>
          <p:cNvSpPr/>
          <p:nvPr/>
        </p:nvSpPr>
        <p:spPr>
          <a:xfrm>
            <a:off x="762120" y="609480"/>
            <a:ext cx="365688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I FAMÍLIA?</a:t>
            </a:r>
            <a:endParaRPr/>
          </a:p>
        </p:txBody>
      </p:sp>
      <p:pic>
        <p:nvPicPr>
          <p:cNvPr id="280" name="image2.png"/>
          <p:cNvPicPr/>
          <p:nvPr/>
        </p:nvPicPr>
        <p:blipFill>
          <a:blip r:embed="rId2"/>
          <a:stretch/>
        </p:blipFill>
        <p:spPr>
          <a:xfrm>
            <a:off x="7452360" y="23040"/>
            <a:ext cx="806040" cy="340200"/>
          </a:xfrm>
          <a:prstGeom prst="rect">
            <a:avLst/>
          </a:prstGeom>
          <a:ln w="12600">
            <a:noFill/>
          </a:ln>
        </p:spPr>
      </p:pic>
      <p:sp>
        <p:nvSpPr>
          <p:cNvPr id="281"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82" name="image3.png"/>
          <p:cNvPicPr/>
          <p:nvPr/>
        </p:nvPicPr>
        <p:blipFill>
          <a:blip r:embed="rId3"/>
          <a:stretch/>
        </p:blipFill>
        <p:spPr>
          <a:xfrm>
            <a:off x="833040" y="6208560"/>
            <a:ext cx="963000" cy="639000"/>
          </a:xfrm>
          <a:prstGeom prst="rect">
            <a:avLst/>
          </a:prstGeom>
          <a:ln w="12600">
            <a:noFill/>
          </a:ln>
        </p:spPr>
      </p:pic>
      <p:pic>
        <p:nvPicPr>
          <p:cNvPr id="283" name="image18.jpg"/>
          <p:cNvPicPr/>
          <p:nvPr/>
        </p:nvPicPr>
        <p:blipFill>
          <a:blip r:embed="rId4"/>
          <a:stretch/>
        </p:blipFill>
        <p:spPr>
          <a:xfrm>
            <a:off x="4860000" y="620640"/>
            <a:ext cx="3463920" cy="50508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833040" y="5517360"/>
            <a:ext cx="748260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1100" strike="noStrike">
                <a:solidFill>
                  <a:srgbClr val="262626"/>
                </a:solidFill>
                <a:latin typeface="Times New Roman"/>
                <a:ea typeface="Times New Roman"/>
              </a:rPr>
              <a:t>Paja Jovanović Krvna osveta. Processione dei fraterni dell‘offensore prima di entrare nella casa dell‘offeso: prima fase della cerimonia rituale del gemellaggio con culle. http://www.tankonyvtar.hu/hu/tartalom/tkt/osztrak-magyar/images/09251.jpg</a:t>
            </a:r>
            <a:endParaRPr/>
          </a:p>
        </p:txBody>
      </p:sp>
      <p:sp>
        <p:nvSpPr>
          <p:cNvPr id="285" name="CustomShape 2"/>
          <p:cNvSpPr/>
          <p:nvPr/>
        </p:nvSpPr>
        <p:spPr>
          <a:xfrm>
            <a:off x="762120" y="609480"/>
            <a:ext cx="7496640" cy="123444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A L’ETERNA FRATERNITAT I AMISTAT!</a:t>
            </a:r>
            <a:endParaRPr/>
          </a:p>
        </p:txBody>
      </p:sp>
      <p:pic>
        <p:nvPicPr>
          <p:cNvPr id="286" name="image2.png"/>
          <p:cNvPicPr/>
          <p:nvPr/>
        </p:nvPicPr>
        <p:blipFill>
          <a:blip r:embed="rId2"/>
          <a:stretch/>
        </p:blipFill>
        <p:spPr>
          <a:xfrm>
            <a:off x="7452360" y="23040"/>
            <a:ext cx="806040" cy="340200"/>
          </a:xfrm>
          <a:prstGeom prst="rect">
            <a:avLst/>
          </a:prstGeom>
          <a:ln w="12600">
            <a:noFill/>
          </a:ln>
        </p:spPr>
      </p:pic>
      <p:sp>
        <p:nvSpPr>
          <p:cNvPr id="287"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88" name="image3.png"/>
          <p:cNvPicPr/>
          <p:nvPr/>
        </p:nvPicPr>
        <p:blipFill>
          <a:blip r:embed="rId3"/>
          <a:stretch/>
        </p:blipFill>
        <p:spPr>
          <a:xfrm>
            <a:off x="833040" y="6208560"/>
            <a:ext cx="963000" cy="639000"/>
          </a:xfrm>
          <a:prstGeom prst="rect">
            <a:avLst/>
          </a:prstGeom>
          <a:ln w="12600">
            <a:noFill/>
          </a:ln>
        </p:spPr>
      </p:pic>
      <p:pic>
        <p:nvPicPr>
          <p:cNvPr id="289" name="image19.png"/>
          <p:cNvPicPr/>
          <p:nvPr/>
        </p:nvPicPr>
        <p:blipFill>
          <a:blip r:embed="rId4"/>
          <a:stretch/>
        </p:blipFill>
        <p:spPr>
          <a:xfrm>
            <a:off x="1619640" y="1556640"/>
            <a:ext cx="6048000" cy="413424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CustomShape 1"/>
          <p:cNvSpPr/>
          <p:nvPr/>
        </p:nvSpPr>
        <p:spPr>
          <a:xfrm>
            <a:off x="323640" y="5694120"/>
            <a:ext cx="6984000" cy="366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1600" strike="noStrike">
                <a:solidFill>
                  <a:srgbClr val="262626"/>
                </a:solidFill>
                <a:latin typeface="Times New Roman"/>
                <a:ea typeface="Times New Roman"/>
              </a:rPr>
              <a:t>Peter Paul Rubens - Pau i Guerra </a:t>
            </a:r>
            <a:endParaRPr/>
          </a:p>
        </p:txBody>
      </p:sp>
      <p:sp>
        <p:nvSpPr>
          <p:cNvPr id="291" name="CustomShape 2"/>
          <p:cNvSpPr/>
          <p:nvPr/>
        </p:nvSpPr>
        <p:spPr>
          <a:xfrm>
            <a:off x="762120" y="609480"/>
            <a:ext cx="3656880" cy="130644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1960" strike="noStrike">
                <a:solidFill>
                  <a:srgbClr val="303030"/>
                </a:solidFill>
                <a:latin typeface="Times New Roman"/>
                <a:ea typeface="Times New Roman"/>
              </a:rPr>
              <a:t>Això és realment només un mite o una il·lusió?</a:t>
            </a:r>
            <a:endParaRPr/>
          </a:p>
          <a:p>
            <a:pPr algn="ctr">
              <a:lnSpc>
                <a:spcPct val="100000"/>
              </a:lnSpc>
            </a:pPr>
            <a:r>
              <a:rPr lang="es-ES" sz="1960" strike="noStrike">
                <a:solidFill>
                  <a:srgbClr val="303030"/>
                </a:solidFill>
                <a:latin typeface="Times New Roman"/>
                <a:ea typeface="Times New Roman"/>
              </a:rPr>
              <a:t>El mite de la Religió evitant la violència?</a:t>
            </a:r>
            <a:endParaRPr/>
          </a:p>
        </p:txBody>
      </p:sp>
      <p:pic>
        <p:nvPicPr>
          <p:cNvPr id="292" name="image2.png"/>
          <p:cNvPicPr/>
          <p:nvPr/>
        </p:nvPicPr>
        <p:blipFill>
          <a:blip r:embed="rId2"/>
          <a:stretch/>
        </p:blipFill>
        <p:spPr>
          <a:xfrm>
            <a:off x="7452360" y="23040"/>
            <a:ext cx="806040" cy="340200"/>
          </a:xfrm>
          <a:prstGeom prst="rect">
            <a:avLst/>
          </a:prstGeom>
          <a:ln w="12600">
            <a:noFill/>
          </a:ln>
        </p:spPr>
      </p:pic>
      <p:sp>
        <p:nvSpPr>
          <p:cNvPr id="293"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94" name="image3.png"/>
          <p:cNvPicPr/>
          <p:nvPr/>
        </p:nvPicPr>
        <p:blipFill>
          <a:blip r:embed="rId3"/>
          <a:stretch/>
        </p:blipFill>
        <p:spPr>
          <a:xfrm>
            <a:off x="833040" y="6208560"/>
            <a:ext cx="963000" cy="639000"/>
          </a:xfrm>
          <a:prstGeom prst="rect">
            <a:avLst/>
          </a:prstGeom>
          <a:ln w="12600">
            <a:noFill/>
          </a:ln>
        </p:spPr>
      </p:pic>
      <p:sp>
        <p:nvSpPr>
          <p:cNvPr id="295" name="CustomShape 4"/>
          <p:cNvSpPr/>
          <p:nvPr/>
        </p:nvSpPr>
        <p:spPr>
          <a:xfrm>
            <a:off x="5797440" y="4365000"/>
            <a:ext cx="2187720" cy="36360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s-ES" strike="noStrike">
                <a:solidFill>
                  <a:srgbClr val="000000"/>
                </a:solidFill>
                <a:latin typeface="Times New Roman"/>
                <a:ea typeface="Times New Roman"/>
              </a:rPr>
              <a:t>Tiepolo: Justícia i Pau </a:t>
            </a:r>
            <a:endParaRPr/>
          </a:p>
        </p:txBody>
      </p:sp>
      <p:pic>
        <p:nvPicPr>
          <p:cNvPr id="296" name="image20.png"/>
          <p:cNvPicPr/>
          <p:nvPr/>
        </p:nvPicPr>
        <p:blipFill>
          <a:blip r:embed="rId4"/>
          <a:stretch/>
        </p:blipFill>
        <p:spPr>
          <a:xfrm>
            <a:off x="395640" y="2124720"/>
            <a:ext cx="4968000" cy="3544560"/>
          </a:xfrm>
          <a:prstGeom prst="rect">
            <a:avLst/>
          </a:prstGeom>
          <a:ln w="12600">
            <a:noFill/>
          </a:ln>
        </p:spPr>
      </p:pic>
      <p:pic>
        <p:nvPicPr>
          <p:cNvPr id="297" name="image21.png"/>
          <p:cNvPicPr/>
          <p:nvPr/>
        </p:nvPicPr>
        <p:blipFill>
          <a:blip r:embed="rId5"/>
          <a:stretch/>
        </p:blipFill>
        <p:spPr>
          <a:xfrm>
            <a:off x="5436000" y="764640"/>
            <a:ext cx="3656880" cy="297396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7020360" y="5661360"/>
            <a:ext cx="522720" cy="510120"/>
          </a:xfrm>
          <a:prstGeom prst="rect">
            <a:avLst/>
          </a:prstGeom>
          <a:noFill/>
          <a:ln>
            <a:noFill/>
          </a:ln>
        </p:spPr>
        <p:style>
          <a:lnRef idx="0">
            <a:scrgbClr r="0" g="0" b="0"/>
          </a:lnRef>
          <a:fillRef idx="0">
            <a:scrgbClr r="0" g="0" b="0"/>
          </a:fillRef>
          <a:effectRef idx="0">
            <a:scrgbClr r="0" g="0" b="0"/>
          </a:effectRef>
          <a:fontRef idx="minor"/>
        </p:style>
      </p:sp>
      <p:sp>
        <p:nvSpPr>
          <p:cNvPr id="299" name="CustomShape 2"/>
          <p:cNvSpPr/>
          <p:nvPr/>
        </p:nvSpPr>
        <p:spPr>
          <a:xfrm>
            <a:off x="762120" y="836640"/>
            <a:ext cx="3656880" cy="496800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90000"/>
              </a:lnSpc>
            </a:pPr>
            <a:r>
              <a:rPr lang="es-ES" sz="2800" strike="noStrike">
                <a:solidFill>
                  <a:srgbClr val="303030"/>
                </a:solidFill>
                <a:latin typeface="Times New Roman"/>
                <a:ea typeface="Times New Roman"/>
              </a:rPr>
              <a:t>Què succeeix?</a:t>
            </a:r>
            <a:endParaRPr/>
          </a:p>
          <a:p>
            <a:pPr algn="ctr">
              <a:lnSpc>
                <a:spcPct val="90000"/>
              </a:lnSpc>
            </a:pPr>
            <a:endParaRPr/>
          </a:p>
          <a:p>
            <a:pPr>
              <a:lnSpc>
                <a:spcPct val="90000"/>
              </a:lnSpc>
              <a:buFont typeface="Arial"/>
              <a:buChar char="•"/>
            </a:pPr>
            <a:r>
              <a:rPr lang="es-ES" sz="2200" strike="noStrike">
                <a:solidFill>
                  <a:srgbClr val="303030"/>
                </a:solidFill>
                <a:latin typeface="Times New Roman"/>
                <a:ea typeface="Times New Roman"/>
              </a:rPr>
              <a:t>L’estereotipització de la “vendetta”) 1500/1650/1800/1900 …</a:t>
            </a:r>
            <a:endParaRPr/>
          </a:p>
          <a:p>
            <a:pPr>
              <a:lnSpc>
                <a:spcPct val="90000"/>
              </a:lnSpc>
              <a:buFont typeface="Arial"/>
              <a:buChar char="•"/>
            </a:pPr>
            <a:r>
              <a:rPr lang="es-ES" sz="2200" strike="noStrike">
                <a:solidFill>
                  <a:srgbClr val="303030"/>
                </a:solidFill>
                <a:latin typeface="Times New Roman"/>
                <a:ea typeface="Times New Roman"/>
              </a:rPr>
              <a:t>El </a:t>
            </a:r>
            <a:r>
              <a:rPr lang="es-ES" sz="2200" b="1" strike="noStrike">
                <a:solidFill>
                  <a:srgbClr val="303030"/>
                </a:solidFill>
                <a:latin typeface="Times New Roman"/>
                <a:ea typeface="Times New Roman"/>
              </a:rPr>
              <a:t>procés inquisitiu</a:t>
            </a:r>
            <a:r>
              <a:rPr lang="es-ES" sz="2200" strike="noStrike">
                <a:solidFill>
                  <a:srgbClr val="303030"/>
                </a:solidFill>
                <a:latin typeface="Times New Roman"/>
                <a:ea typeface="Times New Roman"/>
              </a:rPr>
              <a:t> de l’Estat.</a:t>
            </a:r>
            <a:endParaRPr/>
          </a:p>
          <a:p>
            <a:pPr>
              <a:lnSpc>
                <a:spcPct val="90000"/>
              </a:lnSpc>
              <a:buFont typeface="Arial"/>
              <a:buChar char="•"/>
            </a:pPr>
            <a:r>
              <a:rPr lang="es-ES" sz="2200" strike="noStrike">
                <a:solidFill>
                  <a:srgbClr val="303030"/>
                </a:solidFill>
                <a:latin typeface="Times New Roman"/>
                <a:ea typeface="Times New Roman"/>
              </a:rPr>
              <a:t>L’Estat assumeix la </a:t>
            </a:r>
            <a:r>
              <a:rPr lang="es-ES" sz="2200" b="1" strike="noStrike">
                <a:solidFill>
                  <a:srgbClr val="303030"/>
                </a:solidFill>
                <a:latin typeface="Times New Roman"/>
                <a:ea typeface="Times New Roman"/>
              </a:rPr>
              <a:t>mediació</a:t>
            </a:r>
            <a:r>
              <a:rPr lang="es-ES" sz="2200" strike="noStrike">
                <a:solidFill>
                  <a:srgbClr val="303030"/>
                </a:solidFill>
                <a:latin typeface="Times New Roman"/>
                <a:ea typeface="Times New Roman"/>
              </a:rPr>
              <a:t> de la comunitat</a:t>
            </a:r>
            <a:endParaRPr/>
          </a:p>
          <a:p>
            <a:pPr>
              <a:lnSpc>
                <a:spcPct val="90000"/>
              </a:lnSpc>
              <a:buFont typeface="Arial"/>
              <a:buChar char="•"/>
            </a:pPr>
            <a:r>
              <a:rPr lang="es-ES" sz="2200" strike="noStrike">
                <a:solidFill>
                  <a:srgbClr val="303030"/>
                </a:solidFill>
                <a:latin typeface="Times New Roman"/>
                <a:ea typeface="Times New Roman"/>
              </a:rPr>
              <a:t>L’Estat expulsa el ritual de venjança</a:t>
            </a:r>
            <a:endParaRPr/>
          </a:p>
          <a:p>
            <a:pPr>
              <a:lnSpc>
                <a:spcPct val="90000"/>
              </a:lnSpc>
              <a:buFont typeface="Arial"/>
              <a:buChar char="•"/>
            </a:pPr>
            <a:r>
              <a:rPr lang="es-ES" sz="2200" strike="noStrike">
                <a:solidFill>
                  <a:srgbClr val="303030"/>
                </a:solidFill>
                <a:latin typeface="Times New Roman"/>
                <a:ea typeface="Times New Roman"/>
              </a:rPr>
              <a:t>L’Estat s’apropia de la </a:t>
            </a:r>
            <a:r>
              <a:rPr lang="es-ES" sz="2200" b="1" strike="noStrike">
                <a:solidFill>
                  <a:srgbClr val="303030"/>
                </a:solidFill>
                <a:latin typeface="Times New Roman"/>
                <a:ea typeface="Times New Roman"/>
              </a:rPr>
              <a:t>confiscació</a:t>
            </a:r>
            <a:r>
              <a:rPr lang="es-ES" sz="2200" strike="noStrike">
                <a:solidFill>
                  <a:srgbClr val="303030"/>
                </a:solidFill>
                <a:latin typeface="Times New Roman"/>
                <a:ea typeface="Times New Roman"/>
              </a:rPr>
              <a:t> de la propietat</a:t>
            </a:r>
            <a:endParaRPr/>
          </a:p>
        </p:txBody>
      </p:sp>
      <p:pic>
        <p:nvPicPr>
          <p:cNvPr id="300" name="image3.png"/>
          <p:cNvPicPr/>
          <p:nvPr/>
        </p:nvPicPr>
        <p:blipFill>
          <a:blip r:embed="rId2"/>
          <a:stretch/>
        </p:blipFill>
        <p:spPr>
          <a:xfrm>
            <a:off x="827640" y="6218280"/>
            <a:ext cx="963000" cy="639000"/>
          </a:xfrm>
          <a:prstGeom prst="rect">
            <a:avLst/>
          </a:prstGeom>
          <a:ln w="12600">
            <a:noFill/>
          </a:ln>
        </p:spPr>
      </p:pic>
      <p:pic>
        <p:nvPicPr>
          <p:cNvPr id="301" name="image22.jpg"/>
          <p:cNvPicPr/>
          <p:nvPr/>
        </p:nvPicPr>
        <p:blipFill>
          <a:blip r:embed="rId3"/>
          <a:stretch/>
        </p:blipFill>
        <p:spPr>
          <a:xfrm>
            <a:off x="5580000" y="476640"/>
            <a:ext cx="2791440" cy="3023640"/>
          </a:xfrm>
          <a:prstGeom prst="rect">
            <a:avLst/>
          </a:prstGeom>
          <a:ln w="12600">
            <a:noFill/>
          </a:ln>
        </p:spPr>
      </p:pic>
      <p:pic>
        <p:nvPicPr>
          <p:cNvPr id="302" name="image23.png"/>
          <p:cNvPicPr/>
          <p:nvPr/>
        </p:nvPicPr>
        <p:blipFill>
          <a:blip r:embed="rId4"/>
          <a:stretch/>
        </p:blipFill>
        <p:spPr>
          <a:xfrm>
            <a:off x="4572000" y="3650400"/>
            <a:ext cx="3768480" cy="2503080"/>
          </a:xfrm>
          <a:prstGeom prst="rect">
            <a:avLst/>
          </a:prstGeom>
          <a:ln w="12600">
            <a:noFill/>
          </a:ln>
        </p:spPr>
      </p:pic>
      <p:pic>
        <p:nvPicPr>
          <p:cNvPr id="303" name="image24.png"/>
          <p:cNvPicPr/>
          <p:nvPr/>
        </p:nvPicPr>
        <p:blipFill>
          <a:blip r:embed="rId5"/>
          <a:stretch/>
        </p:blipFill>
        <p:spPr>
          <a:xfrm>
            <a:off x="7452360" y="0"/>
            <a:ext cx="810360" cy="340560"/>
          </a:xfrm>
          <a:prstGeom prst="rect">
            <a:avLst/>
          </a:prstGeom>
          <a:ln w="12600">
            <a:noFill/>
          </a:ln>
        </p:spPr>
      </p:pic>
      <p:sp>
        <p:nvSpPr>
          <p:cNvPr id="304" name="CustomShape 3"/>
          <p:cNvSpPr/>
          <p:nvPr/>
        </p:nvSpPr>
        <p:spPr>
          <a:xfrm>
            <a:off x="1846440" y="6199200"/>
            <a:ext cx="649404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7th  European Community Framework Programme.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179640" y="5694120"/>
            <a:ext cx="5013720" cy="366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1000" strike="noStrike">
                <a:solidFill>
                  <a:srgbClr val="262626"/>
                </a:solidFill>
                <a:latin typeface="Times New Roman"/>
                <a:ea typeface="Times New Roman"/>
              </a:rPr>
              <a:t>Peter Paul Rubens. Victory and death of the consul Decius Mus at the battle 	</a:t>
            </a:r>
            <a:endParaRPr/>
          </a:p>
        </p:txBody>
      </p:sp>
      <p:sp>
        <p:nvSpPr>
          <p:cNvPr id="306" name="CustomShape 2"/>
          <p:cNvSpPr/>
          <p:nvPr/>
        </p:nvSpPr>
        <p:spPr>
          <a:xfrm>
            <a:off x="762120" y="609480"/>
            <a:ext cx="3656880" cy="130644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1839" strike="noStrike">
                <a:solidFill>
                  <a:srgbClr val="303030"/>
                </a:solidFill>
                <a:latin typeface="Times New Roman"/>
                <a:ea typeface="Times New Roman"/>
              </a:rPr>
              <a:t>Llenguatge de la violència?</a:t>
            </a:r>
            <a:endParaRPr/>
          </a:p>
          <a:p>
            <a:pPr algn="ctr">
              <a:lnSpc>
                <a:spcPct val="100000"/>
              </a:lnSpc>
              <a:buFont typeface="Arial"/>
              <a:buChar char="-"/>
            </a:pPr>
            <a:r>
              <a:rPr lang="es-ES" sz="1839" strike="noStrike">
                <a:solidFill>
                  <a:srgbClr val="303030"/>
                </a:solidFill>
                <a:latin typeface="Times New Roman"/>
                <a:ea typeface="Times New Roman"/>
              </a:rPr>
              <a:t>Ritual de Vindicta</a:t>
            </a:r>
            <a:endParaRPr/>
          </a:p>
          <a:p>
            <a:pPr algn="ctr">
              <a:lnSpc>
                <a:spcPct val="100000"/>
              </a:lnSpc>
              <a:buFont typeface="Arial"/>
              <a:buChar char="-"/>
            </a:pPr>
            <a:r>
              <a:rPr lang="es-ES" sz="1839" strike="noStrike">
                <a:solidFill>
                  <a:srgbClr val="303030"/>
                </a:solidFill>
                <a:latin typeface="Times New Roman"/>
                <a:ea typeface="Times New Roman"/>
              </a:rPr>
              <a:t>Pintures de batalles dels segles XVII i XVIII.</a:t>
            </a:r>
            <a:endParaRPr/>
          </a:p>
        </p:txBody>
      </p:sp>
      <p:pic>
        <p:nvPicPr>
          <p:cNvPr id="307" name="image2.png"/>
          <p:cNvPicPr/>
          <p:nvPr/>
        </p:nvPicPr>
        <p:blipFill>
          <a:blip r:embed="rId2"/>
          <a:stretch/>
        </p:blipFill>
        <p:spPr>
          <a:xfrm>
            <a:off x="7452360" y="23040"/>
            <a:ext cx="806040" cy="340200"/>
          </a:xfrm>
          <a:prstGeom prst="rect">
            <a:avLst/>
          </a:prstGeom>
          <a:ln w="12600">
            <a:noFill/>
          </a:ln>
        </p:spPr>
      </p:pic>
      <p:sp>
        <p:nvSpPr>
          <p:cNvPr id="308"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309" name="image3.png"/>
          <p:cNvPicPr/>
          <p:nvPr/>
        </p:nvPicPr>
        <p:blipFill>
          <a:blip r:embed="rId3"/>
          <a:stretch/>
        </p:blipFill>
        <p:spPr>
          <a:xfrm>
            <a:off x="833040" y="6208560"/>
            <a:ext cx="963000" cy="639000"/>
          </a:xfrm>
          <a:prstGeom prst="rect">
            <a:avLst/>
          </a:prstGeom>
          <a:ln w="12600">
            <a:noFill/>
          </a:ln>
        </p:spPr>
      </p:pic>
      <p:sp>
        <p:nvSpPr>
          <p:cNvPr id="310" name="CustomShape 4"/>
          <p:cNvSpPr/>
          <p:nvPr/>
        </p:nvSpPr>
        <p:spPr>
          <a:xfrm>
            <a:off x="5292000" y="3866760"/>
            <a:ext cx="3743640" cy="22492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500" strike="noStrike">
                <a:solidFill>
                  <a:srgbClr val="000000"/>
                </a:solidFill>
                <a:latin typeface="Times New Roman"/>
                <a:ea typeface="Times New Roman"/>
              </a:rPr>
              <a:t>J. M. Wallace-Hadrill, The Bloodfeud of the Franks:</a:t>
            </a:r>
            <a:endParaRPr/>
          </a:p>
          <a:p>
            <a:pPr>
              <a:lnSpc>
                <a:spcPct val="100000"/>
              </a:lnSpc>
            </a:pPr>
            <a:r>
              <a:rPr lang="es-ES" sz="1500" strike="noStrike">
                <a:solidFill>
                  <a:srgbClr val="000000"/>
                </a:solidFill>
                <a:latin typeface="Times New Roman"/>
                <a:ea typeface="Times New Roman"/>
              </a:rPr>
              <a:t>„</a:t>
            </a:r>
            <a:r>
              <a:rPr lang="es-ES" sz="1600" strike="noStrike">
                <a:solidFill>
                  <a:srgbClr val="000000"/>
                </a:solidFill>
                <a:latin typeface="Times New Roman"/>
                <a:ea typeface="Times New Roman"/>
              </a:rPr>
              <a:t>Feuding in the sense of </a:t>
            </a:r>
            <a:r>
              <a:rPr lang="es-ES" sz="1600" i="1" strike="noStrike">
                <a:solidFill>
                  <a:srgbClr val="000000"/>
                </a:solidFill>
                <a:latin typeface="Times New Roman"/>
                <a:ea typeface="Times New Roman"/>
              </a:rPr>
              <a:t>i</a:t>
            </a:r>
            <a:r>
              <a:rPr lang="es-ES" sz="1600" b="1" i="1" strike="noStrike">
                <a:solidFill>
                  <a:srgbClr val="000000"/>
                </a:solidFill>
                <a:latin typeface="Times New Roman"/>
                <a:ea typeface="Times New Roman"/>
              </a:rPr>
              <a:t>ncessant private warfare,</a:t>
            </a:r>
            <a:r>
              <a:rPr lang="es-ES" sz="1600" b="1" strike="noStrike">
                <a:solidFill>
                  <a:srgbClr val="000000"/>
                </a:solidFill>
                <a:latin typeface="Times New Roman"/>
                <a:ea typeface="Times New Roman"/>
              </a:rPr>
              <a:t> is a myth</a:t>
            </a:r>
            <a:r>
              <a:rPr lang="es-ES" sz="1600" strike="noStrike">
                <a:solidFill>
                  <a:srgbClr val="000000"/>
                </a:solidFill>
                <a:latin typeface="Times New Roman"/>
                <a:ea typeface="Times New Roman"/>
              </a:rPr>
              <a:t>; feuding in the sense of very widespread and frequent procedures </a:t>
            </a:r>
            <a:r>
              <a:rPr lang="es-ES" sz="1600" b="1" i="1" strike="noStrike">
                <a:solidFill>
                  <a:srgbClr val="000000"/>
                </a:solidFill>
                <a:latin typeface="Times New Roman"/>
                <a:ea typeface="Times New Roman"/>
              </a:rPr>
              <a:t>to reach composition-settlements </a:t>
            </a:r>
            <a:r>
              <a:rPr lang="es-ES" sz="1600" strike="noStrike">
                <a:solidFill>
                  <a:srgbClr val="000000"/>
                </a:solidFill>
                <a:latin typeface="Times New Roman"/>
                <a:ea typeface="Times New Roman"/>
              </a:rPr>
              <a:t>necessarily hovering on the edge of bloodshed, is not. The marvel of early </a:t>
            </a:r>
            <a:r>
              <a:rPr lang="es-ES" sz="1600" b="1" i="1" strike="noStrike">
                <a:solidFill>
                  <a:srgbClr val="000000"/>
                </a:solidFill>
                <a:latin typeface="Times New Roman"/>
                <a:ea typeface="Times New Roman"/>
              </a:rPr>
              <a:t>medieval society is not war but peace</a:t>
            </a:r>
            <a:r>
              <a:rPr lang="es-ES" sz="1600" strike="noStrike">
                <a:solidFill>
                  <a:srgbClr val="000000"/>
                </a:solidFill>
                <a:latin typeface="Times New Roman"/>
                <a:ea typeface="Times New Roman"/>
              </a:rPr>
              <a:t>.</a:t>
            </a:r>
            <a:r>
              <a:rPr lang="es-ES" sz="1500" strike="noStrike">
                <a:solidFill>
                  <a:srgbClr val="000000"/>
                </a:solidFill>
                <a:latin typeface="Times New Roman"/>
                <a:ea typeface="Times New Roman"/>
              </a:rPr>
              <a:t>“</a:t>
            </a:r>
            <a:endParaRPr/>
          </a:p>
        </p:txBody>
      </p:sp>
      <p:pic>
        <p:nvPicPr>
          <p:cNvPr id="311" name="image25.png"/>
          <p:cNvPicPr/>
          <p:nvPr/>
        </p:nvPicPr>
        <p:blipFill>
          <a:blip r:embed="rId4"/>
          <a:stretch/>
        </p:blipFill>
        <p:spPr>
          <a:xfrm>
            <a:off x="5194080" y="508680"/>
            <a:ext cx="3841920" cy="2919600"/>
          </a:xfrm>
          <a:prstGeom prst="rect">
            <a:avLst/>
          </a:prstGeom>
          <a:ln w="12600">
            <a:noFill/>
          </a:ln>
        </p:spPr>
      </p:pic>
      <p:pic>
        <p:nvPicPr>
          <p:cNvPr id="312" name="image26.jpg"/>
          <p:cNvPicPr/>
          <p:nvPr/>
        </p:nvPicPr>
        <p:blipFill>
          <a:blip r:embed="rId5"/>
          <a:stretch/>
        </p:blipFill>
        <p:spPr>
          <a:xfrm>
            <a:off x="121320" y="2925000"/>
            <a:ext cx="4951080" cy="2736720"/>
          </a:xfrm>
          <a:prstGeom prst="rect">
            <a:avLst/>
          </a:prstGeom>
          <a:ln w="12600">
            <a:noFill/>
          </a:ln>
        </p:spPr>
      </p:pic>
      <p:sp>
        <p:nvSpPr>
          <p:cNvPr id="313" name="CustomShape 5"/>
          <p:cNvSpPr/>
          <p:nvPr/>
        </p:nvSpPr>
        <p:spPr>
          <a:xfrm>
            <a:off x="5200200" y="3501000"/>
            <a:ext cx="2550240" cy="27252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s-ES" sz="1200" strike="noStrike">
                <a:solidFill>
                  <a:srgbClr val="000000"/>
                </a:solidFill>
                <a:latin typeface="Times New Roman"/>
                <a:ea typeface="Times New Roman"/>
              </a:rPr>
              <a:t>Antonio Calza, Battle, end of 17th Cent.</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14" name="CustomShape 1"/>
          <p:cNvSpPr/>
          <p:nvPr/>
        </p:nvSpPr>
        <p:spPr>
          <a:xfrm>
            <a:off x="4932360" y="4941720"/>
            <a:ext cx="3024000" cy="12301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400" strike="noStrike">
                <a:solidFill>
                  <a:srgbClr val="262626"/>
                </a:solidFill>
                <a:latin typeface="Times New Roman"/>
                <a:ea typeface="Microsoft YaHei"/>
              </a:rPr>
              <a:t>Capo leopardino dal libro di Edward E. Evans-Pritchard: The Nuer. A description of the modes of livelihood and political institutions of a Nilotic people, Oxford, 1940.</a:t>
            </a:r>
            <a:endParaRPr/>
          </a:p>
        </p:txBody>
      </p:sp>
      <p:pic>
        <p:nvPicPr>
          <p:cNvPr id="315" name="Picture 314"/>
          <p:cNvPicPr/>
          <p:nvPr/>
        </p:nvPicPr>
        <p:blipFill>
          <a:blip r:embed="rId4"/>
          <a:stretch/>
        </p:blipFill>
        <p:spPr>
          <a:xfrm>
            <a:off x="7451640" y="23760"/>
            <a:ext cx="807840" cy="339480"/>
          </a:xfrm>
          <a:prstGeom prst="rect">
            <a:avLst/>
          </a:prstGeom>
          <a:ln>
            <a:noFill/>
          </a:ln>
        </p:spPr>
      </p:pic>
      <p:sp>
        <p:nvSpPr>
          <p:cNvPr id="316"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317" name="Picture 316"/>
          <p:cNvPicPr/>
          <p:nvPr/>
        </p:nvPicPr>
        <p:blipFill>
          <a:blip r:embed="rId5"/>
          <a:stretch/>
        </p:blipFill>
        <p:spPr>
          <a:xfrm>
            <a:off x="833400" y="6208560"/>
            <a:ext cx="963360" cy="639720"/>
          </a:xfrm>
          <a:prstGeom prst="rect">
            <a:avLst/>
          </a:prstGeom>
          <a:ln>
            <a:noFill/>
          </a:ln>
        </p:spPr>
      </p:pic>
      <p:sp>
        <p:nvSpPr>
          <p:cNvPr id="318" name="CustomShape 3"/>
          <p:cNvSpPr/>
          <p:nvPr/>
        </p:nvSpPr>
        <p:spPr>
          <a:xfrm>
            <a:off x="762120" y="609480"/>
            <a:ext cx="4025520" cy="54115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s-ES" sz="3500" strike="noStrike">
                <a:solidFill>
                  <a:srgbClr val="303030"/>
                </a:solidFill>
                <a:latin typeface="Times New Roman"/>
                <a:ea typeface="Microsoft YaHei"/>
              </a:rPr>
              <a:t>Què és la venjança?</a:t>
            </a:r>
            <a:endParaRPr/>
          </a:p>
          <a:p>
            <a:pPr>
              <a:lnSpc>
                <a:spcPct val="80000"/>
              </a:lnSpc>
            </a:pPr>
            <a:r>
              <a:rPr lang="es-ES" sz="2400" strike="noStrike">
                <a:solidFill>
                  <a:srgbClr val="303030"/>
                </a:solidFill>
                <a:latin typeface="Times New Roman"/>
                <a:ea typeface="Microsoft YaHei"/>
              </a:rPr>
              <a:t> </a:t>
            </a:r>
            <a:endParaRPr/>
          </a:p>
          <a:p>
            <a:pPr>
              <a:lnSpc>
                <a:spcPct val="80000"/>
              </a:lnSpc>
            </a:pPr>
            <a:r>
              <a:rPr lang="es-ES" sz="2400" strike="noStrike">
                <a:solidFill>
                  <a:srgbClr val="303030"/>
                </a:solidFill>
                <a:latin typeface="Times New Roman"/>
                <a:ea typeface="Microsoft YaHei"/>
              </a:rPr>
              <a:t>És el sistema de </a:t>
            </a:r>
            <a:r>
              <a:rPr lang="es-ES" sz="2400" b="1" strike="noStrike">
                <a:solidFill>
                  <a:srgbClr val="303030"/>
                </a:solidFill>
                <a:latin typeface="Times New Roman"/>
                <a:ea typeface="Microsoft YaHei"/>
              </a:rPr>
              <a:t>resolució de conflictes</a:t>
            </a:r>
            <a:r>
              <a:rPr lang="es-ES" sz="2400" strike="noStrike">
                <a:solidFill>
                  <a:srgbClr val="303030"/>
                </a:solidFill>
                <a:latin typeface="Times New Roman"/>
                <a:ea typeface="Microsoft YaHei"/>
              </a:rPr>
              <a:t>, la institució de </a:t>
            </a:r>
            <a:r>
              <a:rPr lang="es-ES" sz="2400" b="1" strike="noStrike">
                <a:solidFill>
                  <a:srgbClr val="303030"/>
                </a:solidFill>
                <a:latin typeface="Times New Roman"/>
                <a:ea typeface="Microsoft YaHei"/>
              </a:rPr>
              <a:t>control social de la comunitat</a:t>
            </a:r>
            <a:r>
              <a:rPr lang="es-ES" sz="2400" strike="noStrike">
                <a:solidFill>
                  <a:srgbClr val="303030"/>
                </a:solidFill>
                <a:latin typeface="Times New Roman"/>
                <a:ea typeface="Microsoft YaHei"/>
              </a:rPr>
              <a:t>, el sistema</a:t>
            </a:r>
            <a:r>
              <a:rPr lang="es-ES" sz="2400" b="1" strike="noStrike">
                <a:solidFill>
                  <a:srgbClr val="303030"/>
                </a:solidFill>
                <a:latin typeface="Times New Roman"/>
                <a:ea typeface="Microsoft YaHei"/>
              </a:rPr>
              <a:t> politic-administratiu i econòmic </a:t>
            </a:r>
            <a:r>
              <a:rPr lang="es-ES" sz="2400" strike="noStrike">
                <a:solidFill>
                  <a:srgbClr val="303030"/>
                </a:solidFill>
                <a:latin typeface="Times New Roman"/>
                <a:ea typeface="Microsoft YaHei"/>
              </a:rPr>
              <a:t>i el model dels valors socials.</a:t>
            </a:r>
            <a:endParaRPr/>
          </a:p>
          <a:p>
            <a:pPr>
              <a:lnSpc>
                <a:spcPct val="80000"/>
              </a:lnSpc>
              <a:buFont typeface="Arial"/>
              <a:buChar char="•"/>
            </a:pPr>
            <a:r>
              <a:rPr lang="es-ES" sz="2400" strike="noStrike">
                <a:solidFill>
                  <a:srgbClr val="303030"/>
                </a:solidFill>
                <a:latin typeface="Times New Roman"/>
                <a:ea typeface="Microsoft YaHei"/>
              </a:rPr>
              <a:t>Les comunitats tribals</a:t>
            </a:r>
            <a:endParaRPr/>
          </a:p>
          <a:p>
            <a:pPr>
              <a:lnSpc>
                <a:spcPct val="80000"/>
              </a:lnSpc>
              <a:buFont typeface="Arial"/>
              <a:buChar char="•"/>
            </a:pPr>
            <a:r>
              <a:rPr lang="es-ES" sz="2400" strike="noStrike">
                <a:solidFill>
                  <a:srgbClr val="303030"/>
                </a:solidFill>
                <a:latin typeface="Times New Roman"/>
                <a:ea typeface="Microsoft YaHei"/>
              </a:rPr>
              <a:t>El codi de Hammurabi</a:t>
            </a:r>
            <a:endParaRPr/>
          </a:p>
          <a:p>
            <a:pPr>
              <a:lnSpc>
                <a:spcPct val="80000"/>
              </a:lnSpc>
              <a:buFont typeface="Arial"/>
              <a:buChar char="•"/>
            </a:pPr>
            <a:r>
              <a:rPr lang="es-ES" sz="2400" strike="noStrike">
                <a:solidFill>
                  <a:srgbClr val="303030"/>
                </a:solidFill>
                <a:latin typeface="Times New Roman"/>
                <a:ea typeface="Microsoft YaHei"/>
              </a:rPr>
              <a:t>La Llei del Talió</a:t>
            </a:r>
            <a:endParaRPr/>
          </a:p>
          <a:p>
            <a:pPr>
              <a:lnSpc>
                <a:spcPct val="80000"/>
              </a:lnSpc>
              <a:buFont typeface="Arial"/>
              <a:buChar char="•"/>
            </a:pPr>
            <a:r>
              <a:rPr lang="es-ES" sz="2400" strike="noStrike">
                <a:solidFill>
                  <a:srgbClr val="303030"/>
                </a:solidFill>
                <a:latin typeface="Times New Roman"/>
                <a:ea typeface="Microsoft YaHei"/>
              </a:rPr>
              <a:t>El ritual de costum medieval de </a:t>
            </a:r>
            <a:r>
              <a:rPr lang="es-ES" sz="2400" i="1" strike="noStrike">
                <a:solidFill>
                  <a:srgbClr val="303030"/>
                </a:solidFill>
                <a:latin typeface="Times New Roman"/>
                <a:ea typeface="Microsoft YaHei"/>
              </a:rPr>
              <a:t>vindicta</a:t>
            </a:r>
            <a:r>
              <a:rPr lang="es-ES" sz="2400" strike="noStrike">
                <a:solidFill>
                  <a:srgbClr val="303030"/>
                </a:solidFill>
                <a:latin typeface="Times New Roman"/>
                <a:ea typeface="Microsoft YaHei"/>
              </a:rPr>
              <a:t> = </a:t>
            </a:r>
            <a:r>
              <a:rPr lang="es-ES" sz="2400" i="1" strike="noStrike">
                <a:solidFill>
                  <a:srgbClr val="303030"/>
                </a:solidFill>
                <a:latin typeface="Times New Roman"/>
                <a:ea typeface="Microsoft YaHei"/>
              </a:rPr>
              <a:t>iustitia</a:t>
            </a:r>
            <a:endParaRPr/>
          </a:p>
          <a:p>
            <a:pPr>
              <a:lnSpc>
                <a:spcPct val="80000"/>
              </a:lnSpc>
              <a:buFont typeface="Arial"/>
              <a:buChar char="•"/>
            </a:pPr>
            <a:r>
              <a:rPr lang="es-ES" sz="2400" strike="noStrike">
                <a:solidFill>
                  <a:srgbClr val="303030"/>
                </a:solidFill>
                <a:latin typeface="Times New Roman"/>
                <a:ea typeface="Microsoft YaHei"/>
              </a:rPr>
              <a:t>La llarga permanència del ritual</a:t>
            </a:r>
            <a:endParaRPr/>
          </a:p>
        </p:txBody>
      </p:sp>
      <p:pic>
        <p:nvPicPr>
          <p:cNvPr id="319" name="Picture 318"/>
          <p:cNvPicPr/>
          <p:nvPr/>
        </p:nvPicPr>
        <p:blipFill>
          <a:blip r:embed="rId6"/>
          <a:stretch/>
        </p:blipFill>
        <p:spPr>
          <a:xfrm>
            <a:off x="5003640" y="398520"/>
            <a:ext cx="3255840" cy="4631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4572000" y="5085360"/>
            <a:ext cx="4463640" cy="7912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r>
              <a:rPr lang="es-ES" sz="1600" strike="noStrike">
                <a:solidFill>
                  <a:srgbClr val="262626"/>
                </a:solidFill>
                <a:latin typeface="Times New Roman"/>
                <a:ea typeface="Times New Roman"/>
              </a:rPr>
              <a:t>En la mitologia grega, Nèmesi era la deesa de la venjança.</a:t>
            </a:r>
            <a:endParaRPr/>
          </a:p>
          <a:p>
            <a:pPr>
              <a:lnSpc>
                <a:spcPct val="100000"/>
              </a:lnSpc>
            </a:pPr>
            <a:r>
              <a:rPr lang="es-ES" sz="1100" strike="noStrike">
                <a:solidFill>
                  <a:srgbClr val="262626"/>
                </a:solidFill>
                <a:latin typeface="Times New Roman"/>
                <a:ea typeface="Times New Roman"/>
              </a:rPr>
              <a:t>(All pictures From Wikimedia Commons, the free media repository)</a:t>
            </a:r>
            <a:endParaRPr/>
          </a:p>
        </p:txBody>
      </p:sp>
      <p:sp>
        <p:nvSpPr>
          <p:cNvPr id="203" name="CustomShape 2"/>
          <p:cNvSpPr/>
          <p:nvPr/>
        </p:nvSpPr>
        <p:spPr>
          <a:xfrm>
            <a:off x="762120" y="609480"/>
            <a:ext cx="365688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1510" strike="noStrike">
                <a:solidFill>
                  <a:srgbClr val="303030"/>
                </a:solidFill>
                <a:latin typeface="Times New Roman"/>
                <a:ea typeface="Times New Roman"/>
              </a:rPr>
              <a:t>Marie Curie Intra European Fellowship</a:t>
            </a:r>
            <a:endParaRPr/>
          </a:p>
          <a:p>
            <a:pPr algn="ctr">
              <a:lnSpc>
                <a:spcPct val="100000"/>
              </a:lnSpc>
            </a:pPr>
            <a:endParaRPr/>
          </a:p>
          <a:p>
            <a:pPr algn="ctr">
              <a:lnSpc>
                <a:spcPct val="100000"/>
              </a:lnSpc>
            </a:pPr>
            <a:r>
              <a:rPr lang="es-ES" sz="1510" strike="noStrike">
                <a:solidFill>
                  <a:srgbClr val="303030"/>
                </a:solidFill>
                <a:latin typeface="Times New Roman"/>
                <a:ea typeface="Times New Roman"/>
              </a:rPr>
              <a:t>Projecte:</a:t>
            </a:r>
            <a:endParaRPr/>
          </a:p>
          <a:p>
            <a:pPr algn="ctr">
              <a:lnSpc>
                <a:spcPct val="100000"/>
              </a:lnSpc>
            </a:pPr>
            <a:r>
              <a:rPr lang="es-ES" sz="1510" b="1" strike="noStrike">
                <a:solidFill>
                  <a:srgbClr val="303030"/>
                </a:solidFill>
                <a:latin typeface="Times New Roman"/>
                <a:ea typeface="Times New Roman"/>
              </a:rPr>
              <a:t>»</a:t>
            </a:r>
            <a:r>
              <a:rPr lang="es-ES" sz="1510" b="1" i="1" strike="noStrike">
                <a:solidFill>
                  <a:srgbClr val="303030"/>
                </a:solidFill>
                <a:latin typeface="Times New Roman"/>
                <a:ea typeface="Times New Roman"/>
              </a:rPr>
              <a:t>FAIDA. Conflictes i guerres familiars entre el dret constitudinari i el procediment jurídic a l’Europa medieval i moderna. El cas del nord del mar Adriàtic</a:t>
            </a:r>
            <a:r>
              <a:rPr lang="es-ES" sz="1510" b="1" strike="noStrike">
                <a:solidFill>
                  <a:srgbClr val="303030"/>
                </a:solidFill>
                <a:latin typeface="Times New Roman"/>
                <a:ea typeface="Times New Roman"/>
              </a:rPr>
              <a:t>« </a:t>
            </a:r>
            <a:endParaRPr/>
          </a:p>
          <a:p>
            <a:pPr algn="ctr">
              <a:lnSpc>
                <a:spcPct val="100000"/>
              </a:lnSpc>
            </a:pPr>
            <a:endParaRPr/>
          </a:p>
          <a:p>
            <a:pPr algn="ctr">
              <a:lnSpc>
                <a:spcPct val="100000"/>
              </a:lnSpc>
            </a:pPr>
            <a:r>
              <a:rPr lang="es-ES" sz="1510" strike="noStrike">
                <a:solidFill>
                  <a:srgbClr val="303030"/>
                </a:solidFill>
                <a:latin typeface="Times New Roman"/>
                <a:ea typeface="Times New Roman"/>
              </a:rPr>
              <a:t>Investigador: prof. Darko Darovec</a:t>
            </a:r>
            <a:endParaRPr/>
          </a:p>
          <a:p>
            <a:pPr algn="ctr">
              <a:lnSpc>
                <a:spcPct val="100000"/>
              </a:lnSpc>
            </a:pPr>
            <a:r>
              <a:rPr lang="es-ES" sz="1510" strike="noStrike">
                <a:solidFill>
                  <a:srgbClr val="303030"/>
                </a:solidFill>
                <a:latin typeface="Times New Roman"/>
                <a:ea typeface="Times New Roman"/>
              </a:rPr>
              <a:t>Supervisor: prof. Claudio Povolo</a:t>
            </a:r>
            <a:endParaRPr/>
          </a:p>
          <a:p>
            <a:pPr algn="ctr">
              <a:lnSpc>
                <a:spcPct val="100000"/>
              </a:lnSpc>
            </a:pPr>
            <a:r>
              <a:rPr lang="es-ES" sz="1510" strike="noStrike">
                <a:solidFill>
                  <a:srgbClr val="303030"/>
                </a:solidFill>
                <a:latin typeface="Times New Roman"/>
                <a:ea typeface="Times New Roman"/>
              </a:rPr>
              <a:t>Università Ca‘ Foscari Venezia, Dipartimento di Studi Umanistici</a:t>
            </a:r>
            <a:endParaRPr/>
          </a:p>
          <a:p>
            <a:pPr algn="ctr">
              <a:lnSpc>
                <a:spcPct val="100000"/>
              </a:lnSpc>
            </a:pPr>
            <a:endParaRPr/>
          </a:p>
        </p:txBody>
      </p:sp>
      <p:pic>
        <p:nvPicPr>
          <p:cNvPr id="204" name="image2.png"/>
          <p:cNvPicPr/>
          <p:nvPr/>
        </p:nvPicPr>
        <p:blipFill>
          <a:blip r:embed="rId2"/>
          <a:stretch/>
        </p:blipFill>
        <p:spPr>
          <a:xfrm>
            <a:off x="7452360" y="23040"/>
            <a:ext cx="806040" cy="340200"/>
          </a:xfrm>
          <a:prstGeom prst="rect">
            <a:avLst/>
          </a:prstGeom>
          <a:ln w="12600">
            <a:noFill/>
          </a:ln>
        </p:spPr>
      </p:pic>
      <p:sp>
        <p:nvSpPr>
          <p:cNvPr id="205"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06" name="image3.png"/>
          <p:cNvPicPr/>
          <p:nvPr/>
        </p:nvPicPr>
        <p:blipFill>
          <a:blip r:embed="rId3"/>
          <a:stretch/>
        </p:blipFill>
        <p:spPr>
          <a:xfrm>
            <a:off x="833040" y="6208560"/>
            <a:ext cx="963000" cy="639000"/>
          </a:xfrm>
          <a:prstGeom prst="rect">
            <a:avLst/>
          </a:prstGeom>
          <a:ln w="12600">
            <a:noFill/>
          </a:ln>
        </p:spPr>
      </p:pic>
      <p:pic>
        <p:nvPicPr>
          <p:cNvPr id="207" name="image5.png"/>
          <p:cNvPicPr/>
          <p:nvPr/>
        </p:nvPicPr>
        <p:blipFill>
          <a:blip r:embed="rId4"/>
          <a:stretch/>
        </p:blipFill>
        <p:spPr>
          <a:xfrm>
            <a:off x="4566600" y="877680"/>
            <a:ext cx="4436640" cy="39186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1600" b="1" strike="noStrike">
                <a:solidFill>
                  <a:srgbClr val="262626"/>
                </a:solidFill>
                <a:latin typeface="Times New Roman"/>
                <a:ea typeface="Times New Roman"/>
              </a:rPr>
              <a:t>Du Cange, Glossarium …, 1710: FAIDA &amp; INIMICITIAS </a:t>
            </a:r>
            <a:endParaRPr/>
          </a:p>
        </p:txBody>
      </p:sp>
      <p:pic>
        <p:nvPicPr>
          <p:cNvPr id="321" name="image2.png"/>
          <p:cNvPicPr/>
          <p:nvPr/>
        </p:nvPicPr>
        <p:blipFill>
          <a:blip r:embed="rId2"/>
          <a:stretch/>
        </p:blipFill>
        <p:spPr>
          <a:xfrm>
            <a:off x="7452360" y="23040"/>
            <a:ext cx="806040" cy="340200"/>
          </a:xfrm>
          <a:prstGeom prst="rect">
            <a:avLst/>
          </a:prstGeom>
          <a:ln w="12600">
            <a:noFill/>
          </a:ln>
        </p:spPr>
      </p:pic>
      <p:sp>
        <p:nvSpPr>
          <p:cNvPr id="322" name="CustomShape 2"/>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323" name="image3.png"/>
          <p:cNvPicPr/>
          <p:nvPr/>
        </p:nvPicPr>
        <p:blipFill>
          <a:blip r:embed="rId3"/>
          <a:stretch/>
        </p:blipFill>
        <p:spPr>
          <a:xfrm>
            <a:off x="833040" y="6208560"/>
            <a:ext cx="963000" cy="639000"/>
          </a:xfrm>
          <a:prstGeom prst="rect">
            <a:avLst/>
          </a:prstGeom>
          <a:ln w="12600">
            <a:noFill/>
          </a:ln>
        </p:spPr>
      </p:pic>
      <p:pic>
        <p:nvPicPr>
          <p:cNvPr id="324" name="image28.png"/>
          <p:cNvPicPr/>
          <p:nvPr/>
        </p:nvPicPr>
        <p:blipFill>
          <a:blip r:embed="rId4"/>
          <a:stretch/>
        </p:blipFill>
        <p:spPr>
          <a:xfrm>
            <a:off x="107640" y="620640"/>
            <a:ext cx="1334160" cy="5158080"/>
          </a:xfrm>
          <a:prstGeom prst="rect">
            <a:avLst/>
          </a:prstGeom>
          <a:ln w="12600">
            <a:noFill/>
          </a:ln>
        </p:spPr>
      </p:pic>
      <p:pic>
        <p:nvPicPr>
          <p:cNvPr id="325" name="image29.png"/>
          <p:cNvPicPr/>
          <p:nvPr/>
        </p:nvPicPr>
        <p:blipFill>
          <a:blip r:embed="rId5"/>
          <a:stretch/>
        </p:blipFill>
        <p:spPr>
          <a:xfrm>
            <a:off x="1619640" y="620640"/>
            <a:ext cx="1334160" cy="5158080"/>
          </a:xfrm>
          <a:prstGeom prst="rect">
            <a:avLst/>
          </a:prstGeom>
          <a:ln w="12600">
            <a:noFill/>
          </a:ln>
        </p:spPr>
      </p:pic>
      <p:sp>
        <p:nvSpPr>
          <p:cNvPr id="326" name="CustomShape 3"/>
          <p:cNvSpPr/>
          <p:nvPr/>
        </p:nvSpPr>
        <p:spPr>
          <a:xfrm>
            <a:off x="107640" y="634680"/>
            <a:ext cx="1334160" cy="5129640"/>
          </a:xfrm>
          <a:prstGeom prst="rect">
            <a:avLst/>
          </a:prstGeom>
          <a:noFill/>
          <a:ln>
            <a:noFill/>
          </a:ln>
        </p:spPr>
        <p:style>
          <a:lnRef idx="0">
            <a:scrgbClr r="0" g="0" b="0"/>
          </a:lnRef>
          <a:fillRef idx="0">
            <a:scrgbClr r="0" g="0" b="0"/>
          </a:fillRef>
          <a:effectRef idx="0">
            <a:scrgbClr r="0" g="0" b="0"/>
          </a:effectRef>
          <a:fontRef idx="minor"/>
        </p:style>
      </p:sp>
      <p:pic>
        <p:nvPicPr>
          <p:cNvPr id="327" name="image30.png"/>
          <p:cNvPicPr/>
          <p:nvPr/>
        </p:nvPicPr>
        <p:blipFill>
          <a:blip r:embed="rId6"/>
          <a:stretch/>
        </p:blipFill>
        <p:spPr>
          <a:xfrm>
            <a:off x="3060000" y="620640"/>
            <a:ext cx="1330560" cy="5143680"/>
          </a:xfrm>
          <a:prstGeom prst="rect">
            <a:avLst/>
          </a:prstGeom>
          <a:ln w="12600">
            <a:noFill/>
          </a:ln>
        </p:spPr>
      </p:pic>
      <p:pic>
        <p:nvPicPr>
          <p:cNvPr id="328" name="image31.jpg"/>
          <p:cNvPicPr/>
          <p:nvPr/>
        </p:nvPicPr>
        <p:blipFill>
          <a:blip r:embed="rId7"/>
          <a:stretch/>
        </p:blipFill>
        <p:spPr>
          <a:xfrm>
            <a:off x="6948360" y="629640"/>
            <a:ext cx="1340280" cy="5149080"/>
          </a:xfrm>
          <a:prstGeom prst="rect">
            <a:avLst/>
          </a:prstGeom>
          <a:ln w="12600">
            <a:noFill/>
          </a:ln>
        </p:spPr>
      </p:pic>
      <p:pic>
        <p:nvPicPr>
          <p:cNvPr id="329" name="image32.png"/>
          <p:cNvPicPr/>
          <p:nvPr/>
        </p:nvPicPr>
        <p:blipFill>
          <a:blip r:embed="rId8"/>
          <a:stretch/>
        </p:blipFill>
        <p:spPr>
          <a:xfrm>
            <a:off x="5436000" y="634680"/>
            <a:ext cx="1340280" cy="514908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179640" y="889920"/>
            <a:ext cx="3959640" cy="4265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2400" b="1" strike="noStrike">
                <a:solidFill>
                  <a:srgbClr val="000000"/>
                </a:solidFill>
                <a:latin typeface="Times New Roman"/>
                <a:ea typeface="Times New Roman"/>
              </a:rPr>
              <a:t>De què es composa el ritu?</a:t>
            </a:r>
            <a:endParaRPr/>
          </a:p>
          <a:p>
            <a:pPr>
              <a:lnSpc>
                <a:spcPct val="100000"/>
              </a:lnSpc>
            </a:pPr>
            <a:endParaRPr/>
          </a:p>
          <a:p>
            <a:pPr>
              <a:lnSpc>
                <a:spcPct val="100000"/>
              </a:lnSpc>
            </a:pPr>
            <a:r>
              <a:rPr lang="es-ES" strike="noStrike">
                <a:solidFill>
                  <a:srgbClr val="000000"/>
                </a:solidFill>
                <a:latin typeface="Times New Roman"/>
                <a:ea typeface="Times New Roman"/>
              </a:rPr>
              <a:t>Recentment he publicat un article sobre el ritus de l’investidura notarial basat en l’estudi d’un document datat del 1201) (</a:t>
            </a:r>
            <a:r>
              <a:rPr lang="es-ES" strike="noStrike">
                <a:solidFill>
                  <a:srgbClr val="0000FF"/>
                </a:solidFill>
                <a:latin typeface="Times New Roman"/>
                <a:ea typeface="Times New Roman"/>
              </a:rPr>
              <a:t>). </a:t>
            </a:r>
            <a:endParaRPr/>
          </a:p>
          <a:p>
            <a:pPr>
              <a:lnSpc>
                <a:spcPct val="100000"/>
              </a:lnSpc>
            </a:pPr>
            <a:endParaRPr/>
          </a:p>
          <a:p>
            <a:pPr>
              <a:lnSpc>
                <a:spcPct val="100000"/>
              </a:lnSpc>
            </a:pPr>
            <a:r>
              <a:rPr lang="es-ES" strike="noStrike">
                <a:solidFill>
                  <a:srgbClr val="0000FF"/>
                </a:solidFill>
                <a:latin typeface="Times New Roman"/>
                <a:ea typeface="Times New Roman"/>
              </a:rPr>
              <a:t>L’investidura ritual medieval pel nomenament de quasevol tipus de deure profà (des de reis, cavallers, notaris fins a camperols) estava estructurat en tres fases (comp. Le Goff, 'Le rituel </a:t>
            </a:r>
            <a:r>
              <a:rPr lang="es-ES" i="1" strike="noStrike">
                <a:solidFill>
                  <a:srgbClr val="0000FF"/>
                </a:solidFill>
                <a:latin typeface="Times New Roman"/>
                <a:ea typeface="Times New Roman"/>
              </a:rPr>
              <a:t>symbolique</a:t>
            </a:r>
            <a:r>
              <a:rPr lang="es-ES" strike="noStrike">
                <a:solidFill>
                  <a:srgbClr val="0000FF"/>
                </a:solidFill>
                <a:latin typeface="Times New Roman"/>
                <a:ea typeface="Times New Roman"/>
              </a:rPr>
              <a:t> de la vassalite’):   </a:t>
            </a:r>
            <a:endParaRPr/>
          </a:p>
          <a:p>
            <a:pPr>
              <a:lnSpc>
                <a:spcPct val="100000"/>
              </a:lnSpc>
            </a:pPr>
            <a:r>
              <a:rPr lang="es-ES" strike="noStrike">
                <a:solidFill>
                  <a:srgbClr val="0000FF"/>
                </a:solidFill>
                <a:latin typeface="Times New Roman"/>
                <a:ea typeface="Times New Roman"/>
              </a:rPr>
              <a:t> </a:t>
            </a:r>
            <a:endParaRPr/>
          </a:p>
        </p:txBody>
      </p:sp>
      <p:pic>
        <p:nvPicPr>
          <p:cNvPr id="331" name="image3.png"/>
          <p:cNvPicPr/>
          <p:nvPr/>
        </p:nvPicPr>
        <p:blipFill>
          <a:blip r:embed="rId2"/>
          <a:stretch/>
        </p:blipFill>
        <p:spPr>
          <a:xfrm>
            <a:off x="827640" y="6202440"/>
            <a:ext cx="963000" cy="639000"/>
          </a:xfrm>
          <a:prstGeom prst="rect">
            <a:avLst/>
          </a:prstGeom>
          <a:ln w="12600">
            <a:noFill/>
          </a:ln>
        </p:spPr>
      </p:pic>
      <p:sp>
        <p:nvSpPr>
          <p:cNvPr id="332" name="CustomShape 2"/>
          <p:cNvSpPr/>
          <p:nvPr/>
        </p:nvSpPr>
        <p:spPr>
          <a:xfrm>
            <a:off x="1907640" y="6192720"/>
            <a:ext cx="640800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7th  European Community Framework Programme.</a:t>
            </a:r>
            <a:endParaRPr/>
          </a:p>
        </p:txBody>
      </p:sp>
      <p:pic>
        <p:nvPicPr>
          <p:cNvPr id="333" name="image24.png"/>
          <p:cNvPicPr/>
          <p:nvPr/>
        </p:nvPicPr>
        <p:blipFill>
          <a:blip r:embed="rId3"/>
          <a:stretch/>
        </p:blipFill>
        <p:spPr>
          <a:xfrm>
            <a:off x="7505280" y="14040"/>
            <a:ext cx="810360" cy="340560"/>
          </a:xfrm>
          <a:prstGeom prst="rect">
            <a:avLst/>
          </a:prstGeom>
          <a:ln w="12600">
            <a:noFill/>
          </a:ln>
        </p:spPr>
      </p:pic>
      <p:pic>
        <p:nvPicPr>
          <p:cNvPr id="334" name="image33.png"/>
          <p:cNvPicPr/>
          <p:nvPr/>
        </p:nvPicPr>
        <p:blipFill>
          <a:blip r:embed="rId4"/>
          <a:stretch/>
        </p:blipFill>
        <p:spPr>
          <a:xfrm>
            <a:off x="4593240" y="476640"/>
            <a:ext cx="3770280" cy="5216760"/>
          </a:xfrm>
          <a:prstGeom prst="rect">
            <a:avLst/>
          </a:prstGeom>
          <a:ln w="12600">
            <a:noFill/>
          </a:ln>
        </p:spPr>
      </p:pic>
      <p:sp>
        <p:nvSpPr>
          <p:cNvPr id="335" name="CustomShape 3"/>
          <p:cNvSpPr/>
          <p:nvPr/>
        </p:nvSpPr>
        <p:spPr>
          <a:xfrm>
            <a:off x="4773240" y="5694120"/>
            <a:ext cx="3542400" cy="455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200" strike="noStrike">
                <a:solidFill>
                  <a:srgbClr val="000000"/>
                </a:solidFill>
                <a:latin typeface="Times New Roman"/>
                <a:ea typeface="Times New Roman"/>
              </a:rPr>
              <a:t>Evangelist Matthew, from the 9th century Ebbo Gospels in the Municipal Library, Épernay, France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1"/>
          <p:cNvSpPr/>
          <p:nvPr/>
        </p:nvSpPr>
        <p:spPr>
          <a:xfrm>
            <a:off x="179640" y="889920"/>
            <a:ext cx="2015640" cy="42040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buFont typeface="StarSymbol"/>
              <a:buAutoNum type="arabicPeriod"/>
            </a:pPr>
            <a:r>
              <a:rPr lang="es-ES" strike="noStrike">
                <a:solidFill>
                  <a:srgbClr val="000000"/>
                </a:solidFill>
                <a:latin typeface="Times New Roman"/>
                <a:ea typeface="Times New Roman"/>
              </a:rPr>
              <a:t>      </a:t>
            </a:r>
            <a:r>
              <a:rPr lang="es-ES" b="1" strike="noStrike">
                <a:solidFill>
                  <a:srgbClr val="000000"/>
                </a:solidFill>
                <a:latin typeface="Times New Roman"/>
                <a:ea typeface="Times New Roman"/>
              </a:rPr>
              <a:t>el present</a:t>
            </a:r>
            <a:r>
              <a:rPr lang="es-ES" strike="noStrike">
                <a:solidFill>
                  <a:srgbClr val="000000"/>
                </a:solidFill>
                <a:latin typeface="Times New Roman"/>
                <a:ea typeface="Times New Roman"/>
              </a:rPr>
              <a:t>: l’ofrena del present, de l’acceptació del present (reciprocitat: </a:t>
            </a:r>
            <a:r>
              <a:rPr lang="es-ES" i="1" strike="noStrike">
                <a:solidFill>
                  <a:srgbClr val="000000"/>
                </a:solidFill>
                <a:latin typeface="Times New Roman"/>
                <a:ea typeface="Times New Roman"/>
              </a:rPr>
              <a:t>immixtio manum</a:t>
            </a:r>
            <a:r>
              <a:rPr lang="es-ES" strike="noStrike">
                <a:solidFill>
                  <a:srgbClr val="000000"/>
                </a:solidFill>
                <a:latin typeface="Times New Roman"/>
                <a:ea typeface="Times New Roman"/>
              </a:rPr>
              <a:t>)</a:t>
            </a:r>
            <a:endParaRPr/>
          </a:p>
          <a:p>
            <a:pPr>
              <a:lnSpc>
                <a:spcPct val="100000"/>
              </a:lnSpc>
            </a:pPr>
            <a:r>
              <a:rPr lang="es-ES" strike="noStrike">
                <a:solidFill>
                  <a:srgbClr val="000000"/>
                </a:solidFill>
                <a:latin typeface="Times New Roman"/>
                <a:ea typeface="Times New Roman"/>
              </a:rPr>
              <a:t>2.       </a:t>
            </a:r>
            <a:r>
              <a:rPr lang="es-ES" b="1" strike="noStrike">
                <a:solidFill>
                  <a:srgbClr val="000000"/>
                </a:solidFill>
                <a:latin typeface="Times New Roman"/>
                <a:ea typeface="Times New Roman"/>
              </a:rPr>
              <a:t>el jurament  </a:t>
            </a:r>
            <a:r>
              <a:rPr lang="es-ES" strike="noStrike">
                <a:solidFill>
                  <a:srgbClr val="000000"/>
                </a:solidFill>
                <a:latin typeface="Times New Roman"/>
                <a:ea typeface="Times New Roman"/>
              </a:rPr>
              <a:t>de fidelitat</a:t>
            </a:r>
            <a:endParaRPr/>
          </a:p>
          <a:p>
            <a:pPr>
              <a:lnSpc>
                <a:spcPct val="100000"/>
              </a:lnSpc>
            </a:pPr>
            <a:r>
              <a:rPr lang="es-ES" strike="noStrike">
                <a:solidFill>
                  <a:srgbClr val="000000"/>
                </a:solidFill>
                <a:latin typeface="Times New Roman"/>
                <a:ea typeface="Times New Roman"/>
              </a:rPr>
              <a:t>3.       </a:t>
            </a:r>
            <a:r>
              <a:rPr lang="es-ES" b="1" strike="noStrike">
                <a:solidFill>
                  <a:srgbClr val="000000"/>
                </a:solidFill>
                <a:latin typeface="Times New Roman"/>
                <a:ea typeface="Times New Roman"/>
              </a:rPr>
              <a:t>l’acte final</a:t>
            </a:r>
            <a:r>
              <a:rPr lang="es-ES" strike="noStrike">
                <a:solidFill>
                  <a:srgbClr val="000000"/>
                </a:solidFill>
                <a:latin typeface="Times New Roman"/>
                <a:ea typeface="Times New Roman"/>
              </a:rPr>
              <a:t>:  la investidura - nomenament dels drets per iniciar el servei</a:t>
            </a:r>
            <a:endParaRPr/>
          </a:p>
          <a:p>
            <a:pPr>
              <a:lnSpc>
                <a:spcPct val="100000"/>
              </a:lnSpc>
            </a:pPr>
            <a:r>
              <a:rPr lang="es-ES" strike="noStrike">
                <a:solidFill>
                  <a:srgbClr val="000000"/>
                </a:solidFill>
                <a:latin typeface="Times New Roman"/>
                <a:ea typeface="Times New Roman"/>
              </a:rPr>
              <a:t> </a:t>
            </a:r>
            <a:endParaRPr/>
          </a:p>
        </p:txBody>
      </p:sp>
      <p:pic>
        <p:nvPicPr>
          <p:cNvPr id="337" name="image34.png"/>
          <p:cNvPicPr/>
          <p:nvPr/>
        </p:nvPicPr>
        <p:blipFill>
          <a:blip r:embed="rId2"/>
          <a:stretch/>
        </p:blipFill>
        <p:spPr>
          <a:xfrm>
            <a:off x="4001400" y="476640"/>
            <a:ext cx="3738240" cy="2566440"/>
          </a:xfrm>
          <a:prstGeom prst="rect">
            <a:avLst/>
          </a:prstGeom>
          <a:ln w="12600">
            <a:noFill/>
          </a:ln>
        </p:spPr>
      </p:pic>
      <p:pic>
        <p:nvPicPr>
          <p:cNvPr id="338" name="image3.png"/>
          <p:cNvPicPr/>
          <p:nvPr/>
        </p:nvPicPr>
        <p:blipFill>
          <a:blip r:embed="rId3"/>
          <a:stretch/>
        </p:blipFill>
        <p:spPr>
          <a:xfrm>
            <a:off x="827640" y="6202440"/>
            <a:ext cx="963000" cy="639000"/>
          </a:xfrm>
          <a:prstGeom prst="rect">
            <a:avLst/>
          </a:prstGeom>
          <a:ln w="12600">
            <a:noFill/>
          </a:ln>
        </p:spPr>
      </p:pic>
      <p:pic>
        <p:nvPicPr>
          <p:cNvPr id="339" name="image35.png"/>
          <p:cNvPicPr/>
          <p:nvPr/>
        </p:nvPicPr>
        <p:blipFill>
          <a:blip r:embed="rId4"/>
          <a:stretch/>
        </p:blipFill>
        <p:spPr>
          <a:xfrm>
            <a:off x="2609640" y="3150000"/>
            <a:ext cx="2681640" cy="2971800"/>
          </a:xfrm>
          <a:prstGeom prst="rect">
            <a:avLst/>
          </a:prstGeom>
          <a:ln w="12600">
            <a:noFill/>
          </a:ln>
        </p:spPr>
      </p:pic>
      <p:sp>
        <p:nvSpPr>
          <p:cNvPr id="340" name="CustomShape 2"/>
          <p:cNvSpPr/>
          <p:nvPr/>
        </p:nvSpPr>
        <p:spPr>
          <a:xfrm>
            <a:off x="1907640" y="6192720"/>
            <a:ext cx="640800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7th  European Community Framework Programme.</a:t>
            </a:r>
            <a:endParaRPr/>
          </a:p>
        </p:txBody>
      </p:sp>
      <p:pic>
        <p:nvPicPr>
          <p:cNvPr id="341" name="image24.png"/>
          <p:cNvPicPr/>
          <p:nvPr/>
        </p:nvPicPr>
        <p:blipFill>
          <a:blip r:embed="rId5"/>
          <a:stretch/>
        </p:blipFill>
        <p:spPr>
          <a:xfrm>
            <a:off x="7505280" y="14040"/>
            <a:ext cx="810360" cy="340560"/>
          </a:xfrm>
          <a:prstGeom prst="rect">
            <a:avLst/>
          </a:prstGeom>
          <a:ln w="12600">
            <a:noFill/>
          </a:ln>
        </p:spPr>
      </p:pic>
      <p:pic>
        <p:nvPicPr>
          <p:cNvPr id="342" name="image36.png"/>
          <p:cNvPicPr/>
          <p:nvPr/>
        </p:nvPicPr>
        <p:blipFill>
          <a:blip r:embed="rId6"/>
          <a:stretch/>
        </p:blipFill>
        <p:spPr>
          <a:xfrm>
            <a:off x="6084000" y="3205440"/>
            <a:ext cx="2375640" cy="291636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5436000" y="555120"/>
            <a:ext cx="3023640" cy="5230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600" strike="noStrike">
                <a:solidFill>
                  <a:srgbClr val="000000"/>
                </a:solidFill>
                <a:latin typeface="Times New Roman"/>
                <a:ea typeface="Times New Roman"/>
              </a:rPr>
              <a:t>La manera en què aquesta imatge idealitzada enllaça la imaginació social i la llei queda representada en el </a:t>
            </a:r>
            <a:r>
              <a:rPr lang="es-ES" sz="1600" b="1" strike="noStrike">
                <a:solidFill>
                  <a:srgbClr val="000000"/>
                </a:solidFill>
                <a:latin typeface="Times New Roman"/>
                <a:ea typeface="Times New Roman"/>
              </a:rPr>
              <a:t>ritual de vindicta</a:t>
            </a:r>
            <a:r>
              <a:rPr lang="es-ES" sz="1600" strike="noStrike">
                <a:solidFill>
                  <a:srgbClr val="000000"/>
                </a:solidFill>
                <a:latin typeface="Times New Roman"/>
                <a:ea typeface="Times New Roman"/>
              </a:rPr>
              <a:t>:</a:t>
            </a:r>
            <a:endParaRPr/>
          </a:p>
          <a:p>
            <a:pPr>
              <a:lnSpc>
                <a:spcPct val="100000"/>
              </a:lnSpc>
            </a:pPr>
            <a:r>
              <a:rPr lang="es-ES" sz="1600" strike="noStrike">
                <a:solidFill>
                  <a:srgbClr val="000000"/>
                </a:solidFill>
                <a:latin typeface="Times New Roman"/>
                <a:ea typeface="Times New Roman"/>
              </a:rPr>
              <a:t>1.       La reciprocitat: </a:t>
            </a:r>
            <a:r>
              <a:rPr lang="es-ES" sz="1600" b="1" strike="noStrike">
                <a:solidFill>
                  <a:srgbClr val="000000"/>
                </a:solidFill>
                <a:latin typeface="Times New Roman"/>
                <a:ea typeface="Times New Roman"/>
              </a:rPr>
              <a:t>ofensiva-contraofensiva - </a:t>
            </a:r>
            <a:r>
              <a:rPr lang="es-ES" sz="1600" i="1" strike="noStrike">
                <a:solidFill>
                  <a:srgbClr val="000000"/>
                </a:solidFill>
                <a:latin typeface="Times New Roman"/>
                <a:ea typeface="Times New Roman"/>
              </a:rPr>
              <a:t>penitència</a:t>
            </a:r>
            <a:r>
              <a:rPr lang="es-ES" sz="1600" strike="noStrike">
                <a:solidFill>
                  <a:srgbClr val="000000"/>
                </a:solidFill>
                <a:latin typeface="Times New Roman"/>
                <a:ea typeface="Times New Roman"/>
              </a:rPr>
              <a:t> (negociacions : </a:t>
            </a:r>
            <a:r>
              <a:rPr lang="es-ES" sz="1600" i="1" strike="noStrike">
                <a:solidFill>
                  <a:srgbClr val="000000"/>
                </a:solidFill>
                <a:latin typeface="Times New Roman"/>
                <a:ea typeface="Times New Roman"/>
              </a:rPr>
              <a:t>vendetta</a:t>
            </a:r>
            <a:r>
              <a:rPr lang="es-ES" sz="1600" strike="noStrike">
                <a:solidFill>
                  <a:srgbClr val="000000"/>
                </a:solidFill>
                <a:latin typeface="Times New Roman"/>
                <a:ea typeface="Times New Roman"/>
              </a:rPr>
              <a:t>/venjança), </a:t>
            </a:r>
            <a:endParaRPr/>
          </a:p>
          <a:p>
            <a:pPr>
              <a:lnSpc>
                <a:spcPct val="100000"/>
              </a:lnSpc>
            </a:pPr>
            <a:r>
              <a:rPr lang="es-ES" sz="1600" strike="noStrike">
                <a:solidFill>
                  <a:srgbClr val="000000"/>
                </a:solidFill>
                <a:latin typeface="Times New Roman"/>
                <a:ea typeface="Times New Roman"/>
              </a:rPr>
              <a:t>2.       </a:t>
            </a:r>
            <a:r>
              <a:rPr lang="es-ES" sz="1600" b="1" strike="noStrike">
                <a:solidFill>
                  <a:srgbClr val="000000"/>
                </a:solidFill>
                <a:latin typeface="Times New Roman"/>
                <a:ea typeface="Times New Roman"/>
              </a:rPr>
              <a:t>El jurament</a:t>
            </a:r>
            <a:r>
              <a:rPr lang="es-ES" sz="1600" strike="noStrike">
                <a:solidFill>
                  <a:srgbClr val="000000"/>
                </a:solidFill>
                <a:latin typeface="Times New Roman"/>
                <a:ea typeface="Times New Roman"/>
              </a:rPr>
              <a:t>: treva (</a:t>
            </a:r>
            <a:r>
              <a:rPr lang="es-ES" sz="1600" i="1" strike="noStrike">
                <a:solidFill>
                  <a:srgbClr val="000000"/>
                </a:solidFill>
                <a:latin typeface="Times New Roman"/>
                <a:ea typeface="Times New Roman"/>
              </a:rPr>
              <a:t>tregua</a:t>
            </a:r>
            <a:r>
              <a:rPr lang="es-ES" sz="1600" strike="noStrike">
                <a:solidFill>
                  <a:srgbClr val="000000"/>
                </a:solidFill>
                <a:latin typeface="Times New Roman"/>
                <a:ea typeface="Times New Roman"/>
              </a:rPr>
              <a:t>) (Rolandino, 1256: </a:t>
            </a:r>
            <a:r>
              <a:rPr lang="es-ES" sz="1600" i="1" strike="noStrike">
                <a:solidFill>
                  <a:srgbClr val="000000"/>
                </a:solidFill>
                <a:latin typeface="Times New Roman"/>
                <a:ea typeface="Times New Roman"/>
              </a:rPr>
              <a:t>fidancia seu treuga</a:t>
            </a:r>
            <a:r>
              <a:rPr lang="es-ES" sz="1600" strike="noStrike">
                <a:solidFill>
                  <a:srgbClr val="000000"/>
                </a:solidFill>
                <a:latin typeface="Times New Roman"/>
                <a:ea typeface="Times New Roman"/>
              </a:rPr>
              <a:t>)</a:t>
            </a:r>
            <a:endParaRPr/>
          </a:p>
          <a:p>
            <a:pPr>
              <a:lnSpc>
                <a:spcPct val="100000"/>
              </a:lnSpc>
            </a:pPr>
            <a:r>
              <a:rPr lang="es-ES" sz="1600" strike="noStrike">
                <a:solidFill>
                  <a:srgbClr val="000000"/>
                </a:solidFill>
                <a:latin typeface="Times New Roman"/>
                <a:ea typeface="Times New Roman"/>
              </a:rPr>
              <a:t>3.       </a:t>
            </a:r>
            <a:r>
              <a:rPr lang="es-ES" sz="1600" b="1" strike="noStrike">
                <a:solidFill>
                  <a:srgbClr val="000000"/>
                </a:solidFill>
                <a:latin typeface="Times New Roman"/>
                <a:ea typeface="Times New Roman"/>
              </a:rPr>
              <a:t>L’acte final</a:t>
            </a:r>
            <a:r>
              <a:rPr lang="es-ES" sz="1600" strike="noStrike">
                <a:solidFill>
                  <a:srgbClr val="000000"/>
                </a:solidFill>
                <a:latin typeface="Times New Roman"/>
                <a:ea typeface="Times New Roman"/>
              </a:rPr>
              <a:t>: la deliberació – </a:t>
            </a:r>
            <a:r>
              <a:rPr lang="es-ES" b="1" i="1" strike="noStrike">
                <a:solidFill>
                  <a:srgbClr val="000000"/>
                </a:solidFill>
                <a:latin typeface="Times New Roman"/>
                <a:ea typeface="Times New Roman"/>
              </a:rPr>
              <a:t>pau</a:t>
            </a:r>
            <a:r>
              <a:rPr lang="es-ES" sz="1600" b="1" strike="noStrike">
                <a:solidFill>
                  <a:srgbClr val="000000"/>
                </a:solidFill>
                <a:latin typeface="Times New Roman"/>
                <a:ea typeface="Times New Roman"/>
              </a:rPr>
              <a:t> (amor)</a:t>
            </a:r>
            <a:r>
              <a:rPr lang="es-ES" sz="1600" strike="noStrike">
                <a:solidFill>
                  <a:srgbClr val="000000"/>
                </a:solidFill>
                <a:latin typeface="Times New Roman"/>
                <a:ea typeface="Times New Roman"/>
              </a:rPr>
              <a:t>, també finalitzava amb l’</a:t>
            </a:r>
            <a:r>
              <a:rPr lang="es-ES" sz="1600" b="1" i="1" strike="noStrike">
                <a:solidFill>
                  <a:srgbClr val="000000"/>
                </a:solidFill>
                <a:latin typeface="Times New Roman"/>
                <a:ea typeface="Times New Roman"/>
              </a:rPr>
              <a:t>osculum pacis </a:t>
            </a:r>
            <a:r>
              <a:rPr lang="es-ES" sz="1600" b="1" strike="noStrike">
                <a:solidFill>
                  <a:srgbClr val="000000"/>
                </a:solidFill>
                <a:latin typeface="Times New Roman"/>
                <a:ea typeface="Times New Roman"/>
              </a:rPr>
              <a:t>(petó de la pau)</a:t>
            </a:r>
            <a:r>
              <a:rPr lang="es-ES" sz="1600" strike="noStrike">
                <a:solidFill>
                  <a:srgbClr val="000000"/>
                </a:solidFill>
                <a:latin typeface="Times New Roman"/>
                <a:ea typeface="Times New Roman"/>
              </a:rPr>
              <a:t>, que conduia al </a:t>
            </a:r>
            <a:r>
              <a:rPr lang="es-ES" sz="1600" b="1" i="1" strike="noStrike">
                <a:solidFill>
                  <a:srgbClr val="000000"/>
                </a:solidFill>
                <a:latin typeface="Times New Roman"/>
                <a:ea typeface="Times New Roman"/>
              </a:rPr>
              <a:t>matrimoni</a:t>
            </a:r>
            <a:r>
              <a:rPr lang="es-ES" sz="1600" strike="noStrike">
                <a:solidFill>
                  <a:srgbClr val="000000"/>
                </a:solidFill>
                <a:latin typeface="Times New Roman"/>
                <a:ea typeface="Times New Roman"/>
              </a:rPr>
              <a:t> entre els representants de les parts enemistades i donava com a resultat fills i família. El tirual comença i acaba amb </a:t>
            </a:r>
            <a:r>
              <a:rPr lang="es-ES" sz="1600" b="1" i="1" strike="noStrike">
                <a:solidFill>
                  <a:srgbClr val="000000"/>
                </a:solidFill>
                <a:latin typeface="Times New Roman"/>
                <a:ea typeface="Times New Roman"/>
              </a:rPr>
              <a:t>reciprocitat i mediació de la comunitat </a:t>
            </a:r>
            <a:r>
              <a:rPr lang="es-ES" sz="1600" strike="noStrike">
                <a:solidFill>
                  <a:srgbClr val="000000"/>
                </a:solidFill>
                <a:latin typeface="Times New Roman"/>
                <a:ea typeface="Times New Roman"/>
              </a:rPr>
              <a:t>(comp. D. L. Smail, Vengeance in Medieval Europe, 2009).</a:t>
            </a:r>
            <a:endParaRPr/>
          </a:p>
        </p:txBody>
      </p:sp>
      <p:pic>
        <p:nvPicPr>
          <p:cNvPr id="344" name="image3.png"/>
          <p:cNvPicPr/>
          <p:nvPr/>
        </p:nvPicPr>
        <p:blipFill>
          <a:blip r:embed="rId2"/>
          <a:stretch/>
        </p:blipFill>
        <p:spPr>
          <a:xfrm>
            <a:off x="788760" y="6218280"/>
            <a:ext cx="963000" cy="639000"/>
          </a:xfrm>
          <a:prstGeom prst="rect">
            <a:avLst/>
          </a:prstGeom>
          <a:ln w="12600">
            <a:noFill/>
          </a:ln>
        </p:spPr>
      </p:pic>
      <p:pic>
        <p:nvPicPr>
          <p:cNvPr id="345" name="image37.png"/>
          <p:cNvPicPr/>
          <p:nvPr/>
        </p:nvPicPr>
        <p:blipFill>
          <a:blip r:embed="rId3"/>
          <a:stretch/>
        </p:blipFill>
        <p:spPr>
          <a:xfrm>
            <a:off x="114120" y="620640"/>
            <a:ext cx="5231520" cy="3306240"/>
          </a:xfrm>
          <a:prstGeom prst="rect">
            <a:avLst/>
          </a:prstGeom>
          <a:ln w="12600">
            <a:noFill/>
          </a:ln>
        </p:spPr>
      </p:pic>
      <p:pic>
        <p:nvPicPr>
          <p:cNvPr id="346" name="image24.png"/>
          <p:cNvPicPr/>
          <p:nvPr/>
        </p:nvPicPr>
        <p:blipFill>
          <a:blip r:embed="rId4"/>
          <a:stretch/>
        </p:blipFill>
        <p:spPr>
          <a:xfrm>
            <a:off x="7452360" y="0"/>
            <a:ext cx="810360" cy="340560"/>
          </a:xfrm>
          <a:prstGeom prst="rect">
            <a:avLst/>
          </a:prstGeom>
          <a:ln w="12600">
            <a:noFill/>
          </a:ln>
        </p:spPr>
      </p:pic>
      <p:sp>
        <p:nvSpPr>
          <p:cNvPr id="347" name="CustomShape 2"/>
          <p:cNvSpPr/>
          <p:nvPr/>
        </p:nvSpPr>
        <p:spPr>
          <a:xfrm>
            <a:off x="1929240" y="6218280"/>
            <a:ext cx="638640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This research was supported by a Marie Curie Intra European Fellowship within the 7th European Community Framework Programme.</a:t>
            </a:r>
            <a:endParaRPr/>
          </a:p>
        </p:txBody>
      </p:sp>
      <p:pic>
        <p:nvPicPr>
          <p:cNvPr id="348" name="image38.png"/>
          <p:cNvPicPr/>
          <p:nvPr/>
        </p:nvPicPr>
        <p:blipFill>
          <a:blip r:embed="rId5"/>
          <a:stretch/>
        </p:blipFill>
        <p:spPr>
          <a:xfrm>
            <a:off x="2880000" y="4104360"/>
            <a:ext cx="2457360" cy="2051640"/>
          </a:xfrm>
          <a:prstGeom prst="rect">
            <a:avLst/>
          </a:prstGeom>
          <a:ln w="12600">
            <a:noFill/>
          </a:ln>
        </p:spPr>
      </p:pic>
      <p:pic>
        <p:nvPicPr>
          <p:cNvPr id="349" name="image39.png"/>
          <p:cNvPicPr/>
          <p:nvPr/>
        </p:nvPicPr>
        <p:blipFill>
          <a:blip r:embed="rId6"/>
          <a:stretch/>
        </p:blipFill>
        <p:spPr>
          <a:xfrm>
            <a:off x="114120" y="4104360"/>
            <a:ext cx="2714040" cy="1999440"/>
          </a:xfrm>
          <a:prstGeom prst="rect">
            <a:avLst/>
          </a:prstGeom>
          <a:ln w="12600">
            <a:noFill/>
          </a:ln>
        </p:spPr>
      </p:pic>
      <p:sp>
        <p:nvSpPr>
          <p:cNvPr id="350" name="CustomShape 3"/>
          <p:cNvSpPr/>
          <p:nvPr/>
        </p:nvSpPr>
        <p:spPr>
          <a:xfrm>
            <a:off x="7620120" y="5640120"/>
            <a:ext cx="761400" cy="4590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1"/>
          <p:cNvSpPr/>
          <p:nvPr/>
        </p:nvSpPr>
        <p:spPr>
          <a:xfrm>
            <a:off x="179640" y="5949360"/>
            <a:ext cx="143280" cy="222120"/>
          </a:xfrm>
          <a:prstGeom prst="rect">
            <a:avLst/>
          </a:prstGeom>
          <a:noFill/>
          <a:ln>
            <a:noFill/>
          </a:ln>
        </p:spPr>
        <p:style>
          <a:lnRef idx="0">
            <a:scrgbClr r="0" g="0" b="0"/>
          </a:lnRef>
          <a:fillRef idx="0">
            <a:scrgbClr r="0" g="0" b="0"/>
          </a:fillRef>
          <a:effectRef idx="0">
            <a:scrgbClr r="0" g="0" b="0"/>
          </a:effectRef>
          <a:fontRef idx="minor"/>
        </p:style>
      </p:sp>
      <p:pic>
        <p:nvPicPr>
          <p:cNvPr id="352" name="image40.jpg"/>
          <p:cNvPicPr/>
          <p:nvPr/>
        </p:nvPicPr>
        <p:blipFill>
          <a:blip r:embed="rId2"/>
          <a:stretch/>
        </p:blipFill>
        <p:spPr>
          <a:xfrm>
            <a:off x="2051640" y="3141000"/>
            <a:ext cx="3806640" cy="2900160"/>
          </a:xfrm>
          <a:prstGeom prst="rect">
            <a:avLst/>
          </a:prstGeom>
          <a:ln w="12600">
            <a:noFill/>
          </a:ln>
        </p:spPr>
      </p:pic>
      <p:sp>
        <p:nvSpPr>
          <p:cNvPr id="353" name="CustomShape 2"/>
          <p:cNvSpPr/>
          <p:nvPr/>
        </p:nvSpPr>
        <p:spPr>
          <a:xfrm>
            <a:off x="5899680" y="620640"/>
            <a:ext cx="3243600" cy="541080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nSpc>
                <a:spcPct val="90000"/>
              </a:lnSpc>
            </a:pPr>
            <a:r>
              <a:rPr lang="es-ES" sz="1400" strike="noStrike">
                <a:solidFill>
                  <a:srgbClr val="303030"/>
                </a:solidFill>
                <a:latin typeface="Times New Roman"/>
                <a:ea typeface="Times New Roman"/>
              </a:rPr>
              <a:t>El ritu té el seu origen en el ritual nupcial propi de la tradició de l’antiga llei romana, que estava basada, principalment, en la llei comuna (habitual) i que encara és present i vàlida en les interaccions del dia a dia actuals. </a:t>
            </a:r>
            <a:endParaRPr/>
          </a:p>
          <a:p>
            <a:pPr>
              <a:lnSpc>
                <a:spcPct val="90000"/>
              </a:lnSpc>
            </a:pPr>
            <a:endParaRPr/>
          </a:p>
          <a:p>
            <a:pPr>
              <a:lnSpc>
                <a:spcPct val="90000"/>
              </a:lnSpc>
              <a:buFont typeface="Arial"/>
              <a:buChar char="•"/>
            </a:pPr>
            <a:r>
              <a:rPr lang="es-ES" sz="1400" strike="noStrike">
                <a:solidFill>
                  <a:srgbClr val="303030"/>
                </a:solidFill>
                <a:latin typeface="Times New Roman"/>
                <a:ea typeface="Times New Roman"/>
              </a:rPr>
              <a:t>1.       L’ofrena de l’anell del compromís (</a:t>
            </a:r>
            <a:r>
              <a:rPr lang="es-ES" sz="1400" i="1" strike="noStrike">
                <a:solidFill>
                  <a:srgbClr val="303030"/>
                </a:solidFill>
                <a:latin typeface="Times New Roman"/>
                <a:ea typeface="Times New Roman"/>
              </a:rPr>
              <a:t>flexibus genibus – immixtio manum</a:t>
            </a:r>
            <a:r>
              <a:rPr lang="es-ES" sz="1400" strike="noStrike">
                <a:solidFill>
                  <a:srgbClr val="303030"/>
                </a:solidFill>
                <a:latin typeface="Times New Roman"/>
                <a:ea typeface="Times New Roman"/>
              </a:rPr>
              <a:t>), l’acceptació de l’anell.</a:t>
            </a:r>
            <a:endParaRPr/>
          </a:p>
          <a:p>
            <a:pPr>
              <a:lnSpc>
                <a:spcPct val="90000"/>
              </a:lnSpc>
              <a:buFont typeface="Arial"/>
              <a:buChar char="•"/>
            </a:pPr>
            <a:r>
              <a:rPr lang="es-ES" sz="1400" strike="noStrike">
                <a:solidFill>
                  <a:srgbClr val="303030"/>
                </a:solidFill>
                <a:latin typeface="Times New Roman"/>
                <a:ea typeface="Times New Roman"/>
              </a:rPr>
              <a:t>2.       El compromís - el jurament de fidelitat, petó.</a:t>
            </a:r>
            <a:endParaRPr/>
          </a:p>
          <a:p>
            <a:pPr>
              <a:lnSpc>
                <a:spcPct val="90000"/>
              </a:lnSpc>
              <a:buFont typeface="Arial"/>
              <a:buChar char="•"/>
            </a:pPr>
            <a:r>
              <a:rPr lang="es-ES" sz="1400" strike="noStrike">
                <a:solidFill>
                  <a:srgbClr val="303030"/>
                </a:solidFill>
                <a:latin typeface="Times New Roman"/>
                <a:ea typeface="Times New Roman"/>
              </a:rPr>
              <a:t>3.       La cerimònia del casament, el petó (</a:t>
            </a:r>
            <a:r>
              <a:rPr lang="es-ES" sz="1400" i="1" strike="noStrike">
                <a:solidFill>
                  <a:srgbClr val="303030"/>
                </a:solidFill>
                <a:latin typeface="Times New Roman"/>
                <a:ea typeface="Times New Roman"/>
              </a:rPr>
              <a:t>osculum pacis</a:t>
            </a:r>
            <a:r>
              <a:rPr lang="es-ES" sz="1400" strike="noStrike">
                <a:solidFill>
                  <a:srgbClr val="303030"/>
                </a:solidFill>
                <a:latin typeface="Times New Roman"/>
                <a:ea typeface="Times New Roman"/>
              </a:rPr>
              <a:t> - amor). </a:t>
            </a:r>
            <a:endParaRPr/>
          </a:p>
          <a:p>
            <a:pPr>
              <a:lnSpc>
                <a:spcPct val="90000"/>
              </a:lnSpc>
            </a:pPr>
            <a:endParaRPr/>
          </a:p>
          <a:p>
            <a:pPr>
              <a:lnSpc>
                <a:spcPct val="90000"/>
              </a:lnSpc>
            </a:pPr>
            <a:r>
              <a:rPr lang="es-ES" sz="1400" strike="noStrike">
                <a:solidFill>
                  <a:srgbClr val="303030"/>
                </a:solidFill>
                <a:latin typeface="Times New Roman"/>
                <a:ea typeface="Times New Roman"/>
              </a:rPr>
              <a:t>La conseqüència immediata: fills, família</a:t>
            </a:r>
            <a:endParaRPr/>
          </a:p>
          <a:p>
            <a:pPr>
              <a:lnSpc>
                <a:spcPct val="90000"/>
              </a:lnSpc>
            </a:pPr>
            <a:endParaRPr/>
          </a:p>
          <a:p>
            <a:pPr>
              <a:lnSpc>
                <a:spcPct val="90000"/>
              </a:lnSpc>
              <a:buFont typeface="Arial"/>
              <a:buChar char="•"/>
            </a:pPr>
            <a:r>
              <a:rPr lang="es-ES" sz="1400" strike="noStrike">
                <a:solidFill>
                  <a:srgbClr val="303030"/>
                </a:solidFill>
                <a:latin typeface="Times New Roman"/>
                <a:ea typeface="Times New Roman"/>
              </a:rPr>
              <a:t>Concepte social?</a:t>
            </a:r>
            <a:endParaRPr/>
          </a:p>
          <a:p>
            <a:pPr>
              <a:lnSpc>
                <a:spcPct val="90000"/>
              </a:lnSpc>
              <a:buFont typeface="Arial"/>
              <a:buChar char="•"/>
            </a:pPr>
            <a:r>
              <a:rPr lang="es-ES" sz="1400" strike="noStrike">
                <a:solidFill>
                  <a:srgbClr val="303030"/>
                </a:solidFill>
                <a:latin typeface="Times New Roman"/>
                <a:ea typeface="Times New Roman"/>
              </a:rPr>
              <a:t>El matrimoni com a principal institució humana cf. </a:t>
            </a:r>
            <a:r>
              <a:rPr lang="es-ES" sz="1400" b="1" strike="noStrike">
                <a:solidFill>
                  <a:srgbClr val="303030"/>
                </a:solidFill>
                <a:latin typeface="Times New Roman"/>
                <a:ea typeface="Times New Roman"/>
              </a:rPr>
              <a:t>C. Levi-Strauss</a:t>
            </a:r>
            <a:endParaRPr/>
          </a:p>
        </p:txBody>
      </p:sp>
      <p:pic>
        <p:nvPicPr>
          <p:cNvPr id="354" name="image41.png"/>
          <p:cNvPicPr/>
          <p:nvPr/>
        </p:nvPicPr>
        <p:blipFill>
          <a:blip r:embed="rId3"/>
          <a:stretch/>
        </p:blipFill>
        <p:spPr>
          <a:xfrm>
            <a:off x="107640" y="404640"/>
            <a:ext cx="3791160" cy="2591640"/>
          </a:xfrm>
          <a:prstGeom prst="rect">
            <a:avLst/>
          </a:prstGeom>
          <a:ln w="12600">
            <a:noFill/>
          </a:ln>
        </p:spPr>
      </p:pic>
      <p:pic>
        <p:nvPicPr>
          <p:cNvPr id="355" name="image3.png"/>
          <p:cNvPicPr/>
          <p:nvPr/>
        </p:nvPicPr>
        <p:blipFill>
          <a:blip r:embed="rId4"/>
          <a:stretch/>
        </p:blipFill>
        <p:spPr>
          <a:xfrm>
            <a:off x="755640" y="6218280"/>
            <a:ext cx="963000" cy="639000"/>
          </a:xfrm>
          <a:prstGeom prst="rect">
            <a:avLst/>
          </a:prstGeom>
          <a:ln w="12600">
            <a:noFill/>
          </a:ln>
        </p:spPr>
      </p:pic>
      <p:pic>
        <p:nvPicPr>
          <p:cNvPr id="356" name="image24.png"/>
          <p:cNvPicPr/>
          <p:nvPr/>
        </p:nvPicPr>
        <p:blipFill>
          <a:blip r:embed="rId5"/>
          <a:stretch/>
        </p:blipFill>
        <p:spPr>
          <a:xfrm>
            <a:off x="7452360" y="7920"/>
            <a:ext cx="810360" cy="340560"/>
          </a:xfrm>
          <a:prstGeom prst="rect">
            <a:avLst/>
          </a:prstGeom>
          <a:ln w="12600">
            <a:noFill/>
          </a:ln>
        </p:spPr>
      </p:pic>
      <p:sp>
        <p:nvSpPr>
          <p:cNvPr id="357" name="CustomShape 3"/>
          <p:cNvSpPr/>
          <p:nvPr/>
        </p:nvSpPr>
        <p:spPr>
          <a:xfrm>
            <a:off x="1724400" y="6194880"/>
            <a:ext cx="653832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This research was supported by a Marie Curie Intra European Fellowship within the 7th European Community Framework Programme.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ustomShape 1"/>
          <p:cNvSpPr/>
          <p:nvPr/>
        </p:nvSpPr>
        <p:spPr>
          <a:xfrm>
            <a:off x="6501240" y="5722920"/>
            <a:ext cx="2087640" cy="366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1600" strike="noStrike">
                <a:solidFill>
                  <a:srgbClr val="262626"/>
                </a:solidFill>
                <a:latin typeface="Times New Roman"/>
                <a:ea typeface="Times New Roman"/>
              </a:rPr>
              <a:t>Corb</a:t>
            </a:r>
            <a:endParaRPr/>
          </a:p>
        </p:txBody>
      </p:sp>
      <p:sp>
        <p:nvSpPr>
          <p:cNvPr id="359" name="CustomShape 2"/>
          <p:cNvSpPr/>
          <p:nvPr/>
        </p:nvSpPr>
        <p:spPr>
          <a:xfrm>
            <a:off x="762120" y="609480"/>
            <a:ext cx="3656880" cy="130644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000" strike="noStrike">
                <a:solidFill>
                  <a:srgbClr val="303030"/>
                </a:solidFill>
                <a:latin typeface="Times New Roman"/>
                <a:ea typeface="Times New Roman"/>
              </a:rPr>
              <a:t>Mites, Mediació, Reciprocitat i Totemisme</a:t>
            </a:r>
            <a:endParaRPr/>
          </a:p>
        </p:txBody>
      </p:sp>
      <p:pic>
        <p:nvPicPr>
          <p:cNvPr id="360" name="image2.png"/>
          <p:cNvPicPr/>
          <p:nvPr/>
        </p:nvPicPr>
        <p:blipFill>
          <a:blip r:embed="rId2"/>
          <a:stretch/>
        </p:blipFill>
        <p:spPr>
          <a:xfrm>
            <a:off x="7452360" y="23040"/>
            <a:ext cx="806040" cy="340200"/>
          </a:xfrm>
          <a:prstGeom prst="rect">
            <a:avLst/>
          </a:prstGeom>
          <a:ln w="12600">
            <a:noFill/>
          </a:ln>
        </p:spPr>
      </p:pic>
      <p:sp>
        <p:nvSpPr>
          <p:cNvPr id="361"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362" name="image3.png"/>
          <p:cNvPicPr/>
          <p:nvPr/>
        </p:nvPicPr>
        <p:blipFill>
          <a:blip r:embed="rId3"/>
          <a:stretch/>
        </p:blipFill>
        <p:spPr>
          <a:xfrm>
            <a:off x="833040" y="6208560"/>
            <a:ext cx="963000" cy="639000"/>
          </a:xfrm>
          <a:prstGeom prst="rect">
            <a:avLst/>
          </a:prstGeom>
          <a:ln w="12600">
            <a:noFill/>
          </a:ln>
        </p:spPr>
      </p:pic>
      <p:sp>
        <p:nvSpPr>
          <p:cNvPr id="363" name="CustomShape 4"/>
          <p:cNvSpPr/>
          <p:nvPr/>
        </p:nvSpPr>
        <p:spPr>
          <a:xfrm>
            <a:off x="7634160" y="3195360"/>
            <a:ext cx="601200" cy="36360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lstStyle/>
          <a:p>
            <a:pPr>
              <a:lnSpc>
                <a:spcPct val="100000"/>
              </a:lnSpc>
            </a:pPr>
            <a:r>
              <a:rPr lang="es-ES" strike="noStrike">
                <a:solidFill>
                  <a:srgbClr val="000000"/>
                </a:solidFill>
                <a:latin typeface="Times New Roman"/>
                <a:ea typeface="Times New Roman"/>
              </a:rPr>
              <a:t>Coiot</a:t>
            </a:r>
            <a:endParaRPr/>
          </a:p>
        </p:txBody>
      </p:sp>
      <p:pic>
        <p:nvPicPr>
          <p:cNvPr id="364" name="image42.png"/>
          <p:cNvPicPr/>
          <p:nvPr/>
        </p:nvPicPr>
        <p:blipFill>
          <a:blip r:embed="rId4"/>
          <a:stretch/>
        </p:blipFill>
        <p:spPr>
          <a:xfrm>
            <a:off x="2843640" y="3218040"/>
            <a:ext cx="3656880" cy="2871000"/>
          </a:xfrm>
          <a:prstGeom prst="rect">
            <a:avLst/>
          </a:prstGeom>
          <a:ln w="12600">
            <a:noFill/>
          </a:ln>
        </p:spPr>
      </p:pic>
      <p:pic>
        <p:nvPicPr>
          <p:cNvPr id="365" name="image43.jpg"/>
          <p:cNvPicPr/>
          <p:nvPr/>
        </p:nvPicPr>
        <p:blipFill>
          <a:blip r:embed="rId5"/>
          <a:stretch/>
        </p:blipFill>
        <p:spPr>
          <a:xfrm>
            <a:off x="438480" y="1700640"/>
            <a:ext cx="2217600" cy="3766320"/>
          </a:xfrm>
          <a:prstGeom prst="rect">
            <a:avLst/>
          </a:prstGeom>
          <a:ln w="12600">
            <a:noFill/>
          </a:ln>
        </p:spPr>
      </p:pic>
      <p:pic>
        <p:nvPicPr>
          <p:cNvPr id="366" name="image44.png"/>
          <p:cNvPicPr/>
          <p:nvPr/>
        </p:nvPicPr>
        <p:blipFill>
          <a:blip r:embed="rId6"/>
          <a:stretch/>
        </p:blipFill>
        <p:spPr>
          <a:xfrm>
            <a:off x="4818960" y="548640"/>
            <a:ext cx="3656880" cy="243756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67" name="CustomShape 1"/>
          <p:cNvSpPr/>
          <p:nvPr/>
        </p:nvSpPr>
        <p:spPr>
          <a:xfrm>
            <a:off x="762120" y="5516640"/>
            <a:ext cx="678132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600" strike="noStrike">
                <a:solidFill>
                  <a:srgbClr val="262626"/>
                </a:solidFill>
                <a:latin typeface="Times New Roman"/>
                <a:ea typeface="Microsoft YaHei"/>
              </a:rPr>
              <a:t>Kotor - Cattaro</a:t>
            </a:r>
            <a:endParaRPr/>
          </a:p>
        </p:txBody>
      </p:sp>
      <p:pic>
        <p:nvPicPr>
          <p:cNvPr id="368" name="Picture 367"/>
          <p:cNvPicPr/>
          <p:nvPr/>
        </p:nvPicPr>
        <p:blipFill>
          <a:blip r:embed="rId4"/>
          <a:stretch/>
        </p:blipFill>
        <p:spPr>
          <a:xfrm>
            <a:off x="7451640" y="23760"/>
            <a:ext cx="807840" cy="339480"/>
          </a:xfrm>
          <a:prstGeom prst="rect">
            <a:avLst/>
          </a:prstGeom>
          <a:ln>
            <a:noFill/>
          </a:ln>
        </p:spPr>
      </p:pic>
      <p:sp>
        <p:nvSpPr>
          <p:cNvPr id="369"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370" name="Picture 369"/>
          <p:cNvPicPr/>
          <p:nvPr/>
        </p:nvPicPr>
        <p:blipFill>
          <a:blip r:embed="rId5"/>
          <a:stretch/>
        </p:blipFill>
        <p:spPr>
          <a:xfrm>
            <a:off x="833400" y="6208560"/>
            <a:ext cx="963360" cy="639720"/>
          </a:xfrm>
          <a:prstGeom prst="rect">
            <a:avLst/>
          </a:prstGeom>
          <a:ln>
            <a:noFill/>
          </a:ln>
        </p:spPr>
      </p:pic>
      <p:sp>
        <p:nvSpPr>
          <p:cNvPr id="371" name="CustomShape 3"/>
          <p:cNvSpPr/>
          <p:nvPr/>
        </p:nvSpPr>
        <p:spPr>
          <a:xfrm>
            <a:off x="762120" y="609480"/>
            <a:ext cx="3657240" cy="51228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s-ES" sz="2000" b="1" strike="noStrike">
                <a:solidFill>
                  <a:srgbClr val="303030"/>
                </a:solidFill>
                <a:latin typeface="Times New Roman"/>
                <a:ea typeface="Microsoft YaHei"/>
              </a:rPr>
              <a:t>Casos estudiats:</a:t>
            </a:r>
            <a:endParaRPr/>
          </a:p>
          <a:p>
            <a:pPr>
              <a:lnSpc>
                <a:spcPct val="80000"/>
              </a:lnSpc>
            </a:pPr>
            <a:r>
              <a:rPr lang="es-ES" sz="2000" strike="noStrike">
                <a:solidFill>
                  <a:srgbClr val="303030"/>
                </a:solidFill>
                <a:latin typeface="Times New Roman"/>
                <a:ea typeface="Microsoft YaHei"/>
              </a:rPr>
              <a:t> </a:t>
            </a:r>
            <a:endParaRPr/>
          </a:p>
          <a:p>
            <a:pPr>
              <a:lnSpc>
                <a:spcPct val="80000"/>
              </a:lnSpc>
              <a:buFont typeface="Arial"/>
              <a:buChar char="•"/>
            </a:pPr>
            <a:r>
              <a:rPr lang="es-ES" sz="2000" strike="noStrike">
                <a:solidFill>
                  <a:srgbClr val="303030"/>
                </a:solidFill>
                <a:latin typeface="Times New Roman"/>
                <a:ea typeface="Microsoft YaHei"/>
              </a:rPr>
              <a:t>Faida (guerra) entre el patriarca d'Aquilea i el comte de Gorizia, 1267-1277; dins de la revenja entre  els de Momiano i els de Pietrapelosa</a:t>
            </a:r>
            <a:endParaRPr/>
          </a:p>
          <a:p>
            <a:pPr>
              <a:lnSpc>
                <a:spcPct val="80000"/>
              </a:lnSpc>
              <a:buFont typeface="Arial"/>
              <a:buChar char="•"/>
            </a:pPr>
            <a:r>
              <a:rPr lang="es-ES" sz="2000" strike="noStrike">
                <a:solidFill>
                  <a:srgbClr val="303030"/>
                </a:solidFill>
                <a:latin typeface="Times New Roman"/>
                <a:ea typeface="Microsoft YaHei"/>
              </a:rPr>
              <a:t>Vindicta en el 1401 al poble eslau de Antro, Friuli</a:t>
            </a:r>
            <a:endParaRPr/>
          </a:p>
          <a:p>
            <a:pPr>
              <a:lnSpc>
                <a:spcPct val="80000"/>
              </a:lnSpc>
              <a:buFont typeface="Arial"/>
              <a:buChar char="•"/>
            </a:pPr>
            <a:r>
              <a:rPr lang="es-ES" sz="2000" strike="noStrike">
                <a:solidFill>
                  <a:srgbClr val="303030"/>
                </a:solidFill>
                <a:latin typeface="Times New Roman"/>
                <a:ea typeface="Microsoft YaHei"/>
              </a:rPr>
              <a:t>Venjança en el 1475 a Kotor, Montenegro</a:t>
            </a:r>
            <a:endParaRPr/>
          </a:p>
          <a:p>
            <a:pPr>
              <a:lnSpc>
                <a:spcPct val="80000"/>
              </a:lnSpc>
              <a:buFont typeface="Arial"/>
              <a:buChar char="•"/>
            </a:pPr>
            <a:r>
              <a:rPr lang="es-ES" sz="2000" strike="noStrike">
                <a:solidFill>
                  <a:srgbClr val="303030"/>
                </a:solidFill>
                <a:latin typeface="Times New Roman"/>
                <a:ea typeface="Microsoft YaHei"/>
              </a:rPr>
              <a:t>Venjança entre le famílies de Koper en el 1541 (Verzi, Grisoni, Del Bello)</a:t>
            </a:r>
            <a:endParaRPr/>
          </a:p>
          <a:p>
            <a:pPr>
              <a:lnSpc>
                <a:spcPct val="80000"/>
              </a:lnSpc>
              <a:buFont typeface="Arial"/>
              <a:buChar char="•"/>
            </a:pPr>
            <a:r>
              <a:rPr lang="es-ES" sz="2000" strike="noStrike">
                <a:solidFill>
                  <a:srgbClr val="303030"/>
                </a:solidFill>
                <a:latin typeface="Times New Roman"/>
                <a:ea typeface="Microsoft YaHei"/>
              </a:rPr>
              <a:t>Venjança entre les famílies de Koper en el 1686 (Del Bello, del Tacco, Gravisi)</a:t>
            </a:r>
            <a:endParaRPr/>
          </a:p>
        </p:txBody>
      </p:sp>
      <p:pic>
        <p:nvPicPr>
          <p:cNvPr id="372" name="Picture 371"/>
          <p:cNvPicPr/>
          <p:nvPr/>
        </p:nvPicPr>
        <p:blipFill>
          <a:blip r:embed="rId6"/>
          <a:stretch/>
        </p:blipFill>
        <p:spPr>
          <a:xfrm>
            <a:off x="4356000" y="4991040"/>
            <a:ext cx="1671480" cy="1131480"/>
          </a:xfrm>
          <a:prstGeom prst="rect">
            <a:avLst/>
          </a:prstGeom>
          <a:ln>
            <a:noFill/>
          </a:ln>
        </p:spPr>
      </p:pic>
      <p:pic>
        <p:nvPicPr>
          <p:cNvPr id="373" name="Picture 372"/>
          <p:cNvPicPr/>
          <p:nvPr/>
        </p:nvPicPr>
        <p:blipFill>
          <a:blip r:embed="rId7"/>
          <a:stretch/>
        </p:blipFill>
        <p:spPr>
          <a:xfrm>
            <a:off x="4346640" y="463680"/>
            <a:ext cx="4631760" cy="3756960"/>
          </a:xfrm>
          <a:prstGeom prst="rect">
            <a:avLst/>
          </a:prstGeom>
          <a:ln>
            <a:noFill/>
          </a:ln>
        </p:spPr>
      </p:pic>
      <p:pic>
        <p:nvPicPr>
          <p:cNvPr id="374" name="Picture 373"/>
          <p:cNvPicPr/>
          <p:nvPr/>
        </p:nvPicPr>
        <p:blipFill>
          <a:blip r:embed="rId8"/>
          <a:stretch/>
        </p:blipFill>
        <p:spPr>
          <a:xfrm>
            <a:off x="6156360" y="4267080"/>
            <a:ext cx="2825280" cy="1885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75" name="CustomShape 1"/>
          <p:cNvSpPr/>
          <p:nvPr/>
        </p:nvSpPr>
        <p:spPr>
          <a:xfrm>
            <a:off x="833400" y="5807160"/>
            <a:ext cx="6474960" cy="3661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600" strike="noStrike">
                <a:solidFill>
                  <a:srgbClr val="262626"/>
                </a:solidFill>
                <a:latin typeface="Times New Roman"/>
                <a:ea typeface="Microsoft YaHei"/>
              </a:rPr>
              <a:t>Valtazar Bogišić, 1892</a:t>
            </a:r>
            <a:endParaRPr/>
          </a:p>
        </p:txBody>
      </p:sp>
      <p:sp>
        <p:nvSpPr>
          <p:cNvPr id="376" name="CustomShape 2"/>
          <p:cNvSpPr/>
          <p:nvPr/>
        </p:nvSpPr>
        <p:spPr>
          <a:xfrm>
            <a:off x="250920" y="609480"/>
            <a:ext cx="4392000" cy="16318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ES" sz="1600" b="1" strike="noStrike">
                <a:solidFill>
                  <a:srgbClr val="303030"/>
                </a:solidFill>
                <a:latin typeface="Times New Roman"/>
                <a:ea typeface="Microsoft YaHei"/>
              </a:rPr>
              <a:t>Faida entre el patriarca d'Aquilea i el comte de Gorizia, 1267-1277</a:t>
            </a:r>
            <a:endParaRPr/>
          </a:p>
          <a:p>
            <a:pPr algn="ctr">
              <a:lnSpc>
                <a:spcPct val="100000"/>
              </a:lnSpc>
            </a:pPr>
            <a:r>
              <a:rPr lang="es-ES" sz="1400" strike="noStrike">
                <a:solidFill>
                  <a:srgbClr val="303030"/>
                </a:solidFill>
                <a:latin typeface="Times New Roman"/>
                <a:ea typeface="Microsoft YaHei"/>
              </a:rPr>
              <a:t>Fonts:</a:t>
            </a:r>
            <a:endParaRPr/>
          </a:p>
          <a:p>
            <a:pPr algn="ctr">
              <a:lnSpc>
                <a:spcPct val="100000"/>
              </a:lnSpc>
              <a:buFont typeface="Wingdings" charset="2"/>
              <a:buChar char=""/>
            </a:pPr>
            <a:r>
              <a:rPr lang="es-ES" sz="1400" strike="noStrike">
                <a:solidFill>
                  <a:srgbClr val="303030"/>
                </a:solidFill>
                <a:latin typeface="Times New Roman"/>
                <a:ea typeface="Microsoft YaHei"/>
              </a:rPr>
              <a:t>Documents del conflicte/faida entre el patriarca d'Aquilea i el comte de Gorizia, 1267-1277 (CDI, AF, FRA, AFK, vol. 22, 24, 29)</a:t>
            </a:r>
            <a:endParaRPr/>
          </a:p>
          <a:p>
            <a:pPr algn="ctr">
              <a:lnSpc>
                <a:spcPct val="100000"/>
              </a:lnSpc>
              <a:buFont typeface="Wingdings" charset="2"/>
              <a:buChar char=""/>
            </a:pPr>
            <a:r>
              <a:rPr lang="es-ES" sz="1400" strike="noStrike">
                <a:solidFill>
                  <a:srgbClr val="303030"/>
                </a:solidFill>
                <a:latin typeface="Times New Roman"/>
                <a:ea typeface="Microsoft YaHei"/>
              </a:rPr>
              <a:t>Rolandino, R. (1546): </a:t>
            </a:r>
            <a:r>
              <a:rPr lang="es-ES" sz="1400" i="1" strike="noStrike">
                <a:solidFill>
                  <a:srgbClr val="303030"/>
                </a:solidFill>
                <a:latin typeface="Times New Roman"/>
                <a:ea typeface="Microsoft YaHei"/>
              </a:rPr>
              <a:t>Summa Totius Artis Notariae (1256)</a:t>
            </a:r>
            <a:r>
              <a:rPr lang="es-ES" sz="1400" strike="noStrike">
                <a:solidFill>
                  <a:srgbClr val="303030"/>
                </a:solidFill>
                <a:latin typeface="Times New Roman"/>
                <a:ea typeface="Microsoft YaHei"/>
              </a:rPr>
              <a:t>. Venice </a:t>
            </a:r>
            <a:endParaRPr/>
          </a:p>
        </p:txBody>
      </p:sp>
      <p:pic>
        <p:nvPicPr>
          <p:cNvPr id="377" name="Picture 376"/>
          <p:cNvPicPr/>
          <p:nvPr/>
        </p:nvPicPr>
        <p:blipFill>
          <a:blip r:embed="rId4"/>
          <a:stretch/>
        </p:blipFill>
        <p:spPr>
          <a:xfrm>
            <a:off x="7451640" y="23760"/>
            <a:ext cx="807840" cy="339480"/>
          </a:xfrm>
          <a:prstGeom prst="rect">
            <a:avLst/>
          </a:prstGeom>
          <a:ln>
            <a:noFill/>
          </a:ln>
        </p:spPr>
      </p:pic>
      <p:sp>
        <p:nvSpPr>
          <p:cNvPr id="378" name="CustomShape 3"/>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379" name="Picture 378"/>
          <p:cNvPicPr/>
          <p:nvPr/>
        </p:nvPicPr>
        <p:blipFill>
          <a:blip r:embed="rId5"/>
          <a:stretch/>
        </p:blipFill>
        <p:spPr>
          <a:xfrm>
            <a:off x="833400" y="6208560"/>
            <a:ext cx="963360" cy="639720"/>
          </a:xfrm>
          <a:prstGeom prst="rect">
            <a:avLst/>
          </a:prstGeom>
          <a:ln>
            <a:noFill/>
          </a:ln>
        </p:spPr>
      </p:pic>
      <p:sp>
        <p:nvSpPr>
          <p:cNvPr id="380" name="CustomShape 4"/>
          <p:cNvSpPr/>
          <p:nvPr/>
        </p:nvSpPr>
        <p:spPr>
          <a:xfrm>
            <a:off x="4716360" y="4365720"/>
            <a:ext cx="3543120" cy="1797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600" strike="noStrike">
                <a:solidFill>
                  <a:srgbClr val="000000"/>
                </a:solidFill>
                <a:latin typeface="Times New Roman"/>
                <a:ea typeface="DejaVu Sans"/>
              </a:rPr>
              <a:t> </a:t>
            </a:r>
            <a:endParaRPr/>
          </a:p>
          <a:p>
            <a:pPr algn="ctr">
              <a:lnSpc>
                <a:spcPct val="100000"/>
              </a:lnSpc>
              <a:buFont typeface="Wingdings" charset="2"/>
              <a:buChar char=""/>
            </a:pPr>
            <a:r>
              <a:rPr lang="es-ES" sz="1600" strike="noStrike">
                <a:solidFill>
                  <a:srgbClr val="000000"/>
                </a:solidFill>
                <a:latin typeface="Times New Roman"/>
                <a:ea typeface="DejaVu Sans"/>
              </a:rPr>
              <a:t>  Kanun Leke Dukadjini</a:t>
            </a:r>
            <a:endParaRPr/>
          </a:p>
          <a:p>
            <a:pPr algn="ctr">
              <a:lnSpc>
                <a:spcPct val="100000"/>
              </a:lnSpc>
              <a:buFont typeface="Wingdings" charset="2"/>
              <a:buChar char=""/>
            </a:pPr>
            <a:r>
              <a:rPr lang="es-ES" sz="1600" strike="noStrike">
                <a:solidFill>
                  <a:srgbClr val="000000"/>
                </a:solidFill>
                <a:latin typeface="Times New Roman"/>
                <a:ea typeface="DejaVu Sans"/>
              </a:rPr>
              <a:t>  Bogišić, V. (Čizmović, M. ed.), Pravni običaji u Crnoj Gori, Hercegovini i Albaniji. Knjiga IV. </a:t>
            </a:r>
            <a:endParaRPr/>
          </a:p>
          <a:p>
            <a:pPr algn="ctr">
              <a:lnSpc>
                <a:spcPct val="100000"/>
              </a:lnSpc>
              <a:buFont typeface="Wingdings" charset="2"/>
              <a:buChar char=""/>
            </a:pPr>
            <a:r>
              <a:rPr lang="es-ES" sz="1600" strike="noStrike">
                <a:solidFill>
                  <a:srgbClr val="000000"/>
                </a:solidFill>
                <a:latin typeface="Times New Roman"/>
                <a:ea typeface="DejaVu Sans"/>
              </a:rPr>
              <a:t>  Statuti municipali</a:t>
            </a:r>
            <a:endParaRPr/>
          </a:p>
          <a:p>
            <a:pPr>
              <a:lnSpc>
                <a:spcPct val="100000"/>
              </a:lnSpc>
            </a:pPr>
            <a:r>
              <a:rPr lang="es-ES" sz="1600" strike="noStrike">
                <a:solidFill>
                  <a:srgbClr val="000000"/>
                </a:solidFill>
                <a:latin typeface="Times New Roman"/>
                <a:ea typeface="DejaVu Sans"/>
              </a:rPr>
              <a:t> </a:t>
            </a:r>
            <a:endParaRPr/>
          </a:p>
        </p:txBody>
      </p:sp>
      <p:pic>
        <p:nvPicPr>
          <p:cNvPr id="381" name="Picture 380"/>
          <p:cNvPicPr/>
          <p:nvPr/>
        </p:nvPicPr>
        <p:blipFill>
          <a:blip r:embed="rId6"/>
          <a:stretch/>
        </p:blipFill>
        <p:spPr>
          <a:xfrm>
            <a:off x="804960" y="2389320"/>
            <a:ext cx="2758680" cy="3428640"/>
          </a:xfrm>
          <a:prstGeom prst="rect">
            <a:avLst/>
          </a:prstGeom>
          <a:ln>
            <a:noFill/>
          </a:ln>
        </p:spPr>
      </p:pic>
      <p:pic>
        <p:nvPicPr>
          <p:cNvPr id="382" name="Picture 381"/>
          <p:cNvPicPr/>
          <p:nvPr/>
        </p:nvPicPr>
        <p:blipFill>
          <a:blip r:embed="rId7"/>
          <a:stretch/>
        </p:blipFill>
        <p:spPr>
          <a:xfrm>
            <a:off x="4802040" y="549360"/>
            <a:ext cx="3457440" cy="3455640"/>
          </a:xfrm>
          <a:prstGeom prst="rect">
            <a:avLst/>
          </a:prstGeom>
          <a:ln>
            <a:noFill/>
          </a:ln>
        </p:spPr>
      </p:pic>
      <p:sp>
        <p:nvSpPr>
          <p:cNvPr id="383" name="CustomShape 5"/>
          <p:cNvSpPr/>
          <p:nvPr/>
        </p:nvSpPr>
        <p:spPr>
          <a:xfrm>
            <a:off x="4802040" y="4005360"/>
            <a:ext cx="2164680" cy="306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s-ES" sz="1400" strike="noStrike">
                <a:solidFill>
                  <a:srgbClr val="000000"/>
                </a:solidFill>
                <a:latin typeface="Times New Roman"/>
                <a:ea typeface="DejaVu Sans"/>
              </a:rPr>
              <a:t>Leka Dukadjini, 1410-1481</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84" name="CustomShape 1"/>
          <p:cNvSpPr/>
          <p:nvPr/>
        </p:nvSpPr>
        <p:spPr>
          <a:xfrm>
            <a:off x="762120" y="5516640"/>
            <a:ext cx="678132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385" name="CustomShape 2"/>
          <p:cNvSpPr/>
          <p:nvPr/>
        </p:nvSpPr>
        <p:spPr>
          <a:xfrm>
            <a:off x="468360" y="609480"/>
            <a:ext cx="3598560" cy="5483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90000"/>
              </a:lnSpc>
            </a:pPr>
            <a:r>
              <a:rPr lang="es-ES" sz="1700" b="1" strike="noStrike">
                <a:solidFill>
                  <a:srgbClr val="303030"/>
                </a:solidFill>
                <a:latin typeface="Times New Roman"/>
                <a:ea typeface="Microsoft YaHei"/>
              </a:rPr>
              <a:t>Patriarcat d Aquileia </a:t>
            </a:r>
            <a:endParaRPr/>
          </a:p>
          <a:p>
            <a:pPr algn="ctr">
              <a:lnSpc>
                <a:spcPct val="90000"/>
              </a:lnSpc>
            </a:pPr>
            <a:r>
              <a:rPr lang="es-ES" sz="1700" strike="noStrike">
                <a:solidFill>
                  <a:srgbClr val="303030"/>
                </a:solidFill>
                <a:latin typeface="Times New Roman"/>
                <a:ea typeface="Microsoft YaHei"/>
              </a:rPr>
              <a:t>segona meitat del segle XIII:</a:t>
            </a:r>
            <a:endParaRPr/>
          </a:p>
          <a:p>
            <a:pPr algn="ctr">
              <a:lnSpc>
                <a:spcPct val="90000"/>
              </a:lnSpc>
            </a:pPr>
            <a:r>
              <a:rPr lang="es-ES" sz="1700" strike="noStrike">
                <a:solidFill>
                  <a:srgbClr val="303030"/>
                </a:solidFill>
                <a:latin typeface="Times New Roman"/>
                <a:ea typeface="Microsoft YaHei"/>
              </a:rPr>
              <a:t> </a:t>
            </a:r>
            <a:endParaRPr/>
          </a:p>
          <a:p>
            <a:pPr algn="ctr">
              <a:lnSpc>
                <a:spcPct val="90000"/>
              </a:lnSpc>
            </a:pPr>
            <a:r>
              <a:rPr lang="es-ES" sz="1700" strike="noStrike">
                <a:solidFill>
                  <a:srgbClr val="303030"/>
                </a:solidFill>
                <a:latin typeface="Times New Roman"/>
                <a:ea typeface="Microsoft YaHei"/>
              </a:rPr>
              <a:t>Entre una sèrie de contradiccions, el Patriarcat d'Aquilea del segle XIII es presenta com un lloc de ferotges batalles entre el poder dels patriarques d'Aquileia, els seus vassalls, en primer lloc els comtes de Gorizia, i entre els senyors d’Istria més importants, com els de Momjan, Pazin, Castropola i Pietrapelosa, les ciutats que es trobaven en desenvolupament, sobretot Koper, que comptava amb les primeres col·leccions de lleis escrites (estatuts), la República de Venècia, que per raons de monopoli comercial va conquerir la ciutat d'Istria  mitjançant vincles de  lleialtat, i rei Otocaro II de Bohèmia.</a:t>
            </a:r>
            <a:endParaRPr/>
          </a:p>
          <a:p>
            <a:pPr algn="ctr">
              <a:lnSpc>
                <a:spcPct val="90000"/>
              </a:lnSpc>
            </a:pPr>
            <a:r>
              <a:rPr lang="es-ES" sz="1700" strike="noStrike">
                <a:solidFill>
                  <a:srgbClr val="303030"/>
                </a:solidFill>
                <a:latin typeface="Times New Roman"/>
                <a:ea typeface="Microsoft YaHei"/>
              </a:rPr>
              <a:t>   </a:t>
            </a:r>
            <a:endParaRPr/>
          </a:p>
          <a:p>
            <a:pPr algn="ctr">
              <a:lnSpc>
                <a:spcPct val="90000"/>
              </a:lnSpc>
            </a:pPr>
            <a:r>
              <a:rPr lang="es-ES" sz="1700" strike="noStrike">
                <a:solidFill>
                  <a:srgbClr val="303030"/>
                </a:solidFill>
                <a:latin typeface="Times New Roman"/>
                <a:ea typeface="Microsoft YaHei"/>
              </a:rPr>
              <a:t> </a:t>
            </a:r>
            <a:endParaRPr/>
          </a:p>
        </p:txBody>
      </p:sp>
      <p:pic>
        <p:nvPicPr>
          <p:cNvPr id="386" name="Picture 385"/>
          <p:cNvPicPr/>
          <p:nvPr/>
        </p:nvPicPr>
        <p:blipFill>
          <a:blip r:embed="rId4"/>
          <a:stretch/>
        </p:blipFill>
        <p:spPr>
          <a:xfrm>
            <a:off x="7451640" y="23760"/>
            <a:ext cx="807840" cy="339480"/>
          </a:xfrm>
          <a:prstGeom prst="rect">
            <a:avLst/>
          </a:prstGeom>
          <a:ln>
            <a:noFill/>
          </a:ln>
        </p:spPr>
      </p:pic>
      <p:sp>
        <p:nvSpPr>
          <p:cNvPr id="387" name="CustomShape 3"/>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388" name="Picture 387"/>
          <p:cNvPicPr/>
          <p:nvPr/>
        </p:nvPicPr>
        <p:blipFill>
          <a:blip r:embed="rId5"/>
          <a:stretch/>
        </p:blipFill>
        <p:spPr>
          <a:xfrm>
            <a:off x="833400" y="6208560"/>
            <a:ext cx="963360" cy="639720"/>
          </a:xfrm>
          <a:prstGeom prst="rect">
            <a:avLst/>
          </a:prstGeom>
          <a:ln>
            <a:noFill/>
          </a:ln>
        </p:spPr>
      </p:pic>
      <p:pic>
        <p:nvPicPr>
          <p:cNvPr id="389" name="Picture 388"/>
          <p:cNvPicPr/>
          <p:nvPr/>
        </p:nvPicPr>
        <p:blipFill>
          <a:blip r:embed="rId6"/>
          <a:stretch/>
        </p:blipFill>
        <p:spPr>
          <a:xfrm>
            <a:off x="4284720" y="907920"/>
            <a:ext cx="4582800" cy="4784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90" name="CustomShape 1"/>
          <p:cNvSpPr/>
          <p:nvPr/>
        </p:nvSpPr>
        <p:spPr>
          <a:xfrm>
            <a:off x="5264280" y="5516640"/>
            <a:ext cx="227916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200" strike="noStrike">
                <a:solidFill>
                  <a:srgbClr val="262626"/>
                </a:solidFill>
                <a:latin typeface="Times New Roman"/>
                <a:ea typeface="Microsoft YaHei"/>
              </a:rPr>
              <a:t>Aquileia. Gregorio di Montelongo (1251-1269). Denaro con aquila.</a:t>
            </a:r>
            <a:endParaRPr/>
          </a:p>
        </p:txBody>
      </p:sp>
      <p:sp>
        <p:nvSpPr>
          <p:cNvPr id="391" name="CustomShape 2"/>
          <p:cNvSpPr/>
          <p:nvPr/>
        </p:nvSpPr>
        <p:spPr>
          <a:xfrm>
            <a:off x="762120" y="1052640"/>
            <a:ext cx="3953880" cy="45367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buFont typeface="Arial"/>
              <a:buChar char="•"/>
            </a:pPr>
            <a:r>
              <a:rPr lang="es-ES" sz="2200" strike="noStrike">
                <a:solidFill>
                  <a:srgbClr val="303030"/>
                </a:solidFill>
                <a:latin typeface="Times New Roman"/>
                <a:ea typeface="Microsoft YaHei"/>
              </a:rPr>
              <a:t>Patriarca Gregorio de Montelongo (1252-1269)</a:t>
            </a:r>
            <a:endParaRPr/>
          </a:p>
          <a:p>
            <a:pPr algn="ctr">
              <a:lnSpc>
                <a:spcPct val="100000"/>
              </a:lnSpc>
              <a:buFont typeface="Arial"/>
              <a:buChar char="•"/>
            </a:pPr>
            <a:r>
              <a:rPr lang="es-ES" sz="2200" strike="noStrike">
                <a:solidFill>
                  <a:srgbClr val="303030"/>
                </a:solidFill>
                <a:latin typeface="Times New Roman"/>
                <a:ea typeface="Microsoft YaHei"/>
              </a:rPr>
              <a:t>3 de juliol de1267 pacte patriarca– comte de Gorizia contra Capodistria</a:t>
            </a:r>
            <a:endParaRPr/>
          </a:p>
          <a:p>
            <a:pPr algn="ctr">
              <a:lnSpc>
                <a:spcPct val="100000"/>
              </a:lnSpc>
              <a:buFont typeface="Arial"/>
              <a:buChar char="•"/>
            </a:pPr>
            <a:r>
              <a:rPr lang="es-ES" sz="2200" strike="noStrike">
                <a:solidFill>
                  <a:srgbClr val="303030"/>
                </a:solidFill>
                <a:latin typeface="Times New Roman"/>
                <a:ea typeface="Microsoft YaHei"/>
              </a:rPr>
              <a:t>19 de juliol de 1267 patriarca es </a:t>
            </a:r>
            <a:r>
              <a:rPr lang="es-ES" sz="2200" b="1" strike="noStrike">
                <a:solidFill>
                  <a:srgbClr val="303030"/>
                </a:solidFill>
                <a:latin typeface="Times New Roman"/>
                <a:ea typeface="Microsoft YaHei"/>
              </a:rPr>
              <a:t>capturat</a:t>
            </a:r>
            <a:r>
              <a:rPr lang="es-ES" sz="2200" strike="noStrike">
                <a:solidFill>
                  <a:srgbClr val="303030"/>
                </a:solidFill>
                <a:latin typeface="Times New Roman"/>
                <a:ea typeface="Microsoft YaHei"/>
              </a:rPr>
              <a:t> pel comte de Gorizia, reunit amb els  Capodistrians</a:t>
            </a:r>
            <a:endParaRPr/>
          </a:p>
          <a:p>
            <a:pPr algn="ctr">
              <a:lnSpc>
                <a:spcPct val="100000"/>
              </a:lnSpc>
            </a:pPr>
            <a:r>
              <a:rPr lang="es-ES" sz="2800" strike="noStrike">
                <a:solidFill>
                  <a:srgbClr val="303030"/>
                </a:solidFill>
                <a:latin typeface="Times New Roman"/>
                <a:ea typeface="Microsoft YaHei"/>
              </a:rPr>
              <a:t> </a:t>
            </a:r>
            <a:endParaRPr/>
          </a:p>
          <a:p>
            <a:pPr algn="ctr">
              <a:lnSpc>
                <a:spcPct val="100000"/>
              </a:lnSpc>
            </a:pPr>
            <a:r>
              <a:rPr lang="es-ES" sz="2800" strike="noStrike">
                <a:solidFill>
                  <a:srgbClr val="303030"/>
                </a:solidFill>
                <a:latin typeface="Times New Roman"/>
                <a:ea typeface="Microsoft YaHei"/>
              </a:rPr>
              <a:t> </a:t>
            </a:r>
            <a:endParaRPr/>
          </a:p>
        </p:txBody>
      </p:sp>
      <p:pic>
        <p:nvPicPr>
          <p:cNvPr id="392" name="Picture 391"/>
          <p:cNvPicPr/>
          <p:nvPr/>
        </p:nvPicPr>
        <p:blipFill>
          <a:blip r:embed="rId4"/>
          <a:stretch/>
        </p:blipFill>
        <p:spPr>
          <a:xfrm>
            <a:off x="7451640" y="23760"/>
            <a:ext cx="807840" cy="339480"/>
          </a:xfrm>
          <a:prstGeom prst="rect">
            <a:avLst/>
          </a:prstGeom>
          <a:ln>
            <a:noFill/>
          </a:ln>
        </p:spPr>
      </p:pic>
      <p:sp>
        <p:nvSpPr>
          <p:cNvPr id="393" name="CustomShape 3"/>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394" name="Picture 393"/>
          <p:cNvPicPr/>
          <p:nvPr/>
        </p:nvPicPr>
        <p:blipFill>
          <a:blip r:embed="rId5"/>
          <a:stretch/>
        </p:blipFill>
        <p:spPr>
          <a:xfrm>
            <a:off x="833400" y="6208560"/>
            <a:ext cx="963360" cy="639720"/>
          </a:xfrm>
          <a:prstGeom prst="rect">
            <a:avLst/>
          </a:prstGeom>
          <a:ln>
            <a:noFill/>
          </a:ln>
        </p:spPr>
      </p:pic>
      <p:pic>
        <p:nvPicPr>
          <p:cNvPr id="395" name="Picture 394"/>
          <p:cNvPicPr/>
          <p:nvPr/>
        </p:nvPicPr>
        <p:blipFill>
          <a:blip r:embed="rId6"/>
          <a:stretch/>
        </p:blipFill>
        <p:spPr>
          <a:xfrm>
            <a:off x="5292720" y="3141720"/>
            <a:ext cx="2381040" cy="2380680"/>
          </a:xfrm>
          <a:prstGeom prst="rect">
            <a:avLst/>
          </a:prstGeom>
          <a:ln>
            <a:noFill/>
          </a:ln>
        </p:spPr>
      </p:pic>
      <p:pic>
        <p:nvPicPr>
          <p:cNvPr id="396" name="Picture 395"/>
          <p:cNvPicPr/>
          <p:nvPr/>
        </p:nvPicPr>
        <p:blipFill>
          <a:blip r:embed="rId7"/>
          <a:stretch/>
        </p:blipFill>
        <p:spPr>
          <a:xfrm>
            <a:off x="5264280" y="404640"/>
            <a:ext cx="2447280" cy="2447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808920" y="5526360"/>
            <a:ext cx="4237920" cy="63540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r>
              <a:rPr lang="es-ES" sz="1369" strike="noStrike">
                <a:solidFill>
                  <a:srgbClr val="262626"/>
                </a:solidFill>
                <a:latin typeface="Times New Roman"/>
                <a:ea typeface="Times New Roman"/>
              </a:rPr>
              <a:t>Marie Skłodowska-Curie actions:</a:t>
            </a:r>
            <a:endParaRPr/>
          </a:p>
          <a:p>
            <a:pPr>
              <a:lnSpc>
                <a:spcPct val="100000"/>
              </a:lnSpc>
            </a:pPr>
            <a:r>
              <a:rPr lang="es-ES" sz="1180" u="sng" strike="noStrike">
                <a:solidFill>
                  <a:srgbClr val="7030A0"/>
                </a:solidFill>
                <a:latin typeface="Times New Roman"/>
                <a:ea typeface="Times New Roman"/>
              </a:rPr>
              <a:t>http://ec.europa.eu/programmes/horizon2020/en/h2020-section/marie-sklodowska-curie-actions</a:t>
            </a:r>
            <a:endParaRPr/>
          </a:p>
        </p:txBody>
      </p:sp>
      <p:sp>
        <p:nvSpPr>
          <p:cNvPr id="209" name="CustomShape 2"/>
          <p:cNvSpPr/>
          <p:nvPr/>
        </p:nvSpPr>
        <p:spPr>
          <a:xfrm>
            <a:off x="762120" y="609480"/>
            <a:ext cx="4169160" cy="491616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1600" strike="noStrike">
                <a:solidFill>
                  <a:srgbClr val="303030"/>
                </a:solidFill>
                <a:latin typeface="Times New Roman"/>
                <a:ea typeface="Times New Roman"/>
              </a:rPr>
              <a:t>Objectiu general:</a:t>
            </a:r>
            <a:endParaRPr/>
          </a:p>
          <a:p>
            <a:pPr algn="ctr">
              <a:lnSpc>
                <a:spcPct val="100000"/>
              </a:lnSpc>
            </a:pPr>
            <a:r>
              <a:rPr lang="es-ES" sz="1600" b="1" strike="noStrike">
                <a:solidFill>
                  <a:srgbClr val="303030"/>
                </a:solidFill>
                <a:latin typeface="Times New Roman"/>
                <a:ea typeface="Times New Roman"/>
              </a:rPr>
              <a:t>Els conflictes en les interrelacions entre el dret constitudinari i el procediment jurídic</a:t>
            </a:r>
            <a:endParaRPr/>
          </a:p>
          <a:p>
            <a:pPr algn="ctr">
              <a:lnSpc>
                <a:spcPct val="100000"/>
              </a:lnSpc>
            </a:pPr>
            <a:endParaRPr/>
          </a:p>
          <a:p>
            <a:pPr algn="ctr">
              <a:lnSpc>
                <a:spcPct val="100000"/>
              </a:lnSpc>
            </a:pPr>
            <a:r>
              <a:rPr lang="es-ES" sz="1600" strike="noStrike">
                <a:solidFill>
                  <a:srgbClr val="303030"/>
                </a:solidFill>
                <a:latin typeface="Times New Roman"/>
                <a:ea typeface="Times New Roman"/>
              </a:rPr>
              <a:t>Objectius específics:</a:t>
            </a:r>
            <a:endParaRPr/>
          </a:p>
          <a:p>
            <a:pPr algn="ctr">
              <a:lnSpc>
                <a:spcPct val="100000"/>
              </a:lnSpc>
            </a:pPr>
            <a:endParaRPr/>
          </a:p>
          <a:p>
            <a:pPr>
              <a:lnSpc>
                <a:spcPct val="100000"/>
              </a:lnSpc>
            </a:pPr>
            <a:r>
              <a:rPr lang="es-ES" sz="1600" b="1" strike="noStrike">
                <a:solidFill>
                  <a:srgbClr val="303030"/>
                </a:solidFill>
                <a:latin typeface="Times New Roman"/>
                <a:ea typeface="Times New Roman"/>
              </a:rPr>
              <a:t>1) Les venjances i els mecanismes processals </a:t>
            </a:r>
            <a:endParaRPr/>
          </a:p>
          <a:p>
            <a:pPr>
              <a:lnSpc>
                <a:spcPct val="100000"/>
              </a:lnSpc>
            </a:pPr>
            <a:r>
              <a:rPr lang="es-ES" sz="1600" b="1" strike="noStrike">
                <a:solidFill>
                  <a:srgbClr val="303030"/>
                </a:solidFill>
                <a:latin typeface="Times New Roman"/>
                <a:ea typeface="Times New Roman"/>
              </a:rPr>
              <a:t>2) Processos judicials de les venjances i el control social</a:t>
            </a:r>
            <a:endParaRPr/>
          </a:p>
          <a:p>
            <a:pPr>
              <a:lnSpc>
                <a:spcPct val="100000"/>
              </a:lnSpc>
            </a:pPr>
            <a:r>
              <a:rPr lang="es-ES" sz="1600" b="1" strike="noStrike">
                <a:solidFill>
                  <a:srgbClr val="303030"/>
                </a:solidFill>
                <a:latin typeface="Times New Roman"/>
                <a:ea typeface="Times New Roman"/>
              </a:rPr>
              <a:t>3) Disputes i conflictes socials</a:t>
            </a:r>
            <a:endParaRPr/>
          </a:p>
          <a:p>
            <a:pPr>
              <a:lnSpc>
                <a:spcPct val="100000"/>
              </a:lnSpc>
            </a:pPr>
            <a:r>
              <a:rPr lang="es-ES" sz="1600" b="1" strike="noStrike">
                <a:solidFill>
                  <a:srgbClr val="303030"/>
                </a:solidFill>
                <a:latin typeface="Times New Roman"/>
                <a:ea typeface="Times New Roman"/>
              </a:rPr>
              <a:t>4) Els protagonistes de les venjances</a:t>
            </a:r>
            <a:endParaRPr/>
          </a:p>
        </p:txBody>
      </p:sp>
      <p:pic>
        <p:nvPicPr>
          <p:cNvPr id="210" name="image2.png"/>
          <p:cNvPicPr/>
          <p:nvPr/>
        </p:nvPicPr>
        <p:blipFill>
          <a:blip r:embed="rId2"/>
          <a:stretch/>
        </p:blipFill>
        <p:spPr>
          <a:xfrm>
            <a:off x="7452360" y="23040"/>
            <a:ext cx="806040" cy="340200"/>
          </a:xfrm>
          <a:prstGeom prst="rect">
            <a:avLst/>
          </a:prstGeom>
          <a:ln w="12600">
            <a:noFill/>
          </a:ln>
        </p:spPr>
      </p:pic>
      <p:sp>
        <p:nvSpPr>
          <p:cNvPr id="211"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12" name="image3.png"/>
          <p:cNvPicPr/>
          <p:nvPr/>
        </p:nvPicPr>
        <p:blipFill>
          <a:blip r:embed="rId3"/>
          <a:stretch/>
        </p:blipFill>
        <p:spPr>
          <a:xfrm>
            <a:off x="833040" y="6208560"/>
            <a:ext cx="963000" cy="639000"/>
          </a:xfrm>
          <a:prstGeom prst="rect">
            <a:avLst/>
          </a:prstGeom>
          <a:ln w="12600">
            <a:noFill/>
          </a:ln>
        </p:spPr>
      </p:pic>
      <p:sp>
        <p:nvSpPr>
          <p:cNvPr id="213" name="CustomShape 4"/>
          <p:cNvSpPr/>
          <p:nvPr/>
        </p:nvSpPr>
        <p:spPr>
          <a:xfrm>
            <a:off x="5436000" y="5157360"/>
            <a:ext cx="3455640" cy="9417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Imatge de conflictes armats: el Setge del Castell de l’Amor, sobre el revers d’un mirall, possiblement a París, ca. 1350–1370 (Musée du Louvre)</a:t>
            </a:r>
            <a:endParaRPr/>
          </a:p>
        </p:txBody>
      </p:sp>
      <p:pic>
        <p:nvPicPr>
          <p:cNvPr id="214" name="image6.jpg"/>
          <p:cNvPicPr/>
          <p:nvPr/>
        </p:nvPicPr>
        <p:blipFill>
          <a:blip r:embed="rId4"/>
          <a:stretch/>
        </p:blipFill>
        <p:spPr>
          <a:xfrm>
            <a:off x="5047560" y="735480"/>
            <a:ext cx="3859920" cy="40608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97" name="CustomShape 1"/>
          <p:cNvSpPr/>
          <p:nvPr/>
        </p:nvSpPr>
        <p:spPr>
          <a:xfrm>
            <a:off x="762120" y="5516640"/>
            <a:ext cx="678132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pic>
        <p:nvPicPr>
          <p:cNvPr id="398" name="Picture 397"/>
          <p:cNvPicPr/>
          <p:nvPr/>
        </p:nvPicPr>
        <p:blipFill>
          <a:blip r:embed="rId4"/>
          <a:stretch/>
        </p:blipFill>
        <p:spPr>
          <a:xfrm>
            <a:off x="7451640" y="23760"/>
            <a:ext cx="807840" cy="339480"/>
          </a:xfrm>
          <a:prstGeom prst="rect">
            <a:avLst/>
          </a:prstGeom>
          <a:ln>
            <a:noFill/>
          </a:ln>
        </p:spPr>
      </p:pic>
      <p:sp>
        <p:nvSpPr>
          <p:cNvPr id="399"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00" name="Picture 399"/>
          <p:cNvPicPr/>
          <p:nvPr/>
        </p:nvPicPr>
        <p:blipFill>
          <a:blip r:embed="rId5"/>
          <a:stretch/>
        </p:blipFill>
        <p:spPr>
          <a:xfrm>
            <a:off x="833400" y="6208560"/>
            <a:ext cx="963360" cy="639720"/>
          </a:xfrm>
          <a:prstGeom prst="rect">
            <a:avLst/>
          </a:prstGeom>
          <a:ln>
            <a:noFill/>
          </a:ln>
        </p:spPr>
      </p:pic>
      <p:sp>
        <p:nvSpPr>
          <p:cNvPr id="401" name="CustomShape 3"/>
          <p:cNvSpPr/>
          <p:nvPr/>
        </p:nvSpPr>
        <p:spPr>
          <a:xfrm>
            <a:off x="4648320" y="609480"/>
            <a:ext cx="3657240" cy="37670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80000"/>
              </a:lnSpc>
              <a:buFont typeface="Arial"/>
              <a:buChar char="•"/>
            </a:pPr>
            <a:r>
              <a:rPr lang="es-ES" sz="2200" strike="noStrike">
                <a:solidFill>
                  <a:srgbClr val="303030"/>
                </a:solidFill>
                <a:latin typeface="Times New Roman"/>
                <a:ea typeface="Microsoft YaHei"/>
              </a:rPr>
              <a:t>Juliol/agost de 1267 ataquen i combaten una desena de castells, venen (el de </a:t>
            </a:r>
            <a:r>
              <a:rPr lang="es-ES" sz="2200" b="1" strike="noStrike">
                <a:solidFill>
                  <a:srgbClr val="303030"/>
                </a:solidFill>
                <a:latin typeface="Times New Roman"/>
                <a:ea typeface="Microsoft YaHei"/>
              </a:rPr>
              <a:t>Momiano</a:t>
            </a:r>
            <a:r>
              <a:rPr lang="es-ES" sz="2200" strike="noStrike">
                <a:solidFill>
                  <a:srgbClr val="303030"/>
                </a:solidFill>
                <a:latin typeface="Times New Roman"/>
                <a:ea typeface="Microsoft YaHei"/>
              </a:rPr>
              <a:t> i els de </a:t>
            </a:r>
            <a:r>
              <a:rPr lang="es-ES" sz="2200" b="1" strike="noStrike">
                <a:solidFill>
                  <a:srgbClr val="303030"/>
                </a:solidFill>
                <a:latin typeface="Times New Roman"/>
                <a:ea typeface="Microsoft YaHei"/>
              </a:rPr>
              <a:t>Pietrapelosa</a:t>
            </a:r>
            <a:r>
              <a:rPr lang="es-ES" sz="2200" strike="noStrike">
                <a:solidFill>
                  <a:srgbClr val="303030"/>
                </a:solidFill>
                <a:latin typeface="Times New Roman"/>
                <a:ea typeface="Microsoft YaHei"/>
              </a:rPr>
              <a:t>), incendis i robatoris a Udine </a:t>
            </a:r>
            <a:r>
              <a:rPr lang="es-ES" sz="2200" i="1" strike="noStrike">
                <a:solidFill>
                  <a:srgbClr val="303030"/>
                </a:solidFill>
                <a:latin typeface="Times New Roman"/>
                <a:ea typeface="Microsoft YaHei"/>
              </a:rPr>
              <a:t>„… in qua quantitate non potest scire Dominus Albertus Comes“ </a:t>
            </a:r>
            <a:r>
              <a:rPr lang="es-ES" sz="2200" strike="noStrike">
                <a:solidFill>
                  <a:srgbClr val="303030"/>
                </a:solidFill>
                <a:latin typeface="Times New Roman"/>
                <a:ea typeface="Microsoft YaHei"/>
              </a:rPr>
              <a:t>(CDI, II, 361)</a:t>
            </a:r>
            <a:endParaRPr/>
          </a:p>
          <a:p>
            <a:pPr algn="ctr">
              <a:lnSpc>
                <a:spcPct val="80000"/>
              </a:lnSpc>
              <a:buFont typeface="Arial"/>
              <a:buChar char="•"/>
            </a:pPr>
            <a:r>
              <a:rPr lang="es-ES" sz="2200" strike="noStrike">
                <a:solidFill>
                  <a:srgbClr val="303030"/>
                </a:solidFill>
                <a:latin typeface="Times New Roman"/>
                <a:ea typeface="Microsoft YaHei"/>
              </a:rPr>
              <a:t>27 d'agost de 1267 patriarca en </a:t>
            </a:r>
            <a:r>
              <a:rPr lang="es-ES" sz="2200" b="1" strike="noStrike">
                <a:solidFill>
                  <a:srgbClr val="303030"/>
                </a:solidFill>
                <a:latin typeface="Times New Roman"/>
                <a:ea typeface="Microsoft YaHei"/>
              </a:rPr>
              <a:t>llibertat</a:t>
            </a:r>
            <a:r>
              <a:rPr lang="es-ES" sz="2200" strike="noStrike">
                <a:solidFill>
                  <a:srgbClr val="303030"/>
                </a:solidFill>
                <a:latin typeface="Times New Roman"/>
                <a:ea typeface="Microsoft YaHei"/>
              </a:rPr>
              <a:t> després de la mediació dels procuradors d’Ottokar. </a:t>
            </a:r>
            <a:endParaRPr/>
          </a:p>
        </p:txBody>
      </p:sp>
      <p:pic>
        <p:nvPicPr>
          <p:cNvPr id="402" name="Picture 401"/>
          <p:cNvPicPr/>
          <p:nvPr/>
        </p:nvPicPr>
        <p:blipFill>
          <a:blip r:embed="rId6"/>
          <a:stretch/>
        </p:blipFill>
        <p:spPr>
          <a:xfrm>
            <a:off x="4356000" y="4221000"/>
            <a:ext cx="4343040" cy="1823760"/>
          </a:xfrm>
          <a:prstGeom prst="rect">
            <a:avLst/>
          </a:prstGeom>
          <a:ln>
            <a:noFill/>
          </a:ln>
        </p:spPr>
      </p:pic>
      <p:pic>
        <p:nvPicPr>
          <p:cNvPr id="403" name="Picture 402"/>
          <p:cNvPicPr/>
          <p:nvPr/>
        </p:nvPicPr>
        <p:blipFill>
          <a:blip r:embed="rId7"/>
          <a:stretch/>
        </p:blipFill>
        <p:spPr>
          <a:xfrm>
            <a:off x="428760" y="3500280"/>
            <a:ext cx="3836520" cy="2544480"/>
          </a:xfrm>
          <a:prstGeom prst="rect">
            <a:avLst/>
          </a:prstGeom>
          <a:ln>
            <a:noFill/>
          </a:ln>
        </p:spPr>
      </p:pic>
      <p:pic>
        <p:nvPicPr>
          <p:cNvPr id="404" name="Picture 403"/>
          <p:cNvPicPr/>
          <p:nvPr/>
        </p:nvPicPr>
        <p:blipFill>
          <a:blip r:embed="rId8"/>
          <a:stretch/>
        </p:blipFill>
        <p:spPr>
          <a:xfrm>
            <a:off x="428760" y="608040"/>
            <a:ext cx="3836520" cy="2820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05" name="CustomShape 1"/>
          <p:cNvSpPr/>
          <p:nvPr/>
        </p:nvSpPr>
        <p:spPr>
          <a:xfrm>
            <a:off x="971640" y="5907240"/>
            <a:ext cx="2198160" cy="2552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400" strike="noStrike">
                <a:solidFill>
                  <a:srgbClr val="262626"/>
                </a:solidFill>
                <a:latin typeface="Times New Roman"/>
                <a:ea typeface="Microsoft YaHei"/>
              </a:rPr>
              <a:t>Re Otokar II. Přemysl</a:t>
            </a:r>
            <a:endParaRPr/>
          </a:p>
        </p:txBody>
      </p:sp>
      <p:sp>
        <p:nvSpPr>
          <p:cNvPr id="406" name="CustomShape 2"/>
          <p:cNvSpPr/>
          <p:nvPr/>
        </p:nvSpPr>
        <p:spPr>
          <a:xfrm>
            <a:off x="3708360" y="836640"/>
            <a:ext cx="5435280" cy="51955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es-ES" sz="2000" strike="noStrike">
                <a:solidFill>
                  <a:srgbClr val="303030"/>
                </a:solidFill>
                <a:latin typeface="Times New Roman"/>
                <a:ea typeface="Microsoft YaHei"/>
              </a:rPr>
              <a:t>Rei </a:t>
            </a:r>
            <a:r>
              <a:rPr lang="es-ES" sz="2000" b="1" strike="noStrike">
                <a:solidFill>
                  <a:srgbClr val="303030"/>
                </a:solidFill>
                <a:latin typeface="Times New Roman"/>
                <a:ea typeface="Microsoft YaHei"/>
              </a:rPr>
              <a:t>Ottokar II </a:t>
            </a:r>
            <a:r>
              <a:rPr lang="es-ES" sz="2000" strike="noStrike">
                <a:solidFill>
                  <a:srgbClr val="303030"/>
                </a:solidFill>
                <a:latin typeface="Times New Roman"/>
                <a:ea typeface="Microsoft YaHei"/>
              </a:rPr>
              <a:t>delega com a àrbitre, procurador i administrador:</a:t>
            </a:r>
            <a:endParaRPr/>
          </a:p>
          <a:p>
            <a:pPr>
              <a:lnSpc>
                <a:spcPct val="90000"/>
              </a:lnSpc>
              <a:buFont typeface="Arial"/>
              <a:buChar char="•"/>
            </a:pPr>
            <a:r>
              <a:rPr lang="es-ES" sz="2000" strike="noStrike">
                <a:solidFill>
                  <a:srgbClr val="303030"/>
                </a:solidFill>
                <a:latin typeface="Times New Roman"/>
                <a:ea typeface="Microsoft YaHei"/>
              </a:rPr>
              <a:t>Per al patriarca d'Aquilea, el bisbe de Olomouc </a:t>
            </a:r>
            <a:r>
              <a:rPr lang="es-ES" sz="2000" b="1" strike="noStrike">
                <a:solidFill>
                  <a:srgbClr val="303030"/>
                </a:solidFill>
                <a:latin typeface="Times New Roman"/>
                <a:ea typeface="Microsoft YaHei"/>
              </a:rPr>
              <a:t>Bruno</a:t>
            </a:r>
            <a:endParaRPr/>
          </a:p>
          <a:p>
            <a:pPr>
              <a:lnSpc>
                <a:spcPct val="90000"/>
              </a:lnSpc>
              <a:buFont typeface="Arial"/>
              <a:buChar char="•"/>
            </a:pPr>
            <a:r>
              <a:rPr lang="es-ES" sz="2000" strike="noStrike">
                <a:solidFill>
                  <a:srgbClr val="303030"/>
                </a:solidFill>
                <a:latin typeface="Times New Roman"/>
                <a:ea typeface="Microsoft YaHei"/>
              </a:rPr>
              <a:t>Per el comte de Gorizia, l’arquebisbe de Salisburgo </a:t>
            </a:r>
            <a:r>
              <a:rPr lang="es-ES" sz="2000" b="1" strike="noStrike">
                <a:solidFill>
                  <a:srgbClr val="303030"/>
                </a:solidFill>
                <a:latin typeface="Times New Roman"/>
                <a:ea typeface="Microsoft YaHei"/>
              </a:rPr>
              <a:t>Vladislav</a:t>
            </a:r>
            <a:endParaRPr/>
          </a:p>
          <a:p>
            <a:pPr>
              <a:lnSpc>
                <a:spcPct val="90000"/>
              </a:lnSpc>
            </a:pPr>
            <a:r>
              <a:rPr lang="es-ES" sz="2000" strike="noStrike">
                <a:solidFill>
                  <a:srgbClr val="303030"/>
                </a:solidFill>
                <a:latin typeface="Times New Roman"/>
                <a:ea typeface="Microsoft YaHei"/>
              </a:rPr>
              <a:t> </a:t>
            </a:r>
            <a:endParaRPr/>
          </a:p>
          <a:p>
            <a:pPr>
              <a:lnSpc>
                <a:spcPct val="90000"/>
              </a:lnSpc>
            </a:pPr>
            <a:r>
              <a:rPr lang="es-ES" sz="2000" strike="noStrike">
                <a:solidFill>
                  <a:srgbClr val="303030"/>
                </a:solidFill>
                <a:latin typeface="Times New Roman"/>
                <a:ea typeface="Microsoft YaHei"/>
              </a:rPr>
              <a:t>Els quals »</a:t>
            </a:r>
            <a:r>
              <a:rPr lang="es-ES" sz="2000" i="1" strike="noStrike">
                <a:solidFill>
                  <a:srgbClr val="303030"/>
                </a:solidFill>
                <a:latin typeface="Times New Roman"/>
                <a:ea typeface="Microsoft YaHei"/>
              </a:rPr>
              <a:t>deberet et posset componere, arbitrari, sentenciare et laudare, </a:t>
            </a:r>
            <a:r>
              <a:rPr lang="es-ES" sz="2000" b="1" i="1" strike="noStrike">
                <a:solidFill>
                  <a:srgbClr val="303030"/>
                </a:solidFill>
                <a:latin typeface="Times New Roman"/>
                <a:ea typeface="Microsoft YaHei"/>
              </a:rPr>
              <a:t>sive amicabiliter sive de iure inter partes</a:t>
            </a:r>
            <a:r>
              <a:rPr lang="es-ES" sz="2000" i="1" strike="noStrike">
                <a:solidFill>
                  <a:srgbClr val="303030"/>
                </a:solidFill>
                <a:latin typeface="Times New Roman"/>
                <a:ea typeface="Microsoft YaHei"/>
              </a:rPr>
              <a:t>, prout sibi placeret et videretur melius expedire …</a:t>
            </a:r>
            <a:endParaRPr/>
          </a:p>
          <a:p>
            <a:pPr>
              <a:lnSpc>
                <a:spcPct val="90000"/>
              </a:lnSpc>
            </a:pPr>
            <a:r>
              <a:rPr lang="es-ES" sz="2000" strike="noStrike">
                <a:solidFill>
                  <a:srgbClr val="303030"/>
                </a:solidFill>
                <a:latin typeface="Times New Roman"/>
                <a:ea typeface="Microsoft YaHei"/>
              </a:rPr>
              <a:t>… </a:t>
            </a:r>
            <a:r>
              <a:rPr lang="es-ES" sz="2000" i="1" strike="noStrike">
                <a:solidFill>
                  <a:srgbClr val="303030"/>
                </a:solidFill>
                <a:latin typeface="Times New Roman"/>
                <a:ea typeface="Microsoft YaHei"/>
              </a:rPr>
              <a:t>super universis gravanimibus atque dampnis, uiolentiis iuribus et </a:t>
            </a:r>
            <a:r>
              <a:rPr lang="es-ES" sz="2000" b="1" i="1" strike="noStrike">
                <a:solidFill>
                  <a:srgbClr val="303030"/>
                </a:solidFill>
                <a:latin typeface="Times New Roman"/>
                <a:ea typeface="Microsoft YaHei"/>
              </a:rPr>
              <a:t>iniuriis</a:t>
            </a:r>
            <a:r>
              <a:rPr lang="es-ES" sz="2000" i="1" strike="noStrike">
                <a:solidFill>
                  <a:srgbClr val="303030"/>
                </a:solidFill>
                <a:latin typeface="Times New Roman"/>
                <a:ea typeface="Microsoft YaHei"/>
              </a:rPr>
              <a:t> quas vel que per modum </a:t>
            </a:r>
            <a:r>
              <a:rPr lang="es-ES" sz="2000" b="1" i="1" strike="noStrike">
                <a:solidFill>
                  <a:srgbClr val="303030"/>
                </a:solidFill>
                <a:latin typeface="Times New Roman"/>
                <a:ea typeface="Microsoft YaHei"/>
              </a:rPr>
              <a:t>querimoniarum</a:t>
            </a:r>
            <a:r>
              <a:rPr lang="es-ES" sz="2000" strike="noStrike">
                <a:solidFill>
                  <a:srgbClr val="303030"/>
                </a:solidFill>
                <a:latin typeface="Times New Roman"/>
                <a:ea typeface="Microsoft YaHei"/>
              </a:rPr>
              <a:t>  …«</a:t>
            </a:r>
            <a:r>
              <a:rPr lang="es-ES" sz="2000" i="1" strike="noStrike">
                <a:solidFill>
                  <a:srgbClr val="303030"/>
                </a:solidFill>
                <a:latin typeface="Times New Roman"/>
                <a:ea typeface="Microsoft YaHei"/>
              </a:rPr>
              <a:t> </a:t>
            </a:r>
            <a:r>
              <a:rPr lang="es-ES" sz="2000" strike="noStrike">
                <a:solidFill>
                  <a:srgbClr val="303030"/>
                </a:solidFill>
                <a:latin typeface="Times New Roman"/>
                <a:ea typeface="Microsoft YaHei"/>
              </a:rPr>
              <a:t>(FRA, 89)</a:t>
            </a:r>
            <a:endParaRPr/>
          </a:p>
          <a:p>
            <a:pPr>
              <a:lnSpc>
                <a:spcPct val="90000"/>
              </a:lnSpc>
            </a:pPr>
            <a:r>
              <a:rPr lang="es-ES" sz="2000" strike="noStrike">
                <a:solidFill>
                  <a:srgbClr val="303030"/>
                </a:solidFill>
                <a:latin typeface="Times New Roman"/>
                <a:ea typeface="Microsoft YaHei"/>
              </a:rPr>
              <a:t> </a:t>
            </a:r>
            <a:endParaRPr/>
          </a:p>
          <a:p>
            <a:pPr>
              <a:lnSpc>
                <a:spcPct val="90000"/>
              </a:lnSpc>
            </a:pPr>
            <a:r>
              <a:rPr lang="es-ES" sz="2000" strike="noStrike">
                <a:solidFill>
                  <a:srgbClr val="303030"/>
                </a:solidFill>
                <a:latin typeface="Times New Roman"/>
                <a:ea typeface="Microsoft YaHei"/>
              </a:rPr>
              <a:t>Faida, inimititia, Du Cange, 1710:</a:t>
            </a:r>
            <a:endParaRPr/>
          </a:p>
          <a:p>
            <a:pPr>
              <a:lnSpc>
                <a:spcPct val="90000"/>
              </a:lnSpc>
            </a:pPr>
            <a:r>
              <a:rPr lang="es-ES" sz="2000" strike="noStrike">
                <a:solidFill>
                  <a:srgbClr val="303030"/>
                </a:solidFill>
                <a:latin typeface="Times New Roman"/>
                <a:ea typeface="Microsoft YaHei"/>
              </a:rPr>
              <a:t> </a:t>
            </a:r>
            <a:endParaRPr/>
          </a:p>
        </p:txBody>
      </p:sp>
      <p:pic>
        <p:nvPicPr>
          <p:cNvPr id="407" name="Picture 406"/>
          <p:cNvPicPr/>
          <p:nvPr/>
        </p:nvPicPr>
        <p:blipFill>
          <a:blip r:embed="rId4"/>
          <a:stretch/>
        </p:blipFill>
        <p:spPr>
          <a:xfrm>
            <a:off x="755640" y="6218280"/>
            <a:ext cx="963360" cy="639360"/>
          </a:xfrm>
          <a:prstGeom prst="rect">
            <a:avLst/>
          </a:prstGeom>
          <a:ln>
            <a:noFill/>
          </a:ln>
        </p:spPr>
      </p:pic>
      <p:pic>
        <p:nvPicPr>
          <p:cNvPr id="408" name="Picture 407"/>
          <p:cNvPicPr/>
          <p:nvPr/>
        </p:nvPicPr>
        <p:blipFill>
          <a:blip r:embed="rId5"/>
          <a:stretch/>
        </p:blipFill>
        <p:spPr>
          <a:xfrm>
            <a:off x="7451640" y="7920"/>
            <a:ext cx="811080" cy="340920"/>
          </a:xfrm>
          <a:prstGeom prst="rect">
            <a:avLst/>
          </a:prstGeom>
          <a:ln>
            <a:noFill/>
          </a:ln>
        </p:spPr>
      </p:pic>
      <p:sp>
        <p:nvSpPr>
          <p:cNvPr id="409" name="CustomShape 3"/>
          <p:cNvSpPr/>
          <p:nvPr/>
        </p:nvSpPr>
        <p:spPr>
          <a:xfrm>
            <a:off x="1724040" y="6194520"/>
            <a:ext cx="653868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This research was supported by a Marie Curie Intra European Fellowship within the 7th European Community Framework Programme.</a:t>
            </a:r>
            <a:endParaRPr/>
          </a:p>
        </p:txBody>
      </p:sp>
      <p:pic>
        <p:nvPicPr>
          <p:cNvPr id="410" name="Picture 409"/>
          <p:cNvPicPr/>
          <p:nvPr/>
        </p:nvPicPr>
        <p:blipFill>
          <a:blip r:embed="rId6"/>
          <a:stretch/>
        </p:blipFill>
        <p:spPr>
          <a:xfrm>
            <a:off x="826920" y="476280"/>
            <a:ext cx="2404800" cy="5328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11" name="CustomShape 1"/>
          <p:cNvSpPr/>
          <p:nvPr/>
        </p:nvSpPr>
        <p:spPr>
          <a:xfrm>
            <a:off x="179280" y="5221440"/>
            <a:ext cx="144360" cy="9504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412" name="CustomShape 2"/>
          <p:cNvSpPr/>
          <p:nvPr/>
        </p:nvSpPr>
        <p:spPr>
          <a:xfrm>
            <a:off x="5076720" y="692280"/>
            <a:ext cx="4066920" cy="58446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es-ES" sz="1600" b="1" strike="noStrike">
                <a:solidFill>
                  <a:srgbClr val="303030"/>
                </a:solidFill>
                <a:latin typeface="Times New Roman"/>
                <a:ea typeface="Microsoft YaHei"/>
              </a:rPr>
              <a:t>10 documents</a:t>
            </a:r>
            <a:r>
              <a:rPr lang="es-ES" sz="1600" strike="noStrike">
                <a:solidFill>
                  <a:srgbClr val="303030"/>
                </a:solidFill>
                <a:latin typeface="Times New Roman"/>
                <a:ea typeface="Microsoft YaHei"/>
              </a:rPr>
              <a:t>, la captura del patriarca és sempre el delicte més gran:</a:t>
            </a:r>
            <a:endParaRPr/>
          </a:p>
          <a:p>
            <a:pPr>
              <a:lnSpc>
                <a:spcPct val="90000"/>
              </a:lnSpc>
            </a:pPr>
            <a:r>
              <a:rPr lang="es-ES" sz="1300" strike="noStrike">
                <a:solidFill>
                  <a:srgbClr val="303030"/>
                </a:solidFill>
                <a:latin typeface="Times New Roman"/>
                <a:ea typeface="Microsoft YaHei"/>
              </a:rPr>
              <a:t> </a:t>
            </a:r>
            <a:endParaRPr/>
          </a:p>
          <a:p>
            <a:pPr>
              <a:lnSpc>
                <a:spcPct val="90000"/>
              </a:lnSpc>
              <a:buFont typeface="Times New Roman"/>
              <a:buAutoNum type="arabicPeriod"/>
            </a:pPr>
            <a:r>
              <a:rPr lang="es-ES" sz="1300" b="1" strike="noStrike">
                <a:solidFill>
                  <a:srgbClr val="303030"/>
                </a:solidFill>
                <a:latin typeface="Times New Roman"/>
                <a:ea typeface="Microsoft YaHei"/>
              </a:rPr>
              <a:t>Compromisso</a:t>
            </a:r>
            <a:r>
              <a:rPr lang="es-ES" sz="1300" strike="noStrike">
                <a:solidFill>
                  <a:srgbClr val="303030"/>
                </a:solidFill>
                <a:latin typeface="Times New Roman"/>
                <a:ea typeface="Microsoft YaHei"/>
              </a:rPr>
              <a:t> del patriarca (ago. 1267)</a:t>
            </a:r>
            <a:endParaRPr/>
          </a:p>
          <a:p>
            <a:pPr>
              <a:lnSpc>
                <a:spcPct val="90000"/>
              </a:lnSpc>
              <a:buFont typeface="Times New Roman"/>
              <a:buAutoNum type="arabicPeriod"/>
            </a:pPr>
            <a:r>
              <a:rPr lang="es-ES" sz="1300" b="1" strike="noStrike">
                <a:solidFill>
                  <a:srgbClr val="303030"/>
                </a:solidFill>
                <a:latin typeface="Times New Roman"/>
                <a:ea typeface="Microsoft YaHei"/>
              </a:rPr>
              <a:t>1</a:t>
            </a:r>
            <a:r>
              <a:rPr lang="es-ES" sz="1300" b="1" strike="noStrike">
                <a:solidFill>
                  <a:srgbClr val="303030"/>
                </a:solidFill>
                <a:latin typeface="Calibri"/>
                <a:ea typeface="Microsoft YaHei"/>
              </a:rPr>
              <a:t>º</a:t>
            </a:r>
            <a:r>
              <a:rPr lang="es-ES" sz="1300" b="1" strike="noStrike">
                <a:solidFill>
                  <a:srgbClr val="303030"/>
                </a:solidFill>
                <a:latin typeface="Times New Roman"/>
                <a:ea typeface="Microsoft YaHei"/>
              </a:rPr>
              <a:t> Compromisso</a:t>
            </a:r>
            <a:r>
              <a:rPr lang="es-ES" sz="1300" strike="noStrike">
                <a:solidFill>
                  <a:srgbClr val="303030"/>
                </a:solidFill>
                <a:latin typeface="Times New Roman"/>
                <a:ea typeface="Microsoft YaHei"/>
              </a:rPr>
              <a:t> del conte (25 ago. 1267)</a:t>
            </a:r>
            <a:endParaRPr/>
          </a:p>
          <a:p>
            <a:pPr>
              <a:lnSpc>
                <a:spcPct val="90000"/>
              </a:lnSpc>
              <a:buFont typeface="Times New Roman"/>
              <a:buAutoNum type="arabicPeriod"/>
            </a:pPr>
            <a:r>
              <a:rPr lang="es-ES" sz="1300" b="1" strike="noStrike">
                <a:solidFill>
                  <a:srgbClr val="303030"/>
                </a:solidFill>
                <a:latin typeface="Times New Roman"/>
                <a:ea typeface="Microsoft YaHei"/>
              </a:rPr>
              <a:t>2</a:t>
            </a:r>
            <a:r>
              <a:rPr lang="es-ES" sz="1300" b="1" strike="noStrike">
                <a:solidFill>
                  <a:srgbClr val="303030"/>
                </a:solidFill>
                <a:latin typeface="Calibri"/>
                <a:ea typeface="Microsoft YaHei"/>
              </a:rPr>
              <a:t>º</a:t>
            </a:r>
            <a:r>
              <a:rPr lang="es-ES" sz="1300" b="1" strike="noStrike">
                <a:solidFill>
                  <a:srgbClr val="303030"/>
                </a:solidFill>
                <a:latin typeface="Times New Roman"/>
                <a:ea typeface="Microsoft YaHei"/>
              </a:rPr>
              <a:t> Compromisso</a:t>
            </a:r>
            <a:r>
              <a:rPr lang="es-ES" sz="1300" strike="noStrike">
                <a:solidFill>
                  <a:srgbClr val="303030"/>
                </a:solidFill>
                <a:latin typeface="Times New Roman"/>
                <a:ea typeface="Microsoft YaHei"/>
              </a:rPr>
              <a:t> del conte (26 ago. 1267) </a:t>
            </a:r>
            <a:endParaRPr/>
          </a:p>
          <a:p>
            <a:pPr>
              <a:lnSpc>
                <a:spcPct val="90000"/>
              </a:lnSpc>
              <a:buFont typeface="Times New Roman"/>
              <a:buAutoNum type="arabicPeriod"/>
            </a:pPr>
            <a:r>
              <a:rPr lang="es-ES" sz="1300" b="1" strike="noStrike">
                <a:solidFill>
                  <a:srgbClr val="303030"/>
                </a:solidFill>
                <a:latin typeface="Times New Roman"/>
                <a:ea typeface="Microsoft YaHei"/>
              </a:rPr>
              <a:t>Tregua</a:t>
            </a:r>
            <a:r>
              <a:rPr lang="es-ES" sz="1300" strike="noStrike">
                <a:solidFill>
                  <a:srgbClr val="303030"/>
                </a:solidFill>
                <a:latin typeface="Times New Roman"/>
                <a:ea typeface="Microsoft YaHei"/>
              </a:rPr>
              <a:t> (patriarca) (ago. 1267)</a:t>
            </a:r>
            <a:endParaRPr/>
          </a:p>
          <a:p>
            <a:pPr>
              <a:lnSpc>
                <a:spcPct val="90000"/>
              </a:lnSpc>
              <a:buFont typeface="Times New Roman"/>
              <a:buAutoNum type="arabicPeriod"/>
            </a:pPr>
            <a:r>
              <a:rPr lang="es-ES" sz="1300" b="1" strike="noStrike">
                <a:solidFill>
                  <a:srgbClr val="303030"/>
                </a:solidFill>
                <a:latin typeface="Times New Roman"/>
                <a:ea typeface="Microsoft YaHei"/>
              </a:rPr>
              <a:t>Compromisso</a:t>
            </a:r>
            <a:r>
              <a:rPr lang="es-ES" sz="1300" strike="noStrike">
                <a:solidFill>
                  <a:srgbClr val="303030"/>
                </a:solidFill>
                <a:latin typeface="Times New Roman"/>
                <a:ea typeface="Microsoft YaHei"/>
              </a:rPr>
              <a:t> (doppo uccisione del vicedomino patriarcale e la distruzione del ponte all‘Isonzo da patriarca) (30 ago. 1268)</a:t>
            </a:r>
            <a:endParaRPr/>
          </a:p>
          <a:p>
            <a:pPr>
              <a:lnSpc>
                <a:spcPct val="90000"/>
              </a:lnSpc>
              <a:buFont typeface="Times New Roman"/>
              <a:buAutoNum type="arabicPeriod"/>
            </a:pPr>
            <a:r>
              <a:rPr lang="es-ES" sz="1300" b="1" strike="noStrike">
                <a:solidFill>
                  <a:srgbClr val="303030"/>
                </a:solidFill>
                <a:latin typeface="Times New Roman"/>
                <a:ea typeface="Microsoft YaHei"/>
              </a:rPr>
              <a:t>Pax </a:t>
            </a:r>
            <a:r>
              <a:rPr lang="es-ES" sz="1300" b="1" i="1" strike="noStrike">
                <a:solidFill>
                  <a:srgbClr val="303030"/>
                </a:solidFill>
                <a:latin typeface="Times New Roman"/>
                <a:ea typeface="Microsoft YaHei"/>
              </a:rPr>
              <a:t>in forma conventionis </a:t>
            </a:r>
            <a:r>
              <a:rPr lang="es-ES" sz="1300" i="1" strike="noStrike">
                <a:solidFill>
                  <a:srgbClr val="303030"/>
                </a:solidFill>
                <a:latin typeface="Times New Roman"/>
                <a:ea typeface="Microsoft YaHei"/>
              </a:rPr>
              <a:t>pro bono pacis et concordie  </a:t>
            </a:r>
            <a:r>
              <a:rPr lang="es-ES" sz="1300" strike="noStrike">
                <a:solidFill>
                  <a:srgbClr val="303030"/>
                </a:solidFill>
                <a:latin typeface="Times New Roman"/>
                <a:ea typeface="Microsoft YaHei"/>
              </a:rPr>
              <a:t>– </a:t>
            </a:r>
            <a:r>
              <a:rPr lang="es-ES" sz="1300" i="1" strike="noStrike">
                <a:solidFill>
                  <a:srgbClr val="303030"/>
                </a:solidFill>
                <a:latin typeface="Times New Roman"/>
                <a:ea typeface="Microsoft YaHei"/>
              </a:rPr>
              <a:t>fidantia seu treuga </a:t>
            </a:r>
            <a:r>
              <a:rPr lang="es-ES" sz="1300" strike="noStrike">
                <a:solidFill>
                  <a:srgbClr val="303030"/>
                </a:solidFill>
                <a:latin typeface="Times New Roman"/>
                <a:ea typeface="Microsoft YaHei"/>
              </a:rPr>
              <a:t>(Rolandino: </a:t>
            </a:r>
            <a:r>
              <a:rPr lang="es-ES" sz="1300" i="1" strike="noStrike">
                <a:solidFill>
                  <a:srgbClr val="303030"/>
                </a:solidFill>
                <a:latin typeface="Times New Roman"/>
                <a:ea typeface="Microsoft YaHei"/>
              </a:rPr>
              <a:t>forma conventionis; Treuga est conventio de non provocando bellis</a:t>
            </a:r>
            <a:r>
              <a:rPr lang="es-ES" sz="1300" strike="noStrike">
                <a:solidFill>
                  <a:srgbClr val="303030"/>
                </a:solidFill>
                <a:latin typeface="Times New Roman"/>
                <a:ea typeface="Microsoft YaHei"/>
              </a:rPr>
              <a:t>, 158 v.)  (importante doc.; reambulazione in Istria - glagolitico) (18 ago. 1274)</a:t>
            </a:r>
            <a:endParaRPr/>
          </a:p>
          <a:p>
            <a:pPr>
              <a:lnSpc>
                <a:spcPct val="90000"/>
              </a:lnSpc>
              <a:buFont typeface="Times New Roman"/>
              <a:buAutoNum type="arabicPeriod"/>
            </a:pPr>
            <a:r>
              <a:rPr lang="es-ES" sz="1300" b="1" strike="noStrike">
                <a:solidFill>
                  <a:srgbClr val="303030"/>
                </a:solidFill>
                <a:latin typeface="Times New Roman"/>
                <a:ea typeface="Microsoft YaHei"/>
              </a:rPr>
              <a:t>Tregua</a:t>
            </a:r>
            <a:r>
              <a:rPr lang="es-ES" sz="1300" strike="noStrike">
                <a:solidFill>
                  <a:srgbClr val="303030"/>
                </a:solidFill>
                <a:latin typeface="Times New Roman"/>
                <a:ea typeface="Microsoft YaHei"/>
              </a:rPr>
              <a:t> (l‘inimicizie come prima) (2. ott. 1274)</a:t>
            </a:r>
            <a:endParaRPr/>
          </a:p>
          <a:p>
            <a:pPr>
              <a:lnSpc>
                <a:spcPct val="90000"/>
              </a:lnSpc>
              <a:buFont typeface="Times New Roman"/>
              <a:buAutoNum type="arabicPeriod"/>
            </a:pPr>
            <a:r>
              <a:rPr lang="es-ES" sz="1300" b="1" strike="noStrike">
                <a:solidFill>
                  <a:srgbClr val="303030"/>
                </a:solidFill>
                <a:latin typeface="Times New Roman"/>
                <a:ea typeface="Microsoft YaHei"/>
              </a:rPr>
              <a:t>Tregua</a:t>
            </a:r>
            <a:r>
              <a:rPr lang="es-ES" sz="1300" strike="noStrike">
                <a:solidFill>
                  <a:srgbClr val="303030"/>
                </a:solidFill>
                <a:latin typeface="Times New Roman"/>
                <a:ea typeface="Microsoft YaHei"/>
              </a:rPr>
              <a:t> tra patriarca di Aquileia e Conte Alberto di Gorizia e tregua tra patriarca e Capodistria (24 feb. 1275)</a:t>
            </a:r>
            <a:endParaRPr/>
          </a:p>
          <a:p>
            <a:pPr>
              <a:lnSpc>
                <a:spcPct val="90000"/>
              </a:lnSpc>
              <a:buFont typeface="Times New Roman"/>
              <a:buAutoNum type="arabicPeriod"/>
            </a:pPr>
            <a:r>
              <a:rPr lang="es-ES" sz="1300" b="1" strike="noStrike">
                <a:solidFill>
                  <a:srgbClr val="303030"/>
                </a:solidFill>
                <a:latin typeface="Times New Roman"/>
                <a:ea typeface="Microsoft YaHei"/>
              </a:rPr>
              <a:t>Concordia - compromisso </a:t>
            </a:r>
            <a:r>
              <a:rPr lang="es-ES" sz="1300" strike="noStrike">
                <a:solidFill>
                  <a:srgbClr val="303030"/>
                </a:solidFill>
                <a:latin typeface="Times New Roman"/>
                <a:ea typeface="Microsoft YaHei"/>
              </a:rPr>
              <a:t>(</a:t>
            </a:r>
            <a:r>
              <a:rPr lang="es-ES" sz="1300" i="1" strike="noStrike">
                <a:solidFill>
                  <a:srgbClr val="303030"/>
                </a:solidFill>
                <a:latin typeface="Times New Roman"/>
                <a:ea typeface="Microsoft YaHei"/>
              </a:rPr>
              <a:t>de damnis hinc inde illatis postquam facta fuit praedicta pax</a:t>
            </a:r>
            <a:r>
              <a:rPr lang="es-ES" sz="1300" strike="noStrike">
                <a:solidFill>
                  <a:srgbClr val="303030"/>
                </a:solidFill>
                <a:latin typeface="Times New Roman"/>
                <a:ea typeface="Microsoft YaHei"/>
              </a:rPr>
              <a:t>; AFK, 24, 429) (13 maggio 1277)</a:t>
            </a:r>
            <a:endParaRPr/>
          </a:p>
          <a:p>
            <a:pPr>
              <a:lnSpc>
                <a:spcPct val="90000"/>
              </a:lnSpc>
              <a:buFont typeface="Times New Roman"/>
              <a:buAutoNum type="arabicPeriod"/>
            </a:pPr>
            <a:r>
              <a:rPr lang="es-ES" sz="1300" b="1" strike="noStrike">
                <a:solidFill>
                  <a:srgbClr val="303030"/>
                </a:solidFill>
                <a:latin typeface="Times New Roman"/>
                <a:ea typeface="Microsoft YaHei"/>
              </a:rPr>
              <a:t>Pax et concordia perpetua </a:t>
            </a:r>
            <a:r>
              <a:rPr lang="es-ES" sz="1300" strike="noStrike">
                <a:solidFill>
                  <a:srgbClr val="303030"/>
                </a:solidFill>
                <a:latin typeface="Times New Roman"/>
                <a:ea typeface="Microsoft YaHei"/>
              </a:rPr>
              <a:t>– </a:t>
            </a:r>
            <a:r>
              <a:rPr lang="es-ES" sz="1300" b="1" i="1" strike="noStrike">
                <a:solidFill>
                  <a:srgbClr val="303030"/>
                </a:solidFill>
                <a:latin typeface="Times New Roman"/>
                <a:ea typeface="Microsoft YaHei"/>
              </a:rPr>
              <a:t>osculum pacis </a:t>
            </a:r>
            <a:r>
              <a:rPr lang="es-ES" sz="1300" strike="noStrike">
                <a:solidFill>
                  <a:srgbClr val="303030"/>
                </a:solidFill>
                <a:latin typeface="Times New Roman"/>
                <a:ea typeface="Microsoft YaHei"/>
              </a:rPr>
              <a:t>(Rolandino, 158-159) (9 giugno 1277)</a:t>
            </a:r>
            <a:endParaRPr/>
          </a:p>
          <a:p>
            <a:pPr>
              <a:lnSpc>
                <a:spcPct val="90000"/>
              </a:lnSpc>
            </a:pPr>
            <a:r>
              <a:rPr lang="es-ES" sz="1200" strike="noStrike">
                <a:solidFill>
                  <a:srgbClr val="303030"/>
                </a:solidFill>
                <a:latin typeface="Times New Roman"/>
                <a:ea typeface="Microsoft YaHei"/>
              </a:rPr>
              <a:t> </a:t>
            </a:r>
            <a:endParaRPr/>
          </a:p>
          <a:p>
            <a:pPr>
              <a:lnSpc>
                <a:spcPct val="90000"/>
              </a:lnSpc>
              <a:buFont typeface="Times New Roman"/>
              <a:buAutoNum type="arabicPeriod"/>
            </a:pPr>
            <a:r>
              <a:rPr lang="es-ES" sz="1200" strike="noStrike">
                <a:solidFill>
                  <a:srgbClr val="303030"/>
                </a:solidFill>
                <a:latin typeface="Times New Roman"/>
                <a:ea typeface="Microsoft YaHei"/>
              </a:rPr>
              <a:t>While the </a:t>
            </a:r>
            <a:r>
              <a:rPr lang="es-ES" sz="1200" b="1" strike="noStrike">
                <a:solidFill>
                  <a:srgbClr val="303030"/>
                </a:solidFill>
                <a:latin typeface="Times New Roman"/>
                <a:ea typeface="Microsoft YaHei"/>
              </a:rPr>
              <a:t>Truce of God </a:t>
            </a:r>
            <a:r>
              <a:rPr lang="es-ES" sz="1200" strike="noStrike">
                <a:solidFill>
                  <a:srgbClr val="303030"/>
                </a:solidFill>
                <a:latin typeface="Times New Roman"/>
                <a:ea typeface="Microsoft YaHei"/>
              </a:rPr>
              <a:t>is a temporary suspension of hostilities, as distinct from the </a:t>
            </a:r>
            <a:r>
              <a:rPr lang="es-ES" sz="1200" b="1" strike="noStrike">
                <a:solidFill>
                  <a:srgbClr val="303030"/>
                </a:solidFill>
                <a:latin typeface="Times New Roman"/>
                <a:ea typeface="Microsoft YaHei"/>
              </a:rPr>
              <a:t>Peace of God </a:t>
            </a:r>
            <a:r>
              <a:rPr lang="es-ES" sz="1200" strike="noStrike">
                <a:solidFill>
                  <a:srgbClr val="303030"/>
                </a:solidFill>
                <a:latin typeface="Times New Roman"/>
                <a:ea typeface="Microsoft YaHei"/>
              </a:rPr>
              <a:t>which is perpetual.</a:t>
            </a:r>
            <a:endParaRPr/>
          </a:p>
          <a:p>
            <a:pPr>
              <a:lnSpc>
                <a:spcPct val="90000"/>
              </a:lnSpc>
            </a:pPr>
            <a:r>
              <a:rPr lang="es-ES" sz="1600" b="1" strike="noStrike">
                <a:solidFill>
                  <a:srgbClr val="303030"/>
                </a:solidFill>
                <a:latin typeface="Times New Roman"/>
                <a:ea typeface="Microsoft YaHei"/>
              </a:rPr>
              <a:t> </a:t>
            </a:r>
            <a:endParaRPr/>
          </a:p>
          <a:p>
            <a:pPr>
              <a:lnSpc>
                <a:spcPct val="90000"/>
              </a:lnSpc>
            </a:pPr>
            <a:r>
              <a:rPr lang="es-ES" sz="1600" b="1" strike="noStrike">
                <a:solidFill>
                  <a:srgbClr val="303030"/>
                </a:solidFill>
                <a:latin typeface="Times New Roman"/>
                <a:ea typeface="Microsoft YaHei"/>
              </a:rPr>
              <a:t> </a:t>
            </a:r>
            <a:endParaRPr/>
          </a:p>
        </p:txBody>
      </p:sp>
      <p:pic>
        <p:nvPicPr>
          <p:cNvPr id="413" name="Picture 412"/>
          <p:cNvPicPr/>
          <p:nvPr/>
        </p:nvPicPr>
        <p:blipFill>
          <a:blip r:embed="rId4"/>
          <a:stretch/>
        </p:blipFill>
        <p:spPr>
          <a:xfrm>
            <a:off x="755640" y="6218280"/>
            <a:ext cx="963360" cy="639360"/>
          </a:xfrm>
          <a:prstGeom prst="rect">
            <a:avLst/>
          </a:prstGeom>
          <a:ln>
            <a:noFill/>
          </a:ln>
        </p:spPr>
      </p:pic>
      <p:pic>
        <p:nvPicPr>
          <p:cNvPr id="414" name="Picture 413"/>
          <p:cNvPicPr/>
          <p:nvPr/>
        </p:nvPicPr>
        <p:blipFill>
          <a:blip r:embed="rId5"/>
          <a:stretch/>
        </p:blipFill>
        <p:spPr>
          <a:xfrm>
            <a:off x="7451640" y="7920"/>
            <a:ext cx="811080" cy="340920"/>
          </a:xfrm>
          <a:prstGeom prst="rect">
            <a:avLst/>
          </a:prstGeom>
          <a:ln>
            <a:noFill/>
          </a:ln>
        </p:spPr>
      </p:pic>
      <p:sp>
        <p:nvSpPr>
          <p:cNvPr id="415" name="CustomShape 3"/>
          <p:cNvSpPr/>
          <p:nvPr/>
        </p:nvSpPr>
        <p:spPr>
          <a:xfrm>
            <a:off x="1724040" y="6194520"/>
            <a:ext cx="653868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This research was supported by a Marie Curie Intra European Fellowship within the 7th European Community Framework Programme.</a:t>
            </a:r>
            <a:endParaRPr/>
          </a:p>
        </p:txBody>
      </p:sp>
      <p:pic>
        <p:nvPicPr>
          <p:cNvPr id="416" name="Picture 415"/>
          <p:cNvPicPr/>
          <p:nvPr/>
        </p:nvPicPr>
        <p:blipFill>
          <a:blip r:embed="rId6"/>
          <a:stretch/>
        </p:blipFill>
        <p:spPr>
          <a:xfrm>
            <a:off x="755640" y="476280"/>
            <a:ext cx="3984120" cy="5328720"/>
          </a:xfrm>
          <a:prstGeom prst="rect">
            <a:avLst/>
          </a:prstGeom>
          <a:ln>
            <a:noFill/>
          </a:ln>
        </p:spPr>
      </p:pic>
      <p:sp>
        <p:nvSpPr>
          <p:cNvPr id="417" name="CustomShape 4"/>
          <p:cNvSpPr/>
          <p:nvPr/>
        </p:nvSpPr>
        <p:spPr>
          <a:xfrm>
            <a:off x="755640" y="5811840"/>
            <a:ext cx="3887280" cy="306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Two churchmen giving the kiss of peace. 1240</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18" name="CustomShape 1"/>
          <p:cNvSpPr/>
          <p:nvPr/>
        </p:nvSpPr>
        <p:spPr>
          <a:xfrm>
            <a:off x="762120" y="5516640"/>
            <a:ext cx="678132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419" name="CustomShape 2"/>
          <p:cNvSpPr/>
          <p:nvPr/>
        </p:nvSpPr>
        <p:spPr>
          <a:xfrm>
            <a:off x="762120" y="609480"/>
            <a:ext cx="2801520" cy="49798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buFont typeface="Wingdings" charset="2"/>
              <a:buChar char=""/>
            </a:pPr>
            <a:r>
              <a:rPr lang="es-ES" sz="1600" strike="noStrike">
                <a:solidFill>
                  <a:srgbClr val="303030"/>
                </a:solidFill>
                <a:latin typeface="Times New Roman"/>
                <a:ea typeface="Microsoft YaHei"/>
              </a:rPr>
              <a:t>El comte</a:t>
            </a:r>
            <a:r>
              <a:rPr lang="es-ES" sz="1600" b="1" strike="noStrike">
                <a:solidFill>
                  <a:srgbClr val="303030"/>
                </a:solidFill>
                <a:latin typeface="Times New Roman"/>
                <a:ea typeface="Microsoft YaHei"/>
              </a:rPr>
              <a:t> Alberto</a:t>
            </a:r>
            <a:r>
              <a:rPr lang="es-ES" sz="1600" strike="noStrike">
                <a:solidFill>
                  <a:srgbClr val="303030"/>
                </a:solidFill>
                <a:latin typeface="Times New Roman"/>
                <a:ea typeface="Microsoft YaHei"/>
              </a:rPr>
              <a:t> </a:t>
            </a:r>
            <a:r>
              <a:rPr lang="es-ES" sz="1600" b="1" strike="noStrike">
                <a:solidFill>
                  <a:srgbClr val="303030"/>
                </a:solidFill>
                <a:latin typeface="Times New Roman"/>
                <a:ea typeface="Microsoft YaHei"/>
              </a:rPr>
              <a:t>ha lliurat el jurament</a:t>
            </a:r>
            <a:r>
              <a:rPr lang="es-ES" sz="1600" strike="noStrike">
                <a:solidFill>
                  <a:srgbClr val="303030"/>
                </a:solidFill>
                <a:latin typeface="Times New Roman"/>
                <a:ea typeface="Microsoft YaHei"/>
              </a:rPr>
              <a:t> a les mans de </a:t>
            </a:r>
            <a:r>
              <a:rPr lang="es-ES" sz="1600" b="1" strike="noStrike">
                <a:solidFill>
                  <a:srgbClr val="303030"/>
                </a:solidFill>
                <a:latin typeface="Times New Roman"/>
                <a:ea typeface="Microsoft YaHei"/>
              </a:rPr>
              <a:t>Vladislav</a:t>
            </a:r>
            <a:r>
              <a:rPr lang="es-ES" sz="1600" strike="noStrike">
                <a:solidFill>
                  <a:srgbClr val="303030"/>
                </a:solidFill>
                <a:latin typeface="Times New Roman"/>
                <a:ea typeface="Microsoft YaHei"/>
              </a:rPr>
              <a:t> (</a:t>
            </a:r>
            <a:r>
              <a:rPr lang="es-ES" sz="1600" i="1" strike="noStrike">
                <a:solidFill>
                  <a:srgbClr val="303030"/>
                </a:solidFill>
                <a:latin typeface="Times New Roman"/>
                <a:ea typeface="Microsoft YaHei"/>
              </a:rPr>
              <a:t>data </a:t>
            </a:r>
            <a:r>
              <a:rPr lang="es-ES" sz="1600" b="1" i="1" strike="noStrike">
                <a:solidFill>
                  <a:srgbClr val="303030"/>
                </a:solidFill>
                <a:latin typeface="Times New Roman"/>
                <a:ea typeface="Microsoft YaHei"/>
              </a:rPr>
              <a:t>fide manuali vice sacramenti in manus </a:t>
            </a:r>
            <a:r>
              <a:rPr lang="es-ES" sz="1600" i="1" strike="noStrike">
                <a:solidFill>
                  <a:srgbClr val="303030"/>
                </a:solidFill>
                <a:latin typeface="Times New Roman"/>
                <a:ea typeface="Microsoft YaHei"/>
              </a:rPr>
              <a:t>supradicty domini Wlodizlay archiepiscopi Saltzburgensis recipientis per se et vice et nomine supradicti domini Ottokari illustris domini regis Bohemie</a:t>
            </a:r>
            <a:r>
              <a:rPr lang="es-ES" sz="1600" strike="noStrike">
                <a:solidFill>
                  <a:srgbClr val="303030"/>
                </a:solidFill>
                <a:latin typeface="Times New Roman"/>
                <a:ea typeface="Microsoft YaHei"/>
              </a:rPr>
              <a:t>), </a:t>
            </a:r>
            <a:endParaRPr/>
          </a:p>
          <a:p>
            <a:pPr algn="ctr">
              <a:lnSpc>
                <a:spcPct val="100000"/>
              </a:lnSpc>
              <a:buFont typeface="Wingdings" charset="2"/>
              <a:buChar char=""/>
            </a:pPr>
            <a:r>
              <a:rPr lang="es-ES" sz="1600" strike="noStrike">
                <a:solidFill>
                  <a:srgbClr val="303030"/>
                </a:solidFill>
                <a:latin typeface="Times New Roman"/>
                <a:ea typeface="Microsoft YaHei"/>
              </a:rPr>
              <a:t>El Patriarca </a:t>
            </a:r>
            <a:r>
              <a:rPr lang="es-ES" sz="1600" b="1" strike="noStrike">
                <a:solidFill>
                  <a:srgbClr val="303030"/>
                </a:solidFill>
                <a:latin typeface="Times New Roman"/>
                <a:ea typeface="Microsoft YaHei"/>
              </a:rPr>
              <a:t>Gregori a les mans de Bruno </a:t>
            </a:r>
            <a:r>
              <a:rPr lang="es-ES" sz="1600" strike="noStrike">
                <a:solidFill>
                  <a:srgbClr val="303030"/>
                </a:solidFill>
                <a:latin typeface="Times New Roman"/>
                <a:ea typeface="Microsoft YaHei"/>
              </a:rPr>
              <a:t>(</a:t>
            </a:r>
            <a:r>
              <a:rPr lang="es-ES" sz="1600" i="1" strike="noStrike">
                <a:solidFill>
                  <a:srgbClr val="303030"/>
                </a:solidFill>
                <a:latin typeface="Times New Roman"/>
                <a:ea typeface="Microsoft YaHei"/>
              </a:rPr>
              <a:t>in manu dicti domini Olomucensis episcopi </a:t>
            </a:r>
            <a:r>
              <a:rPr lang="es-ES" sz="1600" b="1" i="1" strike="noStrike">
                <a:solidFill>
                  <a:srgbClr val="303030"/>
                </a:solidFill>
                <a:latin typeface="Times New Roman"/>
                <a:ea typeface="Microsoft YaHei"/>
              </a:rPr>
              <a:t>promittimus</a:t>
            </a:r>
            <a:r>
              <a:rPr lang="es-ES" sz="1600" i="1" strike="noStrike">
                <a:solidFill>
                  <a:srgbClr val="303030"/>
                </a:solidFill>
                <a:latin typeface="Times New Roman"/>
                <a:ea typeface="Microsoft YaHei"/>
              </a:rPr>
              <a:t>; … </a:t>
            </a:r>
            <a:r>
              <a:rPr lang="es-ES" sz="1600" b="1" i="1" strike="noStrike">
                <a:solidFill>
                  <a:srgbClr val="303030"/>
                </a:solidFill>
                <a:latin typeface="Times New Roman"/>
                <a:ea typeface="Microsoft YaHei"/>
              </a:rPr>
              <a:t>consignavimus in manus </a:t>
            </a:r>
            <a:r>
              <a:rPr lang="es-ES" sz="1600" i="1" strike="noStrike">
                <a:solidFill>
                  <a:srgbClr val="303030"/>
                </a:solidFill>
                <a:latin typeface="Times New Roman"/>
                <a:ea typeface="Microsoft YaHei"/>
              </a:rPr>
              <a:t>supradicti domini Olomucensis</a:t>
            </a:r>
            <a:r>
              <a:rPr lang="es-ES" sz="1600" strike="noStrike">
                <a:solidFill>
                  <a:srgbClr val="303030"/>
                </a:solidFill>
                <a:latin typeface="Times New Roman"/>
                <a:ea typeface="Microsoft YaHei"/>
              </a:rPr>
              <a:t>, AFK, 29, 113-116).</a:t>
            </a:r>
            <a:endParaRPr/>
          </a:p>
        </p:txBody>
      </p:sp>
      <p:pic>
        <p:nvPicPr>
          <p:cNvPr id="420" name="Picture 419"/>
          <p:cNvPicPr/>
          <p:nvPr/>
        </p:nvPicPr>
        <p:blipFill>
          <a:blip r:embed="rId4"/>
          <a:stretch/>
        </p:blipFill>
        <p:spPr>
          <a:xfrm>
            <a:off x="7451640" y="23760"/>
            <a:ext cx="807840" cy="339480"/>
          </a:xfrm>
          <a:prstGeom prst="rect">
            <a:avLst/>
          </a:prstGeom>
          <a:ln>
            <a:noFill/>
          </a:ln>
        </p:spPr>
      </p:pic>
      <p:sp>
        <p:nvSpPr>
          <p:cNvPr id="421" name="CustomShape 3"/>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22" name="Picture 421"/>
          <p:cNvPicPr/>
          <p:nvPr/>
        </p:nvPicPr>
        <p:blipFill>
          <a:blip r:embed="rId5"/>
          <a:stretch/>
        </p:blipFill>
        <p:spPr>
          <a:xfrm>
            <a:off x="833400" y="6208560"/>
            <a:ext cx="963360" cy="639720"/>
          </a:xfrm>
          <a:prstGeom prst="rect">
            <a:avLst/>
          </a:prstGeom>
          <a:ln>
            <a:noFill/>
          </a:ln>
        </p:spPr>
      </p:pic>
      <p:pic>
        <p:nvPicPr>
          <p:cNvPr id="423" name="Picture 422"/>
          <p:cNvPicPr/>
          <p:nvPr/>
        </p:nvPicPr>
        <p:blipFill>
          <a:blip r:embed="rId6"/>
          <a:stretch/>
        </p:blipFill>
        <p:spPr>
          <a:xfrm>
            <a:off x="3708360" y="476280"/>
            <a:ext cx="4574880" cy="5325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24" name="CustomShape 1"/>
          <p:cNvSpPr/>
          <p:nvPr/>
        </p:nvSpPr>
        <p:spPr>
          <a:xfrm>
            <a:off x="762120" y="5221440"/>
            <a:ext cx="137520" cy="9504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425" name="CustomShape 2"/>
          <p:cNvSpPr/>
          <p:nvPr/>
        </p:nvSpPr>
        <p:spPr>
          <a:xfrm>
            <a:off x="762120" y="609480"/>
            <a:ext cx="2441160" cy="5483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Arial"/>
              <a:buChar char="•"/>
            </a:pPr>
            <a:r>
              <a:rPr lang="es-ES" sz="2200" strike="noStrike">
                <a:solidFill>
                  <a:srgbClr val="303030"/>
                </a:solidFill>
                <a:latin typeface="Times New Roman"/>
                <a:ea typeface="Microsoft YaHei"/>
              </a:rPr>
              <a:t>Acte </a:t>
            </a:r>
            <a:r>
              <a:rPr lang="es-ES" sz="2200" b="1" i="1" strike="noStrike">
                <a:solidFill>
                  <a:srgbClr val="303030"/>
                </a:solidFill>
                <a:latin typeface="Times New Roman"/>
                <a:ea typeface="Microsoft YaHei"/>
              </a:rPr>
              <a:t>immixtio manum</a:t>
            </a:r>
            <a:r>
              <a:rPr lang="es-ES" sz="2200" strike="noStrike">
                <a:solidFill>
                  <a:srgbClr val="303030"/>
                </a:solidFill>
                <a:latin typeface="Times New Roman"/>
                <a:ea typeface="Microsoft YaHei"/>
              </a:rPr>
              <a:t>, com el que coneixem per la cerimònia d'investidura de vassalls o notaris (Darovec, 2014). Aquest acte ritual preveu també l'element </a:t>
            </a:r>
            <a:r>
              <a:rPr lang="es-ES" sz="2200" b="1" strike="noStrike">
                <a:solidFill>
                  <a:srgbClr val="303030"/>
                </a:solidFill>
                <a:latin typeface="Times New Roman"/>
                <a:ea typeface="Microsoft YaHei"/>
              </a:rPr>
              <a:t>d'humilitat i penitència,</a:t>
            </a:r>
            <a:r>
              <a:rPr lang="es-ES" sz="2200" strike="noStrike">
                <a:solidFill>
                  <a:srgbClr val="303030"/>
                </a:solidFill>
                <a:latin typeface="Times New Roman"/>
                <a:ea typeface="Microsoft YaHei"/>
              </a:rPr>
              <a:t> generalment  de </a:t>
            </a:r>
            <a:r>
              <a:rPr lang="es-ES" sz="2200" b="1" strike="noStrike">
                <a:solidFill>
                  <a:srgbClr val="303030"/>
                </a:solidFill>
                <a:latin typeface="Times New Roman"/>
                <a:ea typeface="Microsoft YaHei"/>
              </a:rPr>
              <a:t>genolls</a:t>
            </a:r>
            <a:r>
              <a:rPr lang="es-ES" sz="2200" strike="noStrike">
                <a:solidFill>
                  <a:srgbClr val="303030"/>
                </a:solidFill>
                <a:latin typeface="Times New Roman"/>
                <a:ea typeface="Microsoft YaHei"/>
              </a:rPr>
              <a:t> (</a:t>
            </a:r>
            <a:r>
              <a:rPr lang="es-ES" sz="2200" b="1" i="1" strike="noStrike">
                <a:solidFill>
                  <a:srgbClr val="303030"/>
                </a:solidFill>
                <a:latin typeface="Times New Roman"/>
                <a:ea typeface="Microsoft YaHei"/>
              </a:rPr>
              <a:t>flexibus genibus</a:t>
            </a:r>
            <a:r>
              <a:rPr lang="es-ES" sz="2200" strike="noStrike">
                <a:solidFill>
                  <a:srgbClr val="303030"/>
                </a:solidFill>
                <a:latin typeface="Times New Roman"/>
                <a:ea typeface="Microsoft YaHei"/>
              </a:rPr>
              <a:t>), o en qualsevol altra posició que reflecteixi  </a:t>
            </a:r>
            <a:r>
              <a:rPr lang="es-ES" sz="2200" b="1" strike="noStrike">
                <a:solidFill>
                  <a:srgbClr val="303030"/>
                </a:solidFill>
                <a:latin typeface="Times New Roman"/>
                <a:ea typeface="Microsoft YaHei"/>
              </a:rPr>
              <a:t>humilitat i penitència.</a:t>
            </a:r>
            <a:endParaRPr/>
          </a:p>
        </p:txBody>
      </p:sp>
      <p:pic>
        <p:nvPicPr>
          <p:cNvPr id="426" name="Picture 425"/>
          <p:cNvPicPr/>
          <p:nvPr/>
        </p:nvPicPr>
        <p:blipFill>
          <a:blip r:embed="rId4"/>
          <a:stretch/>
        </p:blipFill>
        <p:spPr>
          <a:xfrm>
            <a:off x="7451640" y="23760"/>
            <a:ext cx="807840" cy="339480"/>
          </a:xfrm>
          <a:prstGeom prst="rect">
            <a:avLst/>
          </a:prstGeom>
          <a:ln>
            <a:noFill/>
          </a:ln>
        </p:spPr>
      </p:pic>
      <p:sp>
        <p:nvSpPr>
          <p:cNvPr id="427" name="CustomShape 3"/>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28" name="Picture 427"/>
          <p:cNvPicPr/>
          <p:nvPr/>
        </p:nvPicPr>
        <p:blipFill>
          <a:blip r:embed="rId5"/>
          <a:stretch/>
        </p:blipFill>
        <p:spPr>
          <a:xfrm>
            <a:off x="833400" y="6208560"/>
            <a:ext cx="963360" cy="639720"/>
          </a:xfrm>
          <a:prstGeom prst="rect">
            <a:avLst/>
          </a:prstGeom>
          <a:ln>
            <a:noFill/>
          </a:ln>
        </p:spPr>
      </p:pic>
      <p:pic>
        <p:nvPicPr>
          <p:cNvPr id="429" name="Picture 428"/>
          <p:cNvPicPr/>
          <p:nvPr/>
        </p:nvPicPr>
        <p:blipFill>
          <a:blip r:embed="rId6"/>
          <a:stretch/>
        </p:blipFill>
        <p:spPr>
          <a:xfrm>
            <a:off x="3327480" y="1239840"/>
            <a:ext cx="5565240" cy="3816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30" name="CustomShape 1"/>
          <p:cNvSpPr/>
          <p:nvPr/>
        </p:nvSpPr>
        <p:spPr>
          <a:xfrm>
            <a:off x="762120" y="2670120"/>
            <a:ext cx="209160" cy="35002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pic>
        <p:nvPicPr>
          <p:cNvPr id="431" name="Picture 430"/>
          <p:cNvPicPr/>
          <p:nvPr/>
        </p:nvPicPr>
        <p:blipFill>
          <a:blip r:embed="rId4"/>
          <a:stretch/>
        </p:blipFill>
        <p:spPr>
          <a:xfrm>
            <a:off x="7451640" y="23760"/>
            <a:ext cx="807840" cy="339480"/>
          </a:xfrm>
          <a:prstGeom prst="rect">
            <a:avLst/>
          </a:prstGeom>
          <a:ln>
            <a:noFill/>
          </a:ln>
        </p:spPr>
      </p:pic>
      <p:sp>
        <p:nvSpPr>
          <p:cNvPr id="432"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33" name="Picture 432"/>
          <p:cNvPicPr/>
          <p:nvPr/>
        </p:nvPicPr>
        <p:blipFill>
          <a:blip r:embed="rId5"/>
          <a:stretch/>
        </p:blipFill>
        <p:spPr>
          <a:xfrm>
            <a:off x="833400" y="6208560"/>
            <a:ext cx="963360" cy="639720"/>
          </a:xfrm>
          <a:prstGeom prst="rect">
            <a:avLst/>
          </a:prstGeom>
          <a:ln>
            <a:noFill/>
          </a:ln>
        </p:spPr>
      </p:pic>
      <p:sp>
        <p:nvSpPr>
          <p:cNvPr id="434" name="CustomShape 3"/>
          <p:cNvSpPr/>
          <p:nvPr/>
        </p:nvSpPr>
        <p:spPr>
          <a:xfrm>
            <a:off x="4500720" y="609480"/>
            <a:ext cx="4463640" cy="54115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Arial"/>
              <a:buChar char="•"/>
            </a:pPr>
            <a:r>
              <a:rPr lang="es-ES" sz="2600" strike="noStrike">
                <a:solidFill>
                  <a:srgbClr val="303030"/>
                </a:solidFill>
                <a:latin typeface="Times New Roman"/>
                <a:ea typeface="Microsoft YaHei"/>
              </a:rPr>
              <a:t>Les parts en conflicte han intercanviat ofertes per a la reconciliació </a:t>
            </a:r>
            <a:r>
              <a:rPr lang="es-ES" sz="2600" b="1" strike="noStrike">
                <a:solidFill>
                  <a:srgbClr val="303030"/>
                </a:solidFill>
                <a:latin typeface="Times New Roman"/>
                <a:ea typeface="Microsoft YaHei"/>
              </a:rPr>
              <a:t>i es comprometen </a:t>
            </a:r>
            <a:r>
              <a:rPr lang="es-ES" sz="2600" strike="noStrike">
                <a:solidFill>
                  <a:srgbClr val="303030"/>
                </a:solidFill>
                <a:latin typeface="Times New Roman"/>
                <a:ea typeface="Microsoft YaHei"/>
              </a:rPr>
              <a:t>a una major composició mitjançant els àrbitres, un designat per cada part.</a:t>
            </a:r>
            <a:endParaRPr/>
          </a:p>
          <a:p>
            <a:pPr>
              <a:lnSpc>
                <a:spcPct val="80000"/>
              </a:lnSpc>
              <a:buFont typeface="Arial"/>
              <a:buChar char="•"/>
            </a:pPr>
            <a:r>
              <a:rPr lang="es-ES" sz="2600" strike="noStrike">
                <a:solidFill>
                  <a:srgbClr val="303030"/>
                </a:solidFill>
                <a:latin typeface="Times New Roman"/>
                <a:ea typeface="Microsoft YaHei"/>
              </a:rPr>
              <a:t>Cada delegat /procurador / fiduciari del Rei era, per tant, responsable d'assegurar que el seu client </a:t>
            </a:r>
            <a:r>
              <a:rPr lang="es-ES" sz="2600" b="1" strike="noStrike">
                <a:solidFill>
                  <a:srgbClr val="303030"/>
                </a:solidFill>
                <a:latin typeface="Times New Roman"/>
                <a:ea typeface="Microsoft YaHei"/>
              </a:rPr>
              <a:t>no violarà l'acord.</a:t>
            </a:r>
            <a:endParaRPr/>
          </a:p>
          <a:p>
            <a:pPr>
              <a:lnSpc>
                <a:spcPct val="80000"/>
              </a:lnSpc>
              <a:buFont typeface="Arial"/>
              <a:buChar char="•"/>
            </a:pPr>
            <a:r>
              <a:rPr lang="es-ES" sz="2600" strike="noStrike">
                <a:solidFill>
                  <a:srgbClr val="303030"/>
                </a:solidFill>
                <a:latin typeface="Times New Roman"/>
                <a:ea typeface="Microsoft YaHei"/>
              </a:rPr>
              <a:t>Si això succeís, el responsable hauria de pagar </a:t>
            </a:r>
            <a:r>
              <a:rPr lang="es-ES" sz="2600" b="1" strike="noStrike">
                <a:solidFill>
                  <a:srgbClr val="303030"/>
                </a:solidFill>
                <a:latin typeface="Times New Roman"/>
                <a:ea typeface="Microsoft YaHei"/>
              </a:rPr>
              <a:t>la multa de 2.000 </a:t>
            </a:r>
            <a:r>
              <a:rPr lang="es-ES" sz="2600" strike="noStrike">
                <a:solidFill>
                  <a:srgbClr val="303030"/>
                </a:solidFill>
                <a:latin typeface="Times New Roman"/>
                <a:ea typeface="Microsoft YaHei"/>
              </a:rPr>
              <a:t>marques aquileies, la meitat per a la part contraria, i l'altra meitat pel delegat reial.</a:t>
            </a:r>
            <a:endParaRPr/>
          </a:p>
        </p:txBody>
      </p:sp>
      <p:pic>
        <p:nvPicPr>
          <p:cNvPr id="435" name="Picture 434"/>
          <p:cNvPicPr/>
          <p:nvPr/>
        </p:nvPicPr>
        <p:blipFill>
          <a:blip r:embed="rId6"/>
          <a:stretch/>
        </p:blipFill>
        <p:spPr>
          <a:xfrm>
            <a:off x="833400" y="620640"/>
            <a:ext cx="3234960" cy="5487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36" name="CustomShape 1"/>
          <p:cNvSpPr/>
          <p:nvPr/>
        </p:nvSpPr>
        <p:spPr>
          <a:xfrm>
            <a:off x="833400" y="5805360"/>
            <a:ext cx="3666960" cy="29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400" strike="noStrike">
                <a:solidFill>
                  <a:srgbClr val="262626"/>
                </a:solidFill>
                <a:latin typeface="Times New Roman"/>
                <a:ea typeface="Microsoft YaHei"/>
              </a:rPr>
              <a:t>Gorizia, Castelnuovo al Carso</a:t>
            </a:r>
            <a:endParaRPr/>
          </a:p>
        </p:txBody>
      </p:sp>
      <p:pic>
        <p:nvPicPr>
          <p:cNvPr id="437" name="Picture 436"/>
          <p:cNvPicPr/>
          <p:nvPr/>
        </p:nvPicPr>
        <p:blipFill>
          <a:blip r:embed="rId4"/>
          <a:stretch/>
        </p:blipFill>
        <p:spPr>
          <a:xfrm>
            <a:off x="7451640" y="23760"/>
            <a:ext cx="807840" cy="339480"/>
          </a:xfrm>
          <a:prstGeom prst="rect">
            <a:avLst/>
          </a:prstGeom>
          <a:ln>
            <a:noFill/>
          </a:ln>
        </p:spPr>
      </p:pic>
      <p:sp>
        <p:nvSpPr>
          <p:cNvPr id="438"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39" name="Picture 438"/>
          <p:cNvPicPr/>
          <p:nvPr/>
        </p:nvPicPr>
        <p:blipFill>
          <a:blip r:embed="rId5"/>
          <a:stretch/>
        </p:blipFill>
        <p:spPr>
          <a:xfrm>
            <a:off x="833400" y="6208560"/>
            <a:ext cx="963360" cy="639720"/>
          </a:xfrm>
          <a:prstGeom prst="rect">
            <a:avLst/>
          </a:prstGeom>
          <a:ln>
            <a:noFill/>
          </a:ln>
        </p:spPr>
      </p:pic>
      <p:sp>
        <p:nvSpPr>
          <p:cNvPr id="440" name="CustomShape 3"/>
          <p:cNvSpPr/>
          <p:nvPr/>
        </p:nvSpPr>
        <p:spPr>
          <a:xfrm>
            <a:off x="4648320" y="765000"/>
            <a:ext cx="3611160" cy="50400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Arial"/>
              <a:buChar char="•"/>
            </a:pPr>
            <a:r>
              <a:rPr lang="es-ES" sz="2200" strike="noStrike">
                <a:solidFill>
                  <a:srgbClr val="303030"/>
                </a:solidFill>
                <a:latin typeface="Times New Roman"/>
                <a:ea typeface="Microsoft YaHei"/>
              </a:rPr>
              <a:t>A garantia, el comte de Gorizia ha dedicat </a:t>
            </a:r>
            <a:r>
              <a:rPr lang="es-ES" sz="2200" b="1" strike="noStrike">
                <a:solidFill>
                  <a:srgbClr val="303030"/>
                </a:solidFill>
                <a:latin typeface="Times New Roman"/>
                <a:ea typeface="Microsoft YaHei"/>
              </a:rPr>
              <a:t>molt interès </a:t>
            </a:r>
            <a:r>
              <a:rPr lang="es-ES" sz="2200" strike="noStrike">
                <a:solidFill>
                  <a:srgbClr val="303030"/>
                </a:solidFill>
                <a:latin typeface="Times New Roman"/>
                <a:ea typeface="Microsoft YaHei"/>
              </a:rPr>
              <a:t>a l'arquebisbe de Salzburg Ladislao, al </a:t>
            </a:r>
            <a:r>
              <a:rPr lang="es-ES" sz="2200" b="1" strike="noStrike">
                <a:solidFill>
                  <a:srgbClr val="303030"/>
                </a:solidFill>
                <a:latin typeface="Times New Roman"/>
                <a:ea typeface="Microsoft YaHei"/>
              </a:rPr>
              <a:t>castell de Gorizia </a:t>
            </a:r>
            <a:r>
              <a:rPr lang="es-ES" sz="2200" strike="noStrike">
                <a:solidFill>
                  <a:srgbClr val="303030"/>
                </a:solidFill>
                <a:latin typeface="Times New Roman"/>
                <a:ea typeface="Microsoft YaHei"/>
              </a:rPr>
              <a:t>i de </a:t>
            </a:r>
            <a:r>
              <a:rPr lang="es-ES" sz="2200" b="1" strike="noStrike">
                <a:solidFill>
                  <a:srgbClr val="303030"/>
                </a:solidFill>
                <a:latin typeface="Times New Roman"/>
                <a:ea typeface="Microsoft YaHei"/>
              </a:rPr>
              <a:t>Karsperg (KarstBrkini), </a:t>
            </a:r>
            <a:r>
              <a:rPr lang="es-ES" sz="2200" strike="noStrike">
                <a:solidFill>
                  <a:srgbClr val="303030"/>
                </a:solidFill>
                <a:latin typeface="Times New Roman"/>
                <a:ea typeface="Microsoft YaHei"/>
              </a:rPr>
              <a:t>el patriarca d'Aquilea al delegat reial Bruno de Olomuc, al Castell i a les pertinences de Schwarzenegg (prop de Divača)</a:t>
            </a:r>
            <a:endParaRPr/>
          </a:p>
          <a:p>
            <a:pPr>
              <a:lnSpc>
                <a:spcPct val="80000"/>
              </a:lnSpc>
              <a:buFont typeface="Arial"/>
              <a:buChar char="•"/>
            </a:pPr>
            <a:r>
              <a:rPr lang="es-ES" sz="2200" strike="noStrike">
                <a:solidFill>
                  <a:srgbClr val="303030"/>
                </a:solidFill>
                <a:latin typeface="Times New Roman"/>
                <a:ea typeface="Microsoft YaHei"/>
              </a:rPr>
              <a:t>Els dos delegats eren els </a:t>
            </a:r>
            <a:r>
              <a:rPr lang="es-ES" sz="2200" b="1" strike="noStrike">
                <a:solidFill>
                  <a:srgbClr val="303030"/>
                </a:solidFill>
                <a:latin typeface="Times New Roman"/>
                <a:ea typeface="Microsoft YaHei"/>
              </a:rPr>
              <a:t>que garantien i administraven </a:t>
            </a:r>
            <a:r>
              <a:rPr lang="es-ES" sz="2200" strike="noStrike">
                <a:solidFill>
                  <a:srgbClr val="303030"/>
                </a:solidFill>
                <a:latin typeface="Times New Roman"/>
                <a:ea typeface="Microsoft YaHei"/>
              </a:rPr>
              <a:t>la treva.</a:t>
            </a:r>
            <a:endParaRPr/>
          </a:p>
          <a:p>
            <a:pPr>
              <a:lnSpc>
                <a:spcPct val="80000"/>
              </a:lnSpc>
              <a:buFont typeface="Arial"/>
              <a:buChar char="•"/>
            </a:pPr>
            <a:r>
              <a:rPr lang="es-ES" sz="2200" strike="noStrike">
                <a:solidFill>
                  <a:srgbClr val="303030"/>
                </a:solidFill>
                <a:latin typeface="Times New Roman"/>
                <a:ea typeface="Microsoft YaHei"/>
              </a:rPr>
              <a:t>L’acte notarial</a:t>
            </a:r>
            <a:endParaRPr/>
          </a:p>
          <a:p>
            <a:pPr>
              <a:lnSpc>
                <a:spcPct val="80000"/>
              </a:lnSpc>
            </a:pPr>
            <a:r>
              <a:rPr lang="es-ES" sz="2200" strike="noStrike">
                <a:solidFill>
                  <a:srgbClr val="303030"/>
                </a:solidFill>
                <a:latin typeface="Times New Roman"/>
                <a:ea typeface="Microsoft YaHei"/>
              </a:rPr>
              <a:t> </a:t>
            </a:r>
            <a:endParaRPr/>
          </a:p>
        </p:txBody>
      </p:sp>
      <p:pic>
        <p:nvPicPr>
          <p:cNvPr id="441" name="Picture 440"/>
          <p:cNvPicPr/>
          <p:nvPr/>
        </p:nvPicPr>
        <p:blipFill>
          <a:blip r:embed="rId6"/>
          <a:stretch/>
        </p:blipFill>
        <p:spPr>
          <a:xfrm>
            <a:off x="833400" y="620640"/>
            <a:ext cx="3641400" cy="2520720"/>
          </a:xfrm>
          <a:prstGeom prst="rect">
            <a:avLst/>
          </a:prstGeom>
          <a:ln>
            <a:noFill/>
          </a:ln>
        </p:spPr>
      </p:pic>
      <p:pic>
        <p:nvPicPr>
          <p:cNvPr id="442" name="Picture 441"/>
          <p:cNvPicPr/>
          <p:nvPr/>
        </p:nvPicPr>
        <p:blipFill>
          <a:blip r:embed="rId7"/>
          <a:stretch/>
        </p:blipFill>
        <p:spPr>
          <a:xfrm>
            <a:off x="833400" y="3645000"/>
            <a:ext cx="3666960" cy="2034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43" name="CustomShape 1"/>
          <p:cNvSpPr/>
          <p:nvPr/>
        </p:nvSpPr>
        <p:spPr>
          <a:xfrm>
            <a:off x="179280" y="5221440"/>
            <a:ext cx="144360" cy="9504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444" name="CustomShape 2"/>
          <p:cNvSpPr/>
          <p:nvPr/>
        </p:nvSpPr>
        <p:spPr>
          <a:xfrm>
            <a:off x="3059280" y="636480"/>
            <a:ext cx="5400000" cy="17125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buFont typeface="Arial"/>
              <a:buChar char="•"/>
            </a:pPr>
            <a:r>
              <a:rPr lang="es-ES" sz="1600" strike="noStrike">
                <a:solidFill>
                  <a:srgbClr val="303030"/>
                </a:solidFill>
                <a:latin typeface="Times New Roman"/>
                <a:ea typeface="Microsoft YaHei"/>
              </a:rPr>
              <a:t>Els documents relacionats amb la disputa entre el patriarca d'Aquilea i el comte de Gorizia, testimonien que les idees expressades per les lleis escrites mostren com les formes i els actes rituals i  del </a:t>
            </a:r>
            <a:r>
              <a:rPr lang="es-ES" sz="1600" b="1" strike="noStrike">
                <a:solidFill>
                  <a:srgbClr val="303030"/>
                </a:solidFill>
                <a:latin typeface="Times New Roman"/>
                <a:ea typeface="Microsoft YaHei"/>
              </a:rPr>
              <a:t>sistema habitual </a:t>
            </a:r>
            <a:r>
              <a:rPr lang="es-ES" sz="1600" strike="noStrike">
                <a:solidFill>
                  <a:srgbClr val="303030"/>
                </a:solidFill>
                <a:latin typeface="Times New Roman"/>
                <a:ea typeface="Microsoft YaHei"/>
              </a:rPr>
              <a:t>de resolució de conflictes no foren  majoritàriament mantinguts, però van ser ràpidament inserits en les formes rituals de </a:t>
            </a:r>
            <a:r>
              <a:rPr lang="es-ES" sz="1600" b="1" strike="noStrike">
                <a:solidFill>
                  <a:srgbClr val="303030"/>
                </a:solidFill>
                <a:latin typeface="Times New Roman"/>
                <a:ea typeface="Microsoft YaHei"/>
              </a:rPr>
              <a:t>la llei escrita.</a:t>
            </a:r>
            <a:endParaRPr/>
          </a:p>
        </p:txBody>
      </p:sp>
      <p:pic>
        <p:nvPicPr>
          <p:cNvPr id="445" name="Picture 444"/>
          <p:cNvPicPr/>
          <p:nvPr/>
        </p:nvPicPr>
        <p:blipFill>
          <a:blip r:embed="rId4"/>
          <a:stretch/>
        </p:blipFill>
        <p:spPr>
          <a:xfrm>
            <a:off x="755640" y="6218280"/>
            <a:ext cx="963360" cy="639360"/>
          </a:xfrm>
          <a:prstGeom prst="rect">
            <a:avLst/>
          </a:prstGeom>
          <a:ln>
            <a:noFill/>
          </a:ln>
        </p:spPr>
      </p:pic>
      <p:pic>
        <p:nvPicPr>
          <p:cNvPr id="446" name="Picture 445"/>
          <p:cNvPicPr/>
          <p:nvPr/>
        </p:nvPicPr>
        <p:blipFill>
          <a:blip r:embed="rId5"/>
          <a:stretch/>
        </p:blipFill>
        <p:spPr>
          <a:xfrm>
            <a:off x="7451640" y="7920"/>
            <a:ext cx="811080" cy="340920"/>
          </a:xfrm>
          <a:prstGeom prst="rect">
            <a:avLst/>
          </a:prstGeom>
          <a:ln>
            <a:noFill/>
          </a:ln>
        </p:spPr>
      </p:pic>
      <p:sp>
        <p:nvSpPr>
          <p:cNvPr id="447" name="CustomShape 3"/>
          <p:cNvSpPr/>
          <p:nvPr/>
        </p:nvSpPr>
        <p:spPr>
          <a:xfrm>
            <a:off x="1724040" y="6194520"/>
            <a:ext cx="653868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This research was supported by a Marie Curie Intra European Fellowship within the 7th European Community Framework Programme.</a:t>
            </a:r>
            <a:endParaRPr/>
          </a:p>
        </p:txBody>
      </p:sp>
      <p:sp>
        <p:nvSpPr>
          <p:cNvPr id="448" name="CustomShape 4"/>
          <p:cNvSpPr/>
          <p:nvPr/>
        </p:nvSpPr>
        <p:spPr>
          <a:xfrm>
            <a:off x="1663560" y="5929200"/>
            <a:ext cx="6599160" cy="245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000" strike="noStrike">
                <a:solidFill>
                  <a:srgbClr val="000000"/>
                </a:solidFill>
                <a:latin typeface="Times New Roman"/>
                <a:ea typeface="DejaVu Sans"/>
              </a:rPr>
              <a:t>Amor Sacro e Amor Profano di Tiziano come apologia al diritto Divino e diritto Profano. (Galería Borghese, Roma, 1514)</a:t>
            </a:r>
            <a:endParaRPr/>
          </a:p>
        </p:txBody>
      </p:sp>
      <p:pic>
        <p:nvPicPr>
          <p:cNvPr id="449" name="Picture 448"/>
          <p:cNvPicPr/>
          <p:nvPr/>
        </p:nvPicPr>
        <p:blipFill>
          <a:blip r:embed="rId6"/>
          <a:stretch/>
        </p:blipFill>
        <p:spPr>
          <a:xfrm>
            <a:off x="762120" y="554040"/>
            <a:ext cx="1801440" cy="2195280"/>
          </a:xfrm>
          <a:prstGeom prst="rect">
            <a:avLst/>
          </a:prstGeom>
          <a:ln>
            <a:noFill/>
          </a:ln>
        </p:spPr>
      </p:pic>
      <p:pic>
        <p:nvPicPr>
          <p:cNvPr id="450" name="Picture 449"/>
          <p:cNvPicPr/>
          <p:nvPr/>
        </p:nvPicPr>
        <p:blipFill>
          <a:blip r:embed="rId7"/>
          <a:stretch/>
        </p:blipFill>
        <p:spPr>
          <a:xfrm>
            <a:off x="755640" y="2917800"/>
            <a:ext cx="7590960" cy="3011040"/>
          </a:xfrm>
          <a:prstGeom prst="rect">
            <a:avLst/>
          </a:prstGeom>
          <a:ln>
            <a:noFill/>
          </a:ln>
        </p:spPr>
      </p:pic>
      <p:sp>
        <p:nvSpPr>
          <p:cNvPr id="451" name="CustomShape 5"/>
          <p:cNvSpPr/>
          <p:nvPr/>
        </p:nvSpPr>
        <p:spPr>
          <a:xfrm>
            <a:off x="2701800" y="2349360"/>
            <a:ext cx="2170800" cy="3981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s-ES" sz="1000" strike="noStrike">
                <a:solidFill>
                  <a:srgbClr val="000000"/>
                </a:solidFill>
                <a:latin typeface="Times New Roman"/>
                <a:ea typeface="DejaVu Sans"/>
              </a:rPr>
              <a:t>Rolandino de’ Passeggeri (1236-1300):</a:t>
            </a:r>
            <a:endParaRPr/>
          </a:p>
          <a:p>
            <a:pPr>
              <a:lnSpc>
                <a:spcPct val="100000"/>
              </a:lnSpc>
            </a:pPr>
            <a:r>
              <a:rPr lang="es-ES" sz="1000" i="1" strike="noStrike">
                <a:solidFill>
                  <a:srgbClr val="000000"/>
                </a:solidFill>
                <a:latin typeface="Times New Roman"/>
                <a:ea typeface="DejaVu Sans"/>
              </a:rPr>
              <a:t>Summa Totius Artis Notariae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52" name="CustomShape 1"/>
          <p:cNvSpPr/>
          <p:nvPr/>
        </p:nvSpPr>
        <p:spPr>
          <a:xfrm>
            <a:off x="1314360" y="5661000"/>
            <a:ext cx="6541920" cy="5108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r>
              <a:rPr lang="es-ES" sz="1100" strike="noStrike">
                <a:solidFill>
                  <a:srgbClr val="262626"/>
                </a:solidFill>
                <a:latin typeface="Times New Roman"/>
                <a:ea typeface="Microsoft YaHei"/>
              </a:rPr>
              <a:t>Paja Jovanović,</a:t>
            </a:r>
            <a:r>
              <a:rPr lang="es-ES" sz="1100" strike="noStrike">
                <a:solidFill>
                  <a:srgbClr val="262626"/>
                </a:solidFill>
                <a:latin typeface="Impact"/>
                <a:ea typeface="Microsoft YaHei"/>
              </a:rPr>
              <a:t> </a:t>
            </a:r>
            <a:r>
              <a:rPr lang="es-ES" sz="1100" strike="noStrike">
                <a:solidFill>
                  <a:srgbClr val="262626"/>
                </a:solidFill>
                <a:latin typeface="Times New Roman"/>
                <a:ea typeface="Microsoft YaHei"/>
              </a:rPr>
              <a:t>Vendetta di sangue. Il rito della mediazione della comunità con bambini nelle culle per convincere l'offeso al compromisso, cioè alla tregua, compensazione, riconciliazione, remissione e pace perpetua.</a:t>
            </a:r>
            <a:endParaRPr/>
          </a:p>
          <a:p>
            <a:pPr>
              <a:lnSpc>
                <a:spcPct val="100000"/>
              </a:lnSpc>
            </a:pPr>
            <a:r>
              <a:rPr lang="es-ES" sz="1100" strike="noStrike">
                <a:solidFill>
                  <a:srgbClr val="262626"/>
                </a:solidFill>
                <a:latin typeface="Times New Roman"/>
                <a:ea typeface="Microsoft YaHei"/>
              </a:rPr>
              <a:t>http://www.tankonyvtar.hu/hu/tartalom/tkt/osztrak-magyar/images/09251.jpg</a:t>
            </a:r>
            <a:endParaRPr/>
          </a:p>
        </p:txBody>
      </p:sp>
      <p:sp>
        <p:nvSpPr>
          <p:cNvPr id="453" name="CustomShape 2"/>
          <p:cNvSpPr/>
          <p:nvPr/>
        </p:nvSpPr>
        <p:spPr>
          <a:xfrm>
            <a:off x="762120" y="609480"/>
            <a:ext cx="7497360" cy="803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ES" sz="2600" strike="noStrike">
                <a:solidFill>
                  <a:srgbClr val="303030"/>
                </a:solidFill>
                <a:latin typeface="Times New Roman"/>
                <a:ea typeface="Microsoft YaHei"/>
              </a:rPr>
              <a:t> </a:t>
            </a:r>
            <a:endParaRPr/>
          </a:p>
          <a:p>
            <a:pPr algn="ctr">
              <a:lnSpc>
                <a:spcPct val="100000"/>
              </a:lnSpc>
            </a:pPr>
            <a:r>
              <a:rPr lang="es-ES" sz="1500" b="1" strike="noStrike">
                <a:solidFill>
                  <a:srgbClr val="303030"/>
                </a:solidFill>
                <a:latin typeface="Times New Roman"/>
                <a:ea typeface="Microsoft YaHei"/>
              </a:rPr>
              <a:t>Sistema habitual de resolució de conflictes albanesos (</a:t>
            </a:r>
            <a:r>
              <a:rPr lang="es-ES" sz="1500" b="1" i="1" strike="noStrike">
                <a:solidFill>
                  <a:srgbClr val="303030"/>
                </a:solidFill>
                <a:latin typeface="Times New Roman"/>
                <a:ea typeface="Microsoft YaHei"/>
              </a:rPr>
              <a:t>gjakmarrja</a:t>
            </a:r>
            <a:r>
              <a:rPr lang="es-ES" sz="1500" b="1" strike="noStrike">
                <a:solidFill>
                  <a:srgbClr val="303030"/>
                </a:solidFill>
                <a:latin typeface="Times New Roman"/>
                <a:ea typeface="Microsoft YaHei"/>
              </a:rPr>
              <a:t>) e montenegrins (</a:t>
            </a:r>
            <a:r>
              <a:rPr lang="es-ES" sz="1500" b="1" i="1" strike="noStrike">
                <a:solidFill>
                  <a:srgbClr val="303030"/>
                </a:solidFill>
                <a:latin typeface="Times New Roman"/>
                <a:ea typeface="Microsoft YaHei"/>
              </a:rPr>
              <a:t>osveta) </a:t>
            </a:r>
            <a:endParaRPr/>
          </a:p>
          <a:p>
            <a:pPr algn="ctr">
              <a:lnSpc>
                <a:spcPct val="100000"/>
              </a:lnSpc>
            </a:pPr>
            <a:r>
              <a:rPr lang="es-ES" sz="1500" b="1" i="1" strike="noStrike">
                <a:solidFill>
                  <a:srgbClr val="303030"/>
                </a:solidFill>
                <a:latin typeface="Times New Roman"/>
                <a:ea typeface="Microsoft YaHei"/>
              </a:rPr>
              <a:t> </a:t>
            </a:r>
            <a:endParaRPr/>
          </a:p>
        </p:txBody>
      </p:sp>
      <p:pic>
        <p:nvPicPr>
          <p:cNvPr id="454" name="Picture 453"/>
          <p:cNvPicPr/>
          <p:nvPr/>
        </p:nvPicPr>
        <p:blipFill>
          <a:blip r:embed="rId4"/>
          <a:stretch/>
        </p:blipFill>
        <p:spPr>
          <a:xfrm>
            <a:off x="7451640" y="23760"/>
            <a:ext cx="807840" cy="339480"/>
          </a:xfrm>
          <a:prstGeom prst="rect">
            <a:avLst/>
          </a:prstGeom>
          <a:ln>
            <a:noFill/>
          </a:ln>
        </p:spPr>
      </p:pic>
      <p:sp>
        <p:nvSpPr>
          <p:cNvPr id="455" name="CustomShape 3"/>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56" name="Picture 455"/>
          <p:cNvPicPr/>
          <p:nvPr/>
        </p:nvPicPr>
        <p:blipFill>
          <a:blip r:embed="rId5"/>
          <a:stretch/>
        </p:blipFill>
        <p:spPr>
          <a:xfrm>
            <a:off x="833400" y="6208560"/>
            <a:ext cx="963360" cy="639720"/>
          </a:xfrm>
          <a:prstGeom prst="rect">
            <a:avLst/>
          </a:prstGeom>
          <a:ln>
            <a:noFill/>
          </a:ln>
        </p:spPr>
      </p:pic>
      <p:pic>
        <p:nvPicPr>
          <p:cNvPr id="457" name="Picture 456"/>
          <p:cNvPicPr/>
          <p:nvPr/>
        </p:nvPicPr>
        <p:blipFill>
          <a:blip r:embed="rId6"/>
          <a:stretch/>
        </p:blipFill>
        <p:spPr>
          <a:xfrm>
            <a:off x="1380960" y="1467000"/>
            <a:ext cx="6107040" cy="4173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58" name="CustomShape 1"/>
          <p:cNvSpPr/>
          <p:nvPr/>
        </p:nvSpPr>
        <p:spPr>
          <a:xfrm>
            <a:off x="762120" y="5516640"/>
            <a:ext cx="678132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pic>
        <p:nvPicPr>
          <p:cNvPr id="459" name="Picture 458"/>
          <p:cNvPicPr/>
          <p:nvPr/>
        </p:nvPicPr>
        <p:blipFill>
          <a:blip r:embed="rId4"/>
          <a:stretch/>
        </p:blipFill>
        <p:spPr>
          <a:xfrm>
            <a:off x="7451640" y="23760"/>
            <a:ext cx="807840" cy="339480"/>
          </a:xfrm>
          <a:prstGeom prst="rect">
            <a:avLst/>
          </a:prstGeom>
          <a:ln>
            <a:noFill/>
          </a:ln>
        </p:spPr>
      </p:pic>
      <p:sp>
        <p:nvSpPr>
          <p:cNvPr id="460"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61" name="Picture 460"/>
          <p:cNvPicPr/>
          <p:nvPr/>
        </p:nvPicPr>
        <p:blipFill>
          <a:blip r:embed="rId5"/>
          <a:stretch/>
        </p:blipFill>
        <p:spPr>
          <a:xfrm>
            <a:off x="833400" y="6208560"/>
            <a:ext cx="963360" cy="639720"/>
          </a:xfrm>
          <a:prstGeom prst="rect">
            <a:avLst/>
          </a:prstGeom>
          <a:ln>
            <a:noFill/>
          </a:ln>
        </p:spPr>
      </p:pic>
      <p:sp>
        <p:nvSpPr>
          <p:cNvPr id="462" name="CustomShape 3"/>
          <p:cNvSpPr/>
          <p:nvPr/>
        </p:nvSpPr>
        <p:spPr>
          <a:xfrm>
            <a:off x="5796000" y="620640"/>
            <a:ext cx="2879280" cy="5051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s-ES" sz="2200" strike="noStrike">
                <a:solidFill>
                  <a:srgbClr val="303030"/>
                </a:solidFill>
                <a:latin typeface="Times New Roman"/>
                <a:ea typeface="Microsoft YaHei"/>
              </a:rPr>
              <a:t>Comparant els principals documents del sistema habitual de resolució de conflictes d'Albània (Kanun de Leka Dukadjini i Scenderbeg) amb els de Montenegro (Bogišić) emergeix </a:t>
            </a:r>
            <a:r>
              <a:rPr lang="es-ES" sz="2200" b="1" strike="noStrike">
                <a:solidFill>
                  <a:srgbClr val="303030"/>
                </a:solidFill>
                <a:latin typeface="Times New Roman"/>
                <a:ea typeface="Microsoft YaHei"/>
              </a:rPr>
              <a:t>entre els rituals que es centren en la venjança </a:t>
            </a:r>
            <a:r>
              <a:rPr lang="es-ES" sz="2200" strike="noStrike">
                <a:solidFill>
                  <a:srgbClr val="303030"/>
                </a:solidFill>
                <a:latin typeface="Times New Roman"/>
                <a:ea typeface="Microsoft YaHei"/>
              </a:rPr>
              <a:t>una forma particular </a:t>
            </a:r>
            <a:r>
              <a:rPr lang="es-ES" sz="2200" b="1" strike="noStrike">
                <a:solidFill>
                  <a:srgbClr val="303030"/>
                </a:solidFill>
                <a:latin typeface="Times New Roman"/>
                <a:ea typeface="Microsoft YaHei"/>
              </a:rPr>
              <a:t>de mediació</a:t>
            </a:r>
            <a:r>
              <a:rPr lang="es-ES" sz="2200" strike="noStrike">
                <a:solidFill>
                  <a:srgbClr val="303030"/>
                </a:solidFill>
                <a:latin typeface="Times New Roman"/>
                <a:ea typeface="Microsoft YaHei"/>
              </a:rPr>
              <a:t>, que resulta ser el </a:t>
            </a:r>
            <a:r>
              <a:rPr lang="es-ES" sz="2200" b="1" strike="noStrike">
                <a:solidFill>
                  <a:srgbClr val="303030"/>
                </a:solidFill>
                <a:latin typeface="Times New Roman"/>
                <a:ea typeface="Microsoft YaHei"/>
              </a:rPr>
              <a:t>fiduciari del jurament </a:t>
            </a:r>
            <a:r>
              <a:rPr lang="es-ES" sz="2200" strike="noStrike">
                <a:solidFill>
                  <a:srgbClr val="303030"/>
                </a:solidFill>
                <a:latin typeface="Times New Roman"/>
                <a:ea typeface="Microsoft YaHei"/>
              </a:rPr>
              <a:t>( </a:t>
            </a:r>
            <a:r>
              <a:rPr lang="es-ES" sz="2200" b="1" i="1" strike="noStrike">
                <a:solidFill>
                  <a:srgbClr val="303030"/>
                </a:solidFill>
                <a:latin typeface="Times New Roman"/>
                <a:ea typeface="Microsoft YaHei"/>
              </a:rPr>
              <a:t>fede</a:t>
            </a:r>
            <a:r>
              <a:rPr lang="es-ES" sz="2200" strike="noStrike">
                <a:solidFill>
                  <a:srgbClr val="303030"/>
                </a:solidFill>
                <a:latin typeface="Times New Roman"/>
                <a:ea typeface="Microsoft YaHei"/>
              </a:rPr>
              <a:t>) de </a:t>
            </a:r>
            <a:r>
              <a:rPr lang="es-ES" sz="2200" b="1" strike="noStrike">
                <a:solidFill>
                  <a:srgbClr val="303030"/>
                </a:solidFill>
                <a:latin typeface="Times New Roman"/>
                <a:ea typeface="Microsoft YaHei"/>
              </a:rPr>
              <a:t>tregua</a:t>
            </a:r>
            <a:r>
              <a:rPr lang="es-ES" sz="2200" strike="noStrike">
                <a:solidFill>
                  <a:srgbClr val="303030"/>
                </a:solidFill>
                <a:latin typeface="Times New Roman"/>
                <a:ea typeface="Microsoft YaHei"/>
              </a:rPr>
              <a:t> (</a:t>
            </a:r>
            <a:r>
              <a:rPr lang="es-ES" sz="2200" b="1" i="1" strike="noStrike">
                <a:solidFill>
                  <a:srgbClr val="303030"/>
                </a:solidFill>
                <a:latin typeface="Times New Roman"/>
                <a:ea typeface="Microsoft YaHei"/>
              </a:rPr>
              <a:t>besa </a:t>
            </a:r>
            <a:r>
              <a:rPr lang="es-ES" sz="2200" strike="noStrike">
                <a:solidFill>
                  <a:srgbClr val="303030"/>
                </a:solidFill>
                <a:latin typeface="Times New Roman"/>
                <a:ea typeface="Microsoft YaHei"/>
              </a:rPr>
              <a:t>alb., </a:t>
            </a:r>
            <a:r>
              <a:rPr lang="es-ES" sz="2200" b="1" i="1" strike="noStrike">
                <a:solidFill>
                  <a:srgbClr val="303030"/>
                </a:solidFill>
                <a:latin typeface="Times New Roman"/>
                <a:ea typeface="Microsoft YaHei"/>
              </a:rPr>
              <a:t>umir </a:t>
            </a:r>
            <a:r>
              <a:rPr lang="es-ES" sz="2200" strike="noStrike">
                <a:solidFill>
                  <a:srgbClr val="303030"/>
                </a:solidFill>
                <a:latin typeface="Times New Roman"/>
                <a:ea typeface="Microsoft YaHei"/>
              </a:rPr>
              <a:t>mn.) entre les parts en conflicte.</a:t>
            </a:r>
            <a:endParaRPr/>
          </a:p>
        </p:txBody>
      </p:sp>
      <p:pic>
        <p:nvPicPr>
          <p:cNvPr id="463" name="Picture 462"/>
          <p:cNvPicPr/>
          <p:nvPr/>
        </p:nvPicPr>
        <p:blipFill>
          <a:blip r:embed="rId6"/>
          <a:stretch/>
        </p:blipFill>
        <p:spPr>
          <a:xfrm>
            <a:off x="250920" y="1052640"/>
            <a:ext cx="5468400" cy="4104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ustomShape 1"/>
          <p:cNvSpPr/>
          <p:nvPr/>
        </p:nvSpPr>
        <p:spPr>
          <a:xfrm>
            <a:off x="4788000" y="5517360"/>
            <a:ext cx="338364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r>
              <a:rPr lang="es-ES" sz="1069" strike="noStrike">
                <a:solidFill>
                  <a:srgbClr val="262626"/>
                </a:solidFill>
                <a:latin typeface="Times New Roman"/>
                <a:ea typeface="Times New Roman"/>
              </a:rPr>
              <a:t>A near-contemporary Flemish picture of the Battle of Barnet in 1471.</a:t>
            </a:r>
            <a:endParaRPr/>
          </a:p>
          <a:p>
            <a:endParaRPr/>
          </a:p>
          <a:p>
            <a:pPr>
              <a:lnSpc>
                <a:spcPct val="100000"/>
              </a:lnSpc>
            </a:pPr>
            <a:endParaRPr/>
          </a:p>
        </p:txBody>
      </p:sp>
      <p:sp>
        <p:nvSpPr>
          <p:cNvPr id="216" name="CustomShape 2"/>
          <p:cNvSpPr/>
          <p:nvPr/>
        </p:nvSpPr>
        <p:spPr>
          <a:xfrm>
            <a:off x="762120" y="609480"/>
            <a:ext cx="365688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Podeu imaginar que ELS CONFLICTES DE SANG …</a:t>
            </a:r>
            <a:endParaRPr/>
          </a:p>
        </p:txBody>
      </p:sp>
      <p:pic>
        <p:nvPicPr>
          <p:cNvPr id="217" name="image2.png"/>
          <p:cNvPicPr/>
          <p:nvPr/>
        </p:nvPicPr>
        <p:blipFill>
          <a:blip r:embed="rId2"/>
          <a:stretch/>
        </p:blipFill>
        <p:spPr>
          <a:xfrm>
            <a:off x="7452360" y="23040"/>
            <a:ext cx="806040" cy="340200"/>
          </a:xfrm>
          <a:prstGeom prst="rect">
            <a:avLst/>
          </a:prstGeom>
          <a:ln w="12600">
            <a:noFill/>
          </a:ln>
        </p:spPr>
      </p:pic>
      <p:sp>
        <p:nvSpPr>
          <p:cNvPr id="218"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19" name="image3.png"/>
          <p:cNvPicPr/>
          <p:nvPr/>
        </p:nvPicPr>
        <p:blipFill>
          <a:blip r:embed="rId3"/>
          <a:stretch/>
        </p:blipFill>
        <p:spPr>
          <a:xfrm>
            <a:off x="833040" y="6208560"/>
            <a:ext cx="963000" cy="639000"/>
          </a:xfrm>
          <a:prstGeom prst="rect">
            <a:avLst/>
          </a:prstGeom>
          <a:ln w="12600">
            <a:noFill/>
          </a:ln>
        </p:spPr>
      </p:pic>
      <p:pic>
        <p:nvPicPr>
          <p:cNvPr id="220" name="image7.png"/>
          <p:cNvPicPr/>
          <p:nvPr/>
        </p:nvPicPr>
        <p:blipFill>
          <a:blip r:embed="rId4"/>
          <a:stretch/>
        </p:blipFill>
        <p:spPr>
          <a:xfrm>
            <a:off x="4640400" y="609480"/>
            <a:ext cx="3747240" cy="46188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64" name="CustomShape 1"/>
          <p:cNvSpPr/>
          <p:nvPr/>
        </p:nvSpPr>
        <p:spPr>
          <a:xfrm>
            <a:off x="762120" y="5516640"/>
            <a:ext cx="678132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pic>
        <p:nvPicPr>
          <p:cNvPr id="465" name="Picture 464"/>
          <p:cNvPicPr/>
          <p:nvPr/>
        </p:nvPicPr>
        <p:blipFill>
          <a:blip r:embed="rId4"/>
          <a:stretch/>
        </p:blipFill>
        <p:spPr>
          <a:xfrm>
            <a:off x="839880" y="836640"/>
            <a:ext cx="3985920" cy="5184360"/>
          </a:xfrm>
          <a:prstGeom prst="rect">
            <a:avLst/>
          </a:prstGeom>
          <a:ln>
            <a:noFill/>
          </a:ln>
        </p:spPr>
      </p:pic>
      <p:pic>
        <p:nvPicPr>
          <p:cNvPr id="466" name="Picture 465"/>
          <p:cNvPicPr/>
          <p:nvPr/>
        </p:nvPicPr>
        <p:blipFill>
          <a:blip r:embed="rId5"/>
          <a:stretch/>
        </p:blipFill>
        <p:spPr>
          <a:xfrm>
            <a:off x="7451640" y="23760"/>
            <a:ext cx="807840" cy="339480"/>
          </a:xfrm>
          <a:prstGeom prst="rect">
            <a:avLst/>
          </a:prstGeom>
          <a:ln>
            <a:noFill/>
          </a:ln>
        </p:spPr>
      </p:pic>
      <p:sp>
        <p:nvSpPr>
          <p:cNvPr id="467"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68" name="Picture 467"/>
          <p:cNvPicPr/>
          <p:nvPr/>
        </p:nvPicPr>
        <p:blipFill>
          <a:blip r:embed="rId6"/>
          <a:stretch/>
        </p:blipFill>
        <p:spPr>
          <a:xfrm>
            <a:off x="833400" y="6208560"/>
            <a:ext cx="963360" cy="639720"/>
          </a:xfrm>
          <a:prstGeom prst="rect">
            <a:avLst/>
          </a:prstGeom>
          <a:ln>
            <a:noFill/>
          </a:ln>
        </p:spPr>
      </p:pic>
      <p:sp>
        <p:nvSpPr>
          <p:cNvPr id="469" name="CustomShape 3"/>
          <p:cNvSpPr/>
          <p:nvPr/>
        </p:nvSpPr>
        <p:spPr>
          <a:xfrm>
            <a:off x="4932360" y="609480"/>
            <a:ext cx="3373200" cy="5051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buFont typeface="Arial"/>
              <a:buChar char="•"/>
            </a:pPr>
            <a:r>
              <a:rPr lang="es-ES" sz="2600" strike="noStrike">
                <a:solidFill>
                  <a:srgbClr val="303030"/>
                </a:solidFill>
                <a:latin typeface="Times New Roman"/>
                <a:ea typeface="Microsoft YaHei"/>
              </a:rPr>
              <a:t>En el context social d'Albània aquests fiduciaris van ser anomenats </a:t>
            </a:r>
            <a:r>
              <a:rPr lang="es-ES" sz="2600" b="1" strike="noStrike">
                <a:solidFill>
                  <a:srgbClr val="303030"/>
                </a:solidFill>
                <a:latin typeface="Times New Roman"/>
                <a:ea typeface="Microsoft YaHei"/>
              </a:rPr>
              <a:t>"dorzoni" </a:t>
            </a:r>
            <a:r>
              <a:rPr lang="es-ES" sz="2600" strike="noStrike">
                <a:solidFill>
                  <a:srgbClr val="303030"/>
                </a:solidFill>
                <a:latin typeface="Times New Roman"/>
                <a:ea typeface="Microsoft YaHei"/>
              </a:rPr>
              <a:t>(etimologia que prové de </a:t>
            </a:r>
            <a:r>
              <a:rPr lang="es-ES" sz="2600" b="1" i="1" strike="noStrike">
                <a:solidFill>
                  <a:srgbClr val="303030"/>
                </a:solidFill>
                <a:latin typeface="Times New Roman"/>
                <a:ea typeface="Microsoft YaHei"/>
              </a:rPr>
              <a:t>mà</a:t>
            </a:r>
            <a:r>
              <a:rPr lang="es-ES" sz="2600" strike="noStrike">
                <a:solidFill>
                  <a:srgbClr val="303030"/>
                </a:solidFill>
                <a:latin typeface="Times New Roman"/>
                <a:ea typeface="Microsoft YaHei"/>
              </a:rPr>
              <a:t>), mentre que a Montenegro eren definits com "</a:t>
            </a:r>
            <a:r>
              <a:rPr lang="es-ES" sz="2600" b="1" strike="noStrike">
                <a:solidFill>
                  <a:srgbClr val="303030"/>
                </a:solidFill>
                <a:latin typeface="Times New Roman"/>
                <a:ea typeface="Microsoft YaHei"/>
              </a:rPr>
              <a:t>jemci</a:t>
            </a:r>
            <a:r>
              <a:rPr lang="es-ES" sz="2600" strike="noStrike">
                <a:solidFill>
                  <a:srgbClr val="303030"/>
                </a:solidFill>
                <a:latin typeface="Times New Roman"/>
                <a:ea typeface="Microsoft YaHei"/>
              </a:rPr>
              <a:t>" (etimologia que en les llengües eslaves prové de "jamstvo" = </a:t>
            </a:r>
            <a:r>
              <a:rPr lang="es-ES" sz="2600" b="1" strike="noStrike">
                <a:solidFill>
                  <a:srgbClr val="303030"/>
                </a:solidFill>
                <a:latin typeface="Times New Roman"/>
                <a:ea typeface="Microsoft YaHei"/>
              </a:rPr>
              <a:t>garantia</a:t>
            </a:r>
            <a:r>
              <a:rPr lang="es-ES" sz="2600" strike="noStrike">
                <a:solidFill>
                  <a:srgbClr val="303030"/>
                </a:solidFill>
                <a:latin typeface="Times New Roman"/>
                <a:ea typeface="Microsoft YaHei"/>
              </a:rPr>
              <a:t>).</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70" name="CustomShape 1"/>
          <p:cNvSpPr/>
          <p:nvPr/>
        </p:nvSpPr>
        <p:spPr>
          <a:xfrm>
            <a:off x="762120" y="5516640"/>
            <a:ext cx="678132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471" name="CustomShape 2"/>
          <p:cNvSpPr/>
          <p:nvPr/>
        </p:nvSpPr>
        <p:spPr>
          <a:xfrm>
            <a:off x="468360" y="609480"/>
            <a:ext cx="3742920" cy="51228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Wingdings" charset="2"/>
              <a:buChar char=""/>
            </a:pPr>
            <a:r>
              <a:rPr lang="es-ES" sz="2200" strike="noStrike">
                <a:solidFill>
                  <a:srgbClr val="303030"/>
                </a:solidFill>
                <a:latin typeface="Times New Roman"/>
                <a:ea typeface="Microsoft YaHei"/>
              </a:rPr>
              <a:t>Aquests personatges, segons les parts en conflicte, realitzaven un </a:t>
            </a:r>
            <a:r>
              <a:rPr lang="es-ES" sz="2200" b="1" strike="noStrike">
                <a:solidFill>
                  <a:srgbClr val="303030"/>
                </a:solidFill>
                <a:latin typeface="Times New Roman"/>
                <a:ea typeface="Microsoft YaHei"/>
              </a:rPr>
              <a:t>control</a:t>
            </a:r>
            <a:r>
              <a:rPr lang="es-ES" sz="2200" strike="noStrike">
                <a:solidFill>
                  <a:srgbClr val="303030"/>
                </a:solidFill>
                <a:latin typeface="Times New Roman"/>
                <a:ea typeface="Microsoft YaHei"/>
              </a:rPr>
              <a:t> planejat de la treva, assegurant-se no nomes que </a:t>
            </a:r>
            <a:r>
              <a:rPr lang="es-ES" sz="2200" b="1" strike="noStrike">
                <a:solidFill>
                  <a:srgbClr val="303030"/>
                </a:solidFill>
                <a:latin typeface="Times New Roman"/>
                <a:ea typeface="Microsoft YaHei"/>
              </a:rPr>
              <a:t>la pau </a:t>
            </a:r>
            <a:r>
              <a:rPr lang="es-ES" sz="2200" strike="noStrike">
                <a:solidFill>
                  <a:srgbClr val="303030"/>
                </a:solidFill>
                <a:latin typeface="Times New Roman"/>
                <a:ea typeface="Microsoft YaHei"/>
              </a:rPr>
              <a:t>arribés a la comunitat, sinó també iniciant una </a:t>
            </a:r>
            <a:r>
              <a:rPr lang="es-ES" sz="2200" b="1" strike="noStrike">
                <a:solidFill>
                  <a:srgbClr val="303030"/>
                </a:solidFill>
                <a:latin typeface="Times New Roman"/>
                <a:ea typeface="Microsoft YaHei"/>
              </a:rPr>
              <a:t>venjança</a:t>
            </a:r>
            <a:r>
              <a:rPr lang="es-ES" sz="2200" strike="noStrike">
                <a:solidFill>
                  <a:srgbClr val="303030"/>
                </a:solidFill>
                <a:latin typeface="Times New Roman"/>
                <a:ea typeface="Microsoft YaHei"/>
              </a:rPr>
              <a:t> pròpia i real contra els que havien trencat la treva. </a:t>
            </a:r>
            <a:endParaRPr/>
          </a:p>
          <a:p>
            <a:pPr>
              <a:lnSpc>
                <a:spcPct val="80000"/>
              </a:lnSpc>
              <a:buFont typeface="Wingdings" charset="2"/>
              <a:buChar char=""/>
            </a:pPr>
            <a:r>
              <a:rPr lang="es-ES" sz="2200" strike="noStrike">
                <a:solidFill>
                  <a:srgbClr val="303030"/>
                </a:solidFill>
                <a:latin typeface="Times New Roman"/>
                <a:ea typeface="Microsoft YaHei"/>
              </a:rPr>
              <a:t>Per tant, la funció de </a:t>
            </a:r>
            <a:r>
              <a:rPr lang="es-ES" sz="2200" b="1" strike="noStrike">
                <a:solidFill>
                  <a:srgbClr val="303030"/>
                </a:solidFill>
                <a:latin typeface="Times New Roman"/>
                <a:ea typeface="Microsoft YaHei"/>
              </a:rPr>
              <a:t>control social </a:t>
            </a:r>
            <a:r>
              <a:rPr lang="es-ES" sz="2200" strike="noStrike">
                <a:solidFill>
                  <a:srgbClr val="303030"/>
                </a:solidFill>
                <a:latin typeface="Times New Roman"/>
                <a:ea typeface="Microsoft YaHei"/>
              </a:rPr>
              <a:t>dins de l'àmbit comunitari es basava en aquests "</a:t>
            </a:r>
            <a:r>
              <a:rPr lang="es-ES" sz="2200" b="1" strike="noStrike">
                <a:solidFill>
                  <a:srgbClr val="303030"/>
                </a:solidFill>
                <a:latin typeface="Times New Roman"/>
                <a:ea typeface="Microsoft YaHei"/>
              </a:rPr>
              <a:t>homes de confiança</a:t>
            </a:r>
            <a:r>
              <a:rPr lang="es-ES" sz="2200" strike="noStrike">
                <a:solidFill>
                  <a:srgbClr val="303030"/>
                </a:solidFill>
                <a:latin typeface="Times New Roman"/>
                <a:ea typeface="Microsoft YaHei"/>
              </a:rPr>
              <a:t>" i en els poders que els hi eren concedits per la tradició i el sistema habitual.</a:t>
            </a:r>
            <a:endParaRPr/>
          </a:p>
          <a:p>
            <a:pPr>
              <a:lnSpc>
                <a:spcPct val="80000"/>
              </a:lnSpc>
            </a:pPr>
            <a:r>
              <a:rPr lang="es-ES" sz="2200" strike="noStrike">
                <a:solidFill>
                  <a:srgbClr val="303030"/>
                </a:solidFill>
                <a:latin typeface="Times New Roman"/>
                <a:ea typeface="Microsoft YaHei"/>
              </a:rPr>
              <a:t> </a:t>
            </a:r>
            <a:endParaRPr/>
          </a:p>
        </p:txBody>
      </p:sp>
      <p:pic>
        <p:nvPicPr>
          <p:cNvPr id="472" name="Picture 471"/>
          <p:cNvPicPr/>
          <p:nvPr/>
        </p:nvPicPr>
        <p:blipFill>
          <a:blip r:embed="rId4"/>
          <a:stretch/>
        </p:blipFill>
        <p:spPr>
          <a:xfrm>
            <a:off x="7451640" y="23760"/>
            <a:ext cx="807840" cy="339480"/>
          </a:xfrm>
          <a:prstGeom prst="rect">
            <a:avLst/>
          </a:prstGeom>
          <a:ln>
            <a:noFill/>
          </a:ln>
        </p:spPr>
      </p:pic>
      <p:sp>
        <p:nvSpPr>
          <p:cNvPr id="473" name="CustomShape 3"/>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74" name="Picture 473"/>
          <p:cNvPicPr/>
          <p:nvPr/>
        </p:nvPicPr>
        <p:blipFill>
          <a:blip r:embed="rId5"/>
          <a:stretch/>
        </p:blipFill>
        <p:spPr>
          <a:xfrm>
            <a:off x="833400" y="6208560"/>
            <a:ext cx="963360" cy="639720"/>
          </a:xfrm>
          <a:prstGeom prst="rect">
            <a:avLst/>
          </a:prstGeom>
          <a:ln>
            <a:noFill/>
          </a:ln>
        </p:spPr>
      </p:pic>
      <p:sp>
        <p:nvSpPr>
          <p:cNvPr id="475" name="CustomShape 4"/>
          <p:cNvSpPr/>
          <p:nvPr/>
        </p:nvSpPr>
        <p:spPr>
          <a:xfrm>
            <a:off x="5046840" y="5157720"/>
            <a:ext cx="3341160" cy="245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000" strike="noStrike">
                <a:solidFill>
                  <a:srgbClr val="000000"/>
                </a:solidFill>
                <a:latin typeface="Times New Roman"/>
                <a:ea typeface="DejaVu Sans"/>
              </a:rPr>
              <a:t>XX</a:t>
            </a:r>
            <a:endParaRPr/>
          </a:p>
        </p:txBody>
      </p:sp>
      <p:pic>
        <p:nvPicPr>
          <p:cNvPr id="476" name="Picture 475"/>
          <p:cNvPicPr/>
          <p:nvPr/>
        </p:nvPicPr>
        <p:blipFill>
          <a:blip r:embed="rId6"/>
          <a:stretch/>
        </p:blipFill>
        <p:spPr>
          <a:xfrm>
            <a:off x="4262400" y="609480"/>
            <a:ext cx="4089240" cy="5340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77" name="CustomShape 1"/>
          <p:cNvSpPr/>
          <p:nvPr/>
        </p:nvSpPr>
        <p:spPr>
          <a:xfrm>
            <a:off x="179280" y="5702400"/>
            <a:ext cx="280800" cy="6537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478" name="CustomShape 2"/>
          <p:cNvSpPr/>
          <p:nvPr/>
        </p:nvSpPr>
        <p:spPr>
          <a:xfrm>
            <a:off x="468360" y="476280"/>
            <a:ext cx="4103280" cy="54003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Wingdings" charset="2"/>
              <a:buChar char=""/>
            </a:pPr>
            <a:r>
              <a:rPr lang="es-ES" strike="noStrike">
                <a:solidFill>
                  <a:srgbClr val="303030"/>
                </a:solidFill>
                <a:latin typeface="Times New Roman"/>
                <a:ea typeface="Microsoft YaHei"/>
              </a:rPr>
              <a:t>El </a:t>
            </a:r>
            <a:r>
              <a:rPr lang="es-ES" b="1" i="1" strike="noStrike">
                <a:solidFill>
                  <a:srgbClr val="303030"/>
                </a:solidFill>
                <a:latin typeface="Times New Roman"/>
                <a:ea typeface="Microsoft YaHei"/>
              </a:rPr>
              <a:t>dorzone</a:t>
            </a:r>
            <a:r>
              <a:rPr lang="es-ES" strike="noStrike">
                <a:solidFill>
                  <a:srgbClr val="303030"/>
                </a:solidFill>
                <a:latin typeface="Times New Roman"/>
                <a:ea typeface="Microsoft YaHei"/>
              </a:rPr>
              <a:t> era seleccionat per l’altra part (KLD, § 973). Havia de ser una persona que tenia confiança en ambdues parts i compta amb l'honor i la reputació en la comunitat, i la seva família no estava posada en cap venjança de sang (Djuricic 1979, 24). En  públic </a:t>
            </a:r>
            <a:r>
              <a:rPr lang="es-ES" b="1" strike="noStrike">
                <a:solidFill>
                  <a:srgbClr val="303030"/>
                </a:solidFill>
                <a:latin typeface="Times New Roman"/>
                <a:ea typeface="Microsoft YaHei"/>
              </a:rPr>
              <a:t>jurava (fe) protegir la treva </a:t>
            </a:r>
            <a:r>
              <a:rPr lang="es-ES" strike="noStrike">
                <a:solidFill>
                  <a:srgbClr val="303030"/>
                </a:solidFill>
                <a:latin typeface="Times New Roman"/>
                <a:ea typeface="Microsoft YaHei"/>
              </a:rPr>
              <a:t>posant en garantia el seu patrimoni i l'honor.</a:t>
            </a:r>
            <a:endParaRPr/>
          </a:p>
          <a:p>
            <a:pPr>
              <a:lnSpc>
                <a:spcPct val="80000"/>
              </a:lnSpc>
              <a:buFont typeface="Wingdings" charset="2"/>
              <a:buChar char=""/>
            </a:pPr>
            <a:r>
              <a:rPr lang="es-ES" strike="noStrike">
                <a:solidFill>
                  <a:srgbClr val="303030"/>
                </a:solidFill>
                <a:latin typeface="Times New Roman"/>
                <a:ea typeface="Microsoft YaHei"/>
              </a:rPr>
              <a:t>Però si el seu client no respectava la treva i prenia venjança,  el </a:t>
            </a:r>
            <a:r>
              <a:rPr lang="es-ES" i="1" strike="noStrike">
                <a:solidFill>
                  <a:srgbClr val="303030"/>
                </a:solidFill>
                <a:latin typeface="Times New Roman"/>
                <a:ea typeface="Microsoft YaHei"/>
              </a:rPr>
              <a:t>dorzone</a:t>
            </a:r>
            <a:r>
              <a:rPr lang="es-ES" strike="noStrike">
                <a:solidFill>
                  <a:srgbClr val="303030"/>
                </a:solidFill>
                <a:latin typeface="Times New Roman"/>
                <a:ea typeface="Microsoft YaHei"/>
              </a:rPr>
              <a:t> tenia la raó i el deure de castigar, amb l'assassinat (</a:t>
            </a:r>
            <a:r>
              <a:rPr lang="es-ES" b="1" strike="noStrike">
                <a:solidFill>
                  <a:srgbClr val="303030"/>
                </a:solidFill>
                <a:latin typeface="Times New Roman"/>
                <a:ea typeface="Microsoft YaHei"/>
              </a:rPr>
              <a:t>venjança</a:t>
            </a:r>
            <a:r>
              <a:rPr lang="es-ES" strike="noStrike">
                <a:solidFill>
                  <a:srgbClr val="303030"/>
                </a:solidFill>
                <a:latin typeface="Times New Roman"/>
                <a:ea typeface="Microsoft YaHei"/>
              </a:rPr>
              <a:t>) o amb una altra pena semblant. El </a:t>
            </a:r>
            <a:r>
              <a:rPr lang="es-ES" i="1" strike="noStrike">
                <a:solidFill>
                  <a:srgbClr val="303030"/>
                </a:solidFill>
                <a:latin typeface="Times New Roman"/>
                <a:ea typeface="Microsoft YaHei"/>
              </a:rPr>
              <a:t>dorzone</a:t>
            </a:r>
            <a:r>
              <a:rPr lang="es-ES" strike="noStrike">
                <a:solidFill>
                  <a:srgbClr val="303030"/>
                </a:solidFill>
                <a:latin typeface="Times New Roman"/>
                <a:ea typeface="Microsoft YaHei"/>
              </a:rPr>
              <a:t> tenia, per tant, també </a:t>
            </a:r>
            <a:r>
              <a:rPr lang="es-ES" b="1" strike="noStrike">
                <a:solidFill>
                  <a:srgbClr val="303030"/>
                </a:solidFill>
                <a:latin typeface="Times New Roman"/>
                <a:ea typeface="Microsoft YaHei"/>
              </a:rPr>
              <a:t>poders repressius.</a:t>
            </a:r>
            <a:endParaRPr/>
          </a:p>
          <a:p>
            <a:pPr>
              <a:lnSpc>
                <a:spcPct val="80000"/>
              </a:lnSpc>
              <a:buFont typeface="Wingdings" charset="2"/>
              <a:buChar char=""/>
            </a:pPr>
            <a:r>
              <a:rPr lang="es-ES" strike="noStrike">
                <a:solidFill>
                  <a:srgbClr val="303030"/>
                </a:solidFill>
                <a:latin typeface="Times New Roman"/>
                <a:ea typeface="Microsoft YaHei"/>
              </a:rPr>
              <a:t>Ell és </a:t>
            </a:r>
            <a:r>
              <a:rPr lang="es-ES" b="1" strike="noStrike">
                <a:solidFill>
                  <a:srgbClr val="303030"/>
                </a:solidFill>
                <a:latin typeface="Times New Roman"/>
                <a:ea typeface="Microsoft YaHei"/>
              </a:rPr>
              <a:t>qui garanteix </a:t>
            </a:r>
            <a:r>
              <a:rPr lang="es-ES" strike="noStrike">
                <a:solidFill>
                  <a:srgbClr val="303030"/>
                </a:solidFill>
                <a:latin typeface="Times New Roman"/>
                <a:ea typeface="Microsoft YaHei"/>
              </a:rPr>
              <a:t>la treva per la part ofesa, i </a:t>
            </a:r>
            <a:r>
              <a:rPr lang="es-ES" b="1" strike="noStrike">
                <a:solidFill>
                  <a:srgbClr val="303030"/>
                </a:solidFill>
                <a:latin typeface="Times New Roman"/>
                <a:ea typeface="Microsoft YaHei"/>
              </a:rPr>
              <a:t>el fiduciari </a:t>
            </a:r>
            <a:r>
              <a:rPr lang="es-ES" strike="noStrike">
                <a:solidFill>
                  <a:srgbClr val="303030"/>
                </a:solidFill>
                <a:latin typeface="Times New Roman"/>
                <a:ea typeface="Microsoft YaHei"/>
              </a:rPr>
              <a:t>de l’ofensor.</a:t>
            </a:r>
            <a:endParaRPr/>
          </a:p>
          <a:p>
            <a:pPr>
              <a:lnSpc>
                <a:spcPct val="80000"/>
              </a:lnSpc>
              <a:buFont typeface="Wingdings" charset="2"/>
              <a:buChar char=""/>
            </a:pPr>
            <a:r>
              <a:rPr lang="es-ES" strike="noStrike">
                <a:solidFill>
                  <a:srgbClr val="303030"/>
                </a:solidFill>
                <a:latin typeface="Times New Roman"/>
                <a:ea typeface="Microsoft YaHei"/>
              </a:rPr>
              <a:t>En alguns casos els </a:t>
            </a:r>
            <a:r>
              <a:rPr lang="es-ES" i="1" strike="noStrike">
                <a:solidFill>
                  <a:srgbClr val="303030"/>
                </a:solidFill>
                <a:latin typeface="Times New Roman"/>
                <a:ea typeface="Microsoft YaHei"/>
              </a:rPr>
              <a:t>dorzoni</a:t>
            </a:r>
            <a:r>
              <a:rPr lang="es-ES" strike="noStrike">
                <a:solidFill>
                  <a:srgbClr val="303030"/>
                </a:solidFill>
                <a:latin typeface="Times New Roman"/>
                <a:ea typeface="Microsoft YaHei"/>
              </a:rPr>
              <a:t> van ser elegits per les dues parts.</a:t>
            </a:r>
            <a:endParaRPr/>
          </a:p>
          <a:p>
            <a:pPr>
              <a:lnSpc>
                <a:spcPct val="80000"/>
              </a:lnSpc>
              <a:buFont typeface="Wingdings" charset="2"/>
              <a:buChar char=""/>
            </a:pPr>
            <a:r>
              <a:rPr lang="es-ES" strike="noStrike">
                <a:solidFill>
                  <a:srgbClr val="303030"/>
                </a:solidFill>
                <a:latin typeface="Times New Roman"/>
                <a:ea typeface="Microsoft YaHei"/>
              </a:rPr>
              <a:t>Alguns </a:t>
            </a:r>
            <a:r>
              <a:rPr lang="es-ES" i="1" strike="noStrike">
                <a:solidFill>
                  <a:srgbClr val="303030"/>
                </a:solidFill>
                <a:latin typeface="Times New Roman"/>
                <a:ea typeface="Microsoft YaHei"/>
              </a:rPr>
              <a:t>dorzoni</a:t>
            </a:r>
            <a:r>
              <a:rPr lang="es-ES" strike="noStrike">
                <a:solidFill>
                  <a:srgbClr val="303030"/>
                </a:solidFill>
                <a:latin typeface="Times New Roman"/>
                <a:ea typeface="Microsoft YaHei"/>
              </a:rPr>
              <a:t> arribaven a ser “professionals“ </a:t>
            </a:r>
            <a:r>
              <a:rPr lang="es-ES" b="1" strike="noStrike">
                <a:solidFill>
                  <a:srgbClr val="303030"/>
                </a:solidFill>
                <a:latin typeface="Times New Roman"/>
                <a:ea typeface="Microsoft YaHei"/>
              </a:rPr>
              <a:t>(policies)</a:t>
            </a:r>
            <a:endParaRPr/>
          </a:p>
        </p:txBody>
      </p:sp>
      <p:pic>
        <p:nvPicPr>
          <p:cNvPr id="479" name="Picture 478"/>
          <p:cNvPicPr/>
          <p:nvPr/>
        </p:nvPicPr>
        <p:blipFill>
          <a:blip r:embed="rId4"/>
          <a:stretch/>
        </p:blipFill>
        <p:spPr>
          <a:xfrm>
            <a:off x="7451640" y="23760"/>
            <a:ext cx="807840" cy="339480"/>
          </a:xfrm>
          <a:prstGeom prst="rect">
            <a:avLst/>
          </a:prstGeom>
          <a:ln>
            <a:noFill/>
          </a:ln>
        </p:spPr>
      </p:pic>
      <p:sp>
        <p:nvSpPr>
          <p:cNvPr id="480" name="CustomShape 3"/>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81" name="Picture 480"/>
          <p:cNvPicPr/>
          <p:nvPr/>
        </p:nvPicPr>
        <p:blipFill>
          <a:blip r:embed="rId5"/>
          <a:stretch/>
        </p:blipFill>
        <p:spPr>
          <a:xfrm>
            <a:off x="833400" y="6208560"/>
            <a:ext cx="963360" cy="639720"/>
          </a:xfrm>
          <a:prstGeom prst="rect">
            <a:avLst/>
          </a:prstGeom>
          <a:ln>
            <a:noFill/>
          </a:ln>
        </p:spPr>
      </p:pic>
      <p:sp>
        <p:nvSpPr>
          <p:cNvPr id="482" name="CustomShape 4"/>
          <p:cNvSpPr/>
          <p:nvPr/>
        </p:nvSpPr>
        <p:spPr>
          <a:xfrm>
            <a:off x="4716360" y="5661000"/>
            <a:ext cx="3628800" cy="306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'Albanians,' by the Italian artist Filippo Delpino</a:t>
            </a:r>
            <a:endParaRPr/>
          </a:p>
        </p:txBody>
      </p:sp>
      <p:pic>
        <p:nvPicPr>
          <p:cNvPr id="483" name="Picture 482"/>
          <p:cNvPicPr/>
          <p:nvPr/>
        </p:nvPicPr>
        <p:blipFill>
          <a:blip r:embed="rId6"/>
          <a:stretch/>
        </p:blipFill>
        <p:spPr>
          <a:xfrm>
            <a:off x="4761000" y="674640"/>
            <a:ext cx="3539520" cy="49795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84" name="CustomShape 1"/>
          <p:cNvSpPr/>
          <p:nvPr/>
        </p:nvSpPr>
        <p:spPr>
          <a:xfrm>
            <a:off x="324000" y="5516640"/>
            <a:ext cx="721944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400" strike="noStrike">
                <a:solidFill>
                  <a:srgbClr val="262626"/>
                </a:solidFill>
                <a:latin typeface="Times New Roman"/>
                <a:ea typeface="Microsoft YaHei"/>
              </a:rPr>
              <a:t>Detail from the Heidelberger Sachsenspiegel showing the homage ceremony, in which the vassals put themselves under the protection of their lords by placing their hands between his hands, 14th century; in the Universitatsbibliothek, Heidelberg.</a:t>
            </a:r>
            <a:endParaRPr/>
          </a:p>
        </p:txBody>
      </p:sp>
      <p:pic>
        <p:nvPicPr>
          <p:cNvPr id="485" name="Picture 484"/>
          <p:cNvPicPr/>
          <p:nvPr/>
        </p:nvPicPr>
        <p:blipFill>
          <a:blip r:embed="rId4"/>
          <a:stretch/>
        </p:blipFill>
        <p:spPr>
          <a:xfrm>
            <a:off x="378000" y="609480"/>
            <a:ext cx="4406400" cy="4763880"/>
          </a:xfrm>
          <a:prstGeom prst="rect">
            <a:avLst/>
          </a:prstGeom>
          <a:ln>
            <a:noFill/>
          </a:ln>
        </p:spPr>
      </p:pic>
      <p:pic>
        <p:nvPicPr>
          <p:cNvPr id="486" name="Picture 485"/>
          <p:cNvPicPr/>
          <p:nvPr/>
        </p:nvPicPr>
        <p:blipFill>
          <a:blip r:embed="rId5"/>
          <a:stretch/>
        </p:blipFill>
        <p:spPr>
          <a:xfrm>
            <a:off x="7451640" y="23760"/>
            <a:ext cx="807840" cy="339480"/>
          </a:xfrm>
          <a:prstGeom prst="rect">
            <a:avLst/>
          </a:prstGeom>
          <a:ln>
            <a:noFill/>
          </a:ln>
        </p:spPr>
      </p:pic>
      <p:sp>
        <p:nvSpPr>
          <p:cNvPr id="487"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488" name="Picture 487"/>
          <p:cNvPicPr/>
          <p:nvPr/>
        </p:nvPicPr>
        <p:blipFill>
          <a:blip r:embed="rId6"/>
          <a:stretch/>
        </p:blipFill>
        <p:spPr>
          <a:xfrm>
            <a:off x="833400" y="6208560"/>
            <a:ext cx="963360" cy="639720"/>
          </a:xfrm>
          <a:prstGeom prst="rect">
            <a:avLst/>
          </a:prstGeom>
          <a:ln>
            <a:noFill/>
          </a:ln>
        </p:spPr>
      </p:pic>
      <p:sp>
        <p:nvSpPr>
          <p:cNvPr id="489" name="CustomShape 3"/>
          <p:cNvSpPr/>
          <p:nvPr/>
        </p:nvSpPr>
        <p:spPr>
          <a:xfrm>
            <a:off x="5219640" y="609480"/>
            <a:ext cx="3528720" cy="5051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s-ES" sz="2400" strike="noStrike">
                <a:solidFill>
                  <a:srgbClr val="303030"/>
                </a:solidFill>
                <a:latin typeface="Times New Roman"/>
                <a:ea typeface="Microsoft YaHei"/>
              </a:rPr>
              <a:t>Surja Pupovci en la descripció de la cerimònia de signatura de la treva (Besa) remarca que l'acord és </a:t>
            </a:r>
            <a:r>
              <a:rPr lang="es-ES" sz="2400" b="1" strike="noStrike">
                <a:solidFill>
                  <a:srgbClr val="303030"/>
                </a:solidFill>
                <a:latin typeface="Times New Roman"/>
                <a:ea typeface="Microsoft YaHei"/>
              </a:rPr>
              <a:t>“proper" </a:t>
            </a:r>
            <a:r>
              <a:rPr lang="es-ES" sz="2400" strike="noStrike">
                <a:solidFill>
                  <a:srgbClr val="303030"/>
                </a:solidFill>
                <a:latin typeface="Times New Roman"/>
                <a:ea typeface="Microsoft YaHei"/>
              </a:rPr>
              <a:t>quan els representants de les parts implicades </a:t>
            </a:r>
            <a:r>
              <a:rPr lang="es-ES" sz="2400" b="1" strike="noStrike">
                <a:solidFill>
                  <a:srgbClr val="303030"/>
                </a:solidFill>
                <a:latin typeface="Times New Roman"/>
                <a:ea typeface="Microsoft YaHei"/>
              </a:rPr>
              <a:t>es donen la mà</a:t>
            </a:r>
            <a:r>
              <a:rPr lang="es-ES" sz="2400" strike="noStrike">
                <a:solidFill>
                  <a:srgbClr val="303030"/>
                </a:solidFill>
                <a:latin typeface="Times New Roman"/>
                <a:ea typeface="Microsoft YaHei"/>
              </a:rPr>
              <a:t>, però afegeix que “ja poden agafar-se centenars de mans, però </a:t>
            </a:r>
            <a:r>
              <a:rPr lang="es-ES" sz="2400" b="1" strike="noStrike">
                <a:solidFill>
                  <a:srgbClr val="303030"/>
                </a:solidFill>
                <a:latin typeface="Times New Roman"/>
                <a:ea typeface="Microsoft YaHei"/>
              </a:rPr>
              <a:t>l'acord segueix sent feble si no hi és el </a:t>
            </a:r>
            <a:r>
              <a:rPr lang="es-ES" sz="2400" b="1" i="1" strike="noStrike">
                <a:solidFill>
                  <a:srgbClr val="303030"/>
                </a:solidFill>
                <a:latin typeface="Times New Roman"/>
                <a:ea typeface="Microsoft YaHei"/>
              </a:rPr>
              <a:t>dorzone</a:t>
            </a:r>
            <a:r>
              <a:rPr lang="es-ES" sz="2400" b="1" strike="noStrike">
                <a:solidFill>
                  <a:srgbClr val="303030"/>
                </a:solidFill>
                <a:latin typeface="Times New Roman"/>
                <a:ea typeface="Microsoft YaHei"/>
              </a:rPr>
              <a:t>.</a:t>
            </a:r>
            <a:r>
              <a:rPr lang="es-ES" sz="2400" strike="noStrike">
                <a:solidFill>
                  <a:srgbClr val="303030"/>
                </a:solidFill>
                <a:latin typeface="Times New Roman"/>
                <a:ea typeface="Microsoft YaHei"/>
              </a:rPr>
              <a:t> "(Đuričić, 1979, 14).</a:t>
            </a:r>
            <a:endParaRPr/>
          </a:p>
          <a:p>
            <a:pPr>
              <a:lnSpc>
                <a:spcPct val="100000"/>
              </a:lnSpc>
            </a:pPr>
            <a:r>
              <a:rPr lang="es-ES" sz="2400" strike="noStrike">
                <a:solidFill>
                  <a:srgbClr val="303030"/>
                </a:solidFill>
                <a:latin typeface="Times New Roman"/>
                <a:ea typeface="Microsoft YaHei"/>
              </a:rPr>
              <a:t> </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90" name="CustomShape 1"/>
          <p:cNvSpPr/>
          <p:nvPr/>
        </p:nvSpPr>
        <p:spPr>
          <a:xfrm>
            <a:off x="762120" y="5516640"/>
            <a:ext cx="6781320" cy="655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2800" b="1" strike="noStrike">
                <a:solidFill>
                  <a:srgbClr val="262626"/>
                </a:solidFill>
                <a:latin typeface="Times New Roman"/>
                <a:ea typeface="Microsoft YaHei"/>
              </a:rPr>
              <a:t>Venjança a Koper, 5  de juny de 1686</a:t>
            </a:r>
            <a:endParaRPr/>
          </a:p>
        </p:txBody>
      </p:sp>
      <p:sp>
        <p:nvSpPr>
          <p:cNvPr id="491" name="CustomShape 2"/>
          <p:cNvSpPr/>
          <p:nvPr/>
        </p:nvSpPr>
        <p:spPr>
          <a:xfrm>
            <a:off x="762120" y="609480"/>
            <a:ext cx="3377880" cy="49068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s-ES" sz="2000" strike="noStrike">
                <a:solidFill>
                  <a:srgbClr val="303030"/>
                </a:solidFill>
                <a:latin typeface="Times New Roman"/>
                <a:ea typeface="Microsoft YaHei"/>
              </a:rPr>
              <a:t>Era 5 de juny de 1686. </a:t>
            </a:r>
            <a:r>
              <a:rPr lang="es-ES" sz="2000" b="1" strike="noStrike">
                <a:solidFill>
                  <a:srgbClr val="303030"/>
                </a:solidFill>
                <a:latin typeface="Times New Roman"/>
                <a:ea typeface="Microsoft YaHei"/>
              </a:rPr>
              <a:t>L'assassinat </a:t>
            </a:r>
            <a:r>
              <a:rPr lang="es-ES" sz="2000" strike="noStrike">
                <a:solidFill>
                  <a:srgbClr val="303030"/>
                </a:solidFill>
                <a:latin typeface="Times New Roman"/>
                <a:ea typeface="Microsoft YaHei"/>
              </a:rPr>
              <a:t>va ser perpetrat a la </a:t>
            </a:r>
            <a:r>
              <a:rPr lang="es-ES" sz="2000" b="1" strike="noStrike">
                <a:solidFill>
                  <a:srgbClr val="303030"/>
                </a:solidFill>
                <a:latin typeface="Times New Roman"/>
                <a:ea typeface="Microsoft YaHei"/>
              </a:rPr>
              <a:t>Plaça de Koper</a:t>
            </a:r>
            <a:r>
              <a:rPr lang="es-ES" sz="2000" strike="noStrike">
                <a:solidFill>
                  <a:srgbClr val="303030"/>
                </a:solidFill>
                <a:latin typeface="Times New Roman"/>
                <a:ea typeface="Microsoft YaHei"/>
              </a:rPr>
              <a:t>, a plena llum del dia, mentre que el veí </a:t>
            </a:r>
            <a:r>
              <a:rPr lang="es-ES" sz="2000" i="1" strike="noStrike">
                <a:solidFill>
                  <a:srgbClr val="303030"/>
                </a:solidFill>
                <a:latin typeface="Times New Roman"/>
                <a:ea typeface="Microsoft YaHei"/>
              </a:rPr>
              <a:t>Mezza Rufini</a:t>
            </a:r>
            <a:r>
              <a:rPr lang="es-ES" sz="2000" strike="noStrike">
                <a:solidFill>
                  <a:srgbClr val="303030"/>
                </a:solidFill>
                <a:latin typeface="Times New Roman"/>
                <a:ea typeface="Microsoft YaHei"/>
              </a:rPr>
              <a:t> era davant de la porta del </a:t>
            </a:r>
            <a:r>
              <a:rPr lang="es-ES" sz="2000" i="1" strike="noStrike">
                <a:solidFill>
                  <a:srgbClr val="303030"/>
                </a:solidFill>
                <a:latin typeface="Times New Roman"/>
                <a:ea typeface="Microsoft YaHei"/>
              </a:rPr>
              <a:t>Duomo</a:t>
            </a:r>
            <a:r>
              <a:rPr lang="es-ES" sz="2000" strike="noStrike">
                <a:solidFill>
                  <a:srgbClr val="303030"/>
                </a:solidFill>
                <a:latin typeface="Times New Roman"/>
                <a:ea typeface="Microsoft YaHei"/>
              </a:rPr>
              <a:t> austral, era ple de clients pertanyents a totes les castes dels ciutadans.</a:t>
            </a:r>
            <a:endParaRPr/>
          </a:p>
          <a:p>
            <a:pPr>
              <a:lnSpc>
                <a:spcPct val="80000"/>
              </a:lnSpc>
            </a:pPr>
            <a:r>
              <a:rPr lang="es-ES" sz="2000" strike="noStrike">
                <a:solidFill>
                  <a:srgbClr val="303030"/>
                </a:solidFill>
                <a:latin typeface="Times New Roman"/>
                <a:ea typeface="Microsoft YaHei"/>
              </a:rPr>
              <a:t> </a:t>
            </a:r>
            <a:endParaRPr/>
          </a:p>
          <a:p>
            <a:pPr>
              <a:lnSpc>
                <a:spcPct val="80000"/>
              </a:lnSpc>
            </a:pPr>
            <a:r>
              <a:rPr lang="es-ES" sz="2000" strike="noStrike">
                <a:solidFill>
                  <a:srgbClr val="303030"/>
                </a:solidFill>
                <a:latin typeface="Times New Roman"/>
                <a:ea typeface="Microsoft YaHei"/>
              </a:rPr>
              <a:t>Com es desprèn de l’autodefensa de </a:t>
            </a:r>
            <a:r>
              <a:rPr lang="es-ES" sz="2000" b="1" i="1" strike="noStrike">
                <a:solidFill>
                  <a:srgbClr val="303030"/>
                </a:solidFill>
                <a:latin typeface="Times New Roman"/>
                <a:ea typeface="Microsoft YaHei"/>
              </a:rPr>
              <a:t>Giovanni Niccolò Gravisi</a:t>
            </a:r>
            <a:r>
              <a:rPr lang="es-ES" sz="2000" strike="noStrike">
                <a:solidFill>
                  <a:srgbClr val="303030"/>
                </a:solidFill>
                <a:latin typeface="Times New Roman"/>
                <a:ea typeface="Microsoft YaHei"/>
              </a:rPr>
              <a:t>, en un principi es va pensar que s’havia matat un colom de la plaça, a continuació, que havia mort el metge, Doctor </a:t>
            </a:r>
            <a:r>
              <a:rPr lang="es-ES" sz="2000" b="1" strike="noStrike">
                <a:solidFill>
                  <a:srgbClr val="303030"/>
                </a:solidFill>
                <a:latin typeface="Times New Roman"/>
                <a:ea typeface="Microsoft YaHei"/>
              </a:rPr>
              <a:t>Giuliano Del Bello</a:t>
            </a:r>
            <a:r>
              <a:rPr lang="es-ES" sz="2000" strike="noStrike">
                <a:solidFill>
                  <a:srgbClr val="303030"/>
                </a:solidFill>
                <a:latin typeface="Times New Roman"/>
                <a:ea typeface="Microsoft YaHei"/>
              </a:rPr>
              <a:t>.</a:t>
            </a:r>
            <a:endParaRPr/>
          </a:p>
        </p:txBody>
      </p:sp>
      <p:pic>
        <p:nvPicPr>
          <p:cNvPr id="492" name="Picture 491"/>
          <p:cNvPicPr/>
          <p:nvPr/>
        </p:nvPicPr>
        <p:blipFill>
          <a:blip r:embed="rId4"/>
          <a:stretch/>
        </p:blipFill>
        <p:spPr>
          <a:xfrm>
            <a:off x="4492800" y="620640"/>
            <a:ext cx="3791880" cy="5051160"/>
          </a:xfrm>
          <a:prstGeom prst="rect">
            <a:avLst/>
          </a:prstGeom>
          <a:ln>
            <a:noFill/>
          </a:ln>
        </p:spPr>
      </p:pic>
      <p:pic>
        <p:nvPicPr>
          <p:cNvPr id="493" name="Picture 492"/>
          <p:cNvPicPr/>
          <p:nvPr/>
        </p:nvPicPr>
        <p:blipFill>
          <a:blip r:embed="rId5"/>
          <a:stretch/>
        </p:blipFill>
        <p:spPr>
          <a:xfrm>
            <a:off x="7451640" y="23760"/>
            <a:ext cx="807840" cy="339480"/>
          </a:xfrm>
          <a:prstGeom prst="rect">
            <a:avLst/>
          </a:prstGeom>
          <a:ln>
            <a:noFill/>
          </a:ln>
        </p:spPr>
      </p:pic>
      <p:sp>
        <p:nvSpPr>
          <p:cNvPr id="494" name="CustomShape 3"/>
          <p:cNvSpPr/>
          <p:nvPr/>
        </p:nvSpPr>
        <p:spPr>
          <a:xfrm>
            <a:off x="1835280" y="6256440"/>
            <a:ext cx="5112720" cy="489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300" strike="noStrike">
                <a:solidFill>
                  <a:srgbClr val="000000"/>
                </a:solidFill>
                <a:latin typeface="Times New Roman"/>
                <a:ea typeface="DejaVu Sans"/>
              </a:rPr>
              <a:t>This research was supported by a Marie Curie Intra European Fellowship within the 7th European Community Framework Programme.</a:t>
            </a:r>
            <a:endParaRPr/>
          </a:p>
        </p:txBody>
      </p:sp>
      <p:pic>
        <p:nvPicPr>
          <p:cNvPr id="495" name="Picture 494"/>
          <p:cNvPicPr/>
          <p:nvPr/>
        </p:nvPicPr>
        <p:blipFill>
          <a:blip r:embed="rId6"/>
          <a:stretch/>
        </p:blipFill>
        <p:spPr>
          <a:xfrm>
            <a:off x="833400" y="6208560"/>
            <a:ext cx="963360" cy="639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ustomShape 1"/>
          <p:cNvSpPr/>
          <p:nvPr/>
        </p:nvSpPr>
        <p:spPr>
          <a:xfrm>
            <a:off x="762120" y="5805360"/>
            <a:ext cx="856800" cy="366120"/>
          </a:xfrm>
          <a:prstGeom prst="rect">
            <a:avLst/>
          </a:prstGeom>
          <a:noFill/>
          <a:ln>
            <a:noFill/>
          </a:ln>
        </p:spPr>
        <p:style>
          <a:lnRef idx="0">
            <a:scrgbClr r="0" g="0" b="0"/>
          </a:lnRef>
          <a:fillRef idx="0">
            <a:scrgbClr r="0" g="0" b="0"/>
          </a:fillRef>
          <a:effectRef idx="0">
            <a:scrgbClr r="0" g="0" b="0"/>
          </a:effectRef>
          <a:fontRef idx="minor"/>
        </p:style>
      </p:sp>
      <p:sp>
        <p:nvSpPr>
          <p:cNvPr id="497" name="CustomShape 2"/>
          <p:cNvSpPr/>
          <p:nvPr/>
        </p:nvSpPr>
        <p:spPr>
          <a:xfrm>
            <a:off x="1187640" y="5229360"/>
            <a:ext cx="6912000" cy="8632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nSpc>
                <a:spcPct val="80000"/>
              </a:lnSpc>
            </a:pPr>
            <a:r>
              <a:rPr lang="es-ES" sz="1500" i="1" strike="noStrike">
                <a:solidFill>
                  <a:srgbClr val="303030"/>
                </a:solidFill>
                <a:latin typeface="Times New Roman"/>
                <a:ea typeface="Times New Roman"/>
              </a:rPr>
              <a:t>»</a:t>
            </a:r>
            <a:r>
              <a:rPr lang="es-ES" sz="1500" strike="noStrike">
                <a:solidFill>
                  <a:srgbClr val="303030"/>
                </a:solidFill>
                <a:latin typeface="Times New Roman"/>
                <a:ea typeface="Times New Roman"/>
              </a:rPr>
              <a:t>Ammazzato il suo nemico, l’uccisore, Marchese </a:t>
            </a:r>
            <a:r>
              <a:rPr lang="es-ES" sz="1500" b="1" strike="noStrike">
                <a:solidFill>
                  <a:srgbClr val="303030"/>
                </a:solidFill>
                <a:latin typeface="Times New Roman"/>
                <a:ea typeface="Times New Roman"/>
              </a:rPr>
              <a:t>Leandro Gravisi</a:t>
            </a:r>
            <a:r>
              <a:rPr lang="es-ES" sz="1500" strike="noStrike">
                <a:solidFill>
                  <a:srgbClr val="303030"/>
                </a:solidFill>
                <a:latin typeface="Times New Roman"/>
                <a:ea typeface="Times New Roman"/>
              </a:rPr>
              <a:t>, dapprima invitó con la mano à venir inanzi</a:t>
            </a:r>
            <a:r>
              <a:rPr lang="es-ES" sz="1500" i="1" strike="noStrike">
                <a:solidFill>
                  <a:srgbClr val="303030"/>
                </a:solidFill>
                <a:latin typeface="Times New Roman"/>
                <a:ea typeface="Times New Roman"/>
              </a:rPr>
              <a:t> il Cap.n Paulazzi </a:t>
            </a:r>
            <a:r>
              <a:rPr lang="es-ES" sz="1500" strike="noStrike">
                <a:solidFill>
                  <a:srgbClr val="303030"/>
                </a:solidFill>
                <a:latin typeface="Times New Roman"/>
                <a:ea typeface="Times New Roman"/>
              </a:rPr>
              <a:t>che seguito il sbaro era in Piazza poco distante,</a:t>
            </a:r>
            <a:r>
              <a:rPr lang="es-ES" sz="1500" i="1" strike="noStrike">
                <a:solidFill>
                  <a:srgbClr val="303030"/>
                </a:solidFill>
                <a:latin typeface="Times New Roman"/>
                <a:ea typeface="Times New Roman"/>
              </a:rPr>
              <a:t> </a:t>
            </a:r>
            <a:r>
              <a:rPr lang="es-ES" sz="1500" strike="noStrike">
                <a:solidFill>
                  <a:srgbClr val="303030"/>
                </a:solidFill>
                <a:latin typeface="Times New Roman"/>
                <a:ea typeface="Times New Roman"/>
              </a:rPr>
              <a:t>e subito doppo scapa traversando la </a:t>
            </a:r>
            <a:r>
              <a:rPr lang="es-ES" sz="1500" b="1" i="1" strike="noStrike">
                <a:solidFill>
                  <a:srgbClr val="303030"/>
                </a:solidFill>
                <a:latin typeface="Times New Roman"/>
                <a:ea typeface="Times New Roman"/>
              </a:rPr>
              <a:t>calle dei Carmini</a:t>
            </a:r>
            <a:r>
              <a:rPr lang="es-ES" sz="1500" i="1" strike="noStrike">
                <a:solidFill>
                  <a:srgbClr val="303030"/>
                </a:solidFill>
                <a:latin typeface="Times New Roman"/>
                <a:ea typeface="Times New Roman"/>
              </a:rPr>
              <a:t>,</a:t>
            </a:r>
            <a:r>
              <a:rPr lang="es-ES" sz="1500" strike="noStrike">
                <a:solidFill>
                  <a:srgbClr val="303030"/>
                </a:solidFill>
                <a:latin typeface="Times New Roman"/>
                <a:ea typeface="Times New Roman"/>
              </a:rPr>
              <a:t> …</a:t>
            </a:r>
            <a:endParaRPr/>
          </a:p>
        </p:txBody>
      </p:sp>
      <p:pic>
        <p:nvPicPr>
          <p:cNvPr id="498" name="image72.png"/>
          <p:cNvPicPr/>
          <p:nvPr/>
        </p:nvPicPr>
        <p:blipFill>
          <a:blip r:embed="rId2"/>
          <a:stretch/>
        </p:blipFill>
        <p:spPr>
          <a:xfrm>
            <a:off x="1244880" y="404640"/>
            <a:ext cx="6616440" cy="4896000"/>
          </a:xfrm>
          <a:prstGeom prst="rect">
            <a:avLst/>
          </a:prstGeom>
          <a:ln w="12600">
            <a:noFill/>
          </a:ln>
        </p:spPr>
      </p:pic>
      <p:pic>
        <p:nvPicPr>
          <p:cNvPr id="499" name="image3.png"/>
          <p:cNvPicPr/>
          <p:nvPr/>
        </p:nvPicPr>
        <p:blipFill>
          <a:blip r:embed="rId3"/>
          <a:stretch/>
        </p:blipFill>
        <p:spPr>
          <a:xfrm>
            <a:off x="847080" y="6218280"/>
            <a:ext cx="963000" cy="639000"/>
          </a:xfrm>
          <a:prstGeom prst="rect">
            <a:avLst/>
          </a:prstGeom>
          <a:ln w="12600">
            <a:noFill/>
          </a:ln>
        </p:spPr>
      </p:pic>
      <p:sp>
        <p:nvSpPr>
          <p:cNvPr id="500" name="CustomShape 3"/>
          <p:cNvSpPr/>
          <p:nvPr/>
        </p:nvSpPr>
        <p:spPr>
          <a:xfrm>
            <a:off x="1835640" y="6205320"/>
            <a:ext cx="610164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This research was supported by a Marie Curie Intra European Fellowship within the 7th European Community Framework Programme.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gn="ctr">
              <a:lnSpc>
                <a:spcPct val="100000"/>
              </a:lnSpc>
            </a:pPr>
            <a:r>
              <a:rPr lang="es-ES" sz="3600" strike="noStrike">
                <a:solidFill>
                  <a:srgbClr val="262626"/>
                </a:solidFill>
                <a:latin typeface="Times New Roman"/>
                <a:ea typeface="Times New Roman"/>
              </a:rPr>
              <a:t>…</a:t>
            </a:r>
            <a:r>
              <a:rPr lang="es-ES" sz="3600" strike="noStrike">
                <a:solidFill>
                  <a:srgbClr val="262626"/>
                </a:solidFill>
                <a:latin typeface="Impact"/>
                <a:ea typeface="Impact"/>
              </a:rPr>
              <a:t> </a:t>
            </a:r>
            <a:r>
              <a:rPr lang="es-ES" sz="3600" strike="noStrike">
                <a:solidFill>
                  <a:srgbClr val="262626"/>
                </a:solidFill>
                <a:latin typeface="Times New Roman"/>
                <a:ea typeface="Times New Roman"/>
              </a:rPr>
              <a:t>sbucò in </a:t>
            </a:r>
            <a:r>
              <a:rPr lang="es-ES" sz="3600" b="1" strike="noStrike">
                <a:solidFill>
                  <a:srgbClr val="262626"/>
                </a:solidFill>
                <a:latin typeface="Times New Roman"/>
                <a:ea typeface="Times New Roman"/>
              </a:rPr>
              <a:t>Brolo</a:t>
            </a:r>
            <a:r>
              <a:rPr lang="es-ES" sz="3600" strike="noStrike">
                <a:solidFill>
                  <a:srgbClr val="262626"/>
                </a:solidFill>
                <a:latin typeface="Times New Roman"/>
                <a:ea typeface="Times New Roman"/>
              </a:rPr>
              <a:t>, indi, …</a:t>
            </a:r>
            <a:endParaRPr/>
          </a:p>
        </p:txBody>
      </p:sp>
      <p:sp>
        <p:nvSpPr>
          <p:cNvPr id="502" name="CustomShape 2"/>
          <p:cNvSpPr/>
          <p:nvPr/>
        </p:nvSpPr>
        <p:spPr>
          <a:xfrm>
            <a:off x="762120" y="609480"/>
            <a:ext cx="3656880" cy="3766680"/>
          </a:xfrm>
          <a:prstGeom prst="rect">
            <a:avLst/>
          </a:prstGeom>
          <a:noFill/>
          <a:ln>
            <a:noFill/>
          </a:ln>
        </p:spPr>
        <p:style>
          <a:lnRef idx="0">
            <a:scrgbClr r="0" g="0" b="0"/>
          </a:lnRef>
          <a:fillRef idx="0">
            <a:scrgbClr r="0" g="0" b="0"/>
          </a:fillRef>
          <a:effectRef idx="0">
            <a:scrgbClr r="0" g="0" b="0"/>
          </a:effectRef>
          <a:fontRef idx="minor"/>
        </p:style>
      </p:sp>
      <p:pic>
        <p:nvPicPr>
          <p:cNvPr id="503" name="image73.jpg"/>
          <p:cNvPicPr/>
          <p:nvPr/>
        </p:nvPicPr>
        <p:blipFill>
          <a:blip r:embed="rId2"/>
          <a:stretch/>
        </p:blipFill>
        <p:spPr>
          <a:xfrm>
            <a:off x="1691640" y="548640"/>
            <a:ext cx="6096600" cy="4989600"/>
          </a:xfrm>
          <a:prstGeom prst="rect">
            <a:avLst/>
          </a:prstGeom>
          <a:ln w="12600">
            <a:noFill/>
          </a:ln>
        </p:spPr>
      </p:pic>
      <p:pic>
        <p:nvPicPr>
          <p:cNvPr id="504" name="image3.png"/>
          <p:cNvPicPr/>
          <p:nvPr/>
        </p:nvPicPr>
        <p:blipFill>
          <a:blip r:embed="rId3"/>
          <a:stretch/>
        </p:blipFill>
        <p:spPr>
          <a:xfrm>
            <a:off x="827640" y="6217560"/>
            <a:ext cx="963000" cy="6390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CustomShape 1"/>
          <p:cNvSpPr/>
          <p:nvPr/>
        </p:nvSpPr>
        <p:spPr>
          <a:xfrm>
            <a:off x="762120" y="5589360"/>
            <a:ext cx="568800" cy="582120"/>
          </a:xfrm>
          <a:prstGeom prst="rect">
            <a:avLst/>
          </a:prstGeom>
          <a:noFill/>
          <a:ln>
            <a:noFill/>
          </a:ln>
        </p:spPr>
        <p:style>
          <a:lnRef idx="0">
            <a:scrgbClr r="0" g="0" b="0"/>
          </a:lnRef>
          <a:fillRef idx="0">
            <a:scrgbClr r="0" g="0" b="0"/>
          </a:fillRef>
          <a:effectRef idx="0">
            <a:scrgbClr r="0" g="0" b="0"/>
          </a:effectRef>
          <a:fontRef idx="minor"/>
        </p:style>
      </p:sp>
      <p:sp>
        <p:nvSpPr>
          <p:cNvPr id="506" name="CustomShape 2"/>
          <p:cNvSpPr/>
          <p:nvPr/>
        </p:nvSpPr>
        <p:spPr>
          <a:xfrm>
            <a:off x="1187640" y="5517360"/>
            <a:ext cx="6840000" cy="69156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es-ES" sz="2400" strike="noStrike">
                <a:solidFill>
                  <a:srgbClr val="303030"/>
                </a:solidFill>
                <a:latin typeface="Times New Roman"/>
                <a:ea typeface="Times New Roman"/>
              </a:rPr>
              <a:t>... </a:t>
            </a:r>
            <a:r>
              <a:rPr lang="es-ES" sz="1600" strike="noStrike">
                <a:solidFill>
                  <a:srgbClr val="303030"/>
                </a:solidFill>
                <a:latin typeface="Times New Roman"/>
                <a:ea typeface="Times New Roman"/>
              </a:rPr>
              <a:t>infilata la </a:t>
            </a:r>
            <a:r>
              <a:rPr lang="es-ES" sz="1600" b="1" strike="noStrike">
                <a:solidFill>
                  <a:srgbClr val="303030"/>
                </a:solidFill>
                <a:latin typeface="Times New Roman"/>
                <a:ea typeface="Times New Roman"/>
              </a:rPr>
              <a:t>calle Petronio</a:t>
            </a:r>
            <a:r>
              <a:rPr lang="es-ES" sz="1600" strike="noStrike">
                <a:solidFill>
                  <a:srgbClr val="303030"/>
                </a:solidFill>
                <a:latin typeface="Times New Roman"/>
                <a:ea typeface="Times New Roman"/>
              </a:rPr>
              <a:t>, raggiunse </a:t>
            </a:r>
            <a:r>
              <a:rPr lang="es-ES" sz="1600" b="1" strike="noStrike">
                <a:solidFill>
                  <a:srgbClr val="303030"/>
                </a:solidFill>
                <a:latin typeface="Times New Roman"/>
                <a:ea typeface="Times New Roman"/>
              </a:rPr>
              <a:t>Porta Isolana </a:t>
            </a:r>
            <a:r>
              <a:rPr lang="es-ES" sz="1600" strike="noStrike">
                <a:solidFill>
                  <a:srgbClr val="303030"/>
                </a:solidFill>
                <a:latin typeface="Times New Roman"/>
                <a:ea typeface="Times New Roman"/>
              </a:rPr>
              <a:t>inseguito dai birri. </a:t>
            </a:r>
            <a:endParaRPr/>
          </a:p>
        </p:txBody>
      </p:sp>
      <p:pic>
        <p:nvPicPr>
          <p:cNvPr id="507" name="image74.jpg"/>
          <p:cNvPicPr/>
          <p:nvPr/>
        </p:nvPicPr>
        <p:blipFill>
          <a:blip r:embed="rId2"/>
          <a:stretch/>
        </p:blipFill>
        <p:spPr>
          <a:xfrm>
            <a:off x="1043640" y="476640"/>
            <a:ext cx="7128000" cy="5317200"/>
          </a:xfrm>
          <a:prstGeom prst="rect">
            <a:avLst/>
          </a:prstGeom>
          <a:ln w="12600">
            <a:noFill/>
          </a:ln>
        </p:spPr>
      </p:pic>
      <p:pic>
        <p:nvPicPr>
          <p:cNvPr id="508" name="image3.png"/>
          <p:cNvPicPr/>
          <p:nvPr/>
        </p:nvPicPr>
        <p:blipFill>
          <a:blip r:embed="rId3"/>
          <a:stretch/>
        </p:blipFill>
        <p:spPr>
          <a:xfrm>
            <a:off x="827640" y="6209280"/>
            <a:ext cx="963000" cy="6390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09" name="CustomShape 1"/>
          <p:cNvSpPr/>
          <p:nvPr/>
        </p:nvSpPr>
        <p:spPr>
          <a:xfrm>
            <a:off x="7812000" y="5589720"/>
            <a:ext cx="671400" cy="5821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pic>
        <p:nvPicPr>
          <p:cNvPr id="510" name="Picture 509"/>
          <p:cNvPicPr/>
          <p:nvPr/>
        </p:nvPicPr>
        <p:blipFill>
          <a:blip r:embed="rId4"/>
          <a:stretch/>
        </p:blipFill>
        <p:spPr>
          <a:xfrm>
            <a:off x="54000" y="719280"/>
            <a:ext cx="8999280" cy="4004640"/>
          </a:xfrm>
          <a:prstGeom prst="rect">
            <a:avLst/>
          </a:prstGeom>
          <a:ln>
            <a:noFill/>
          </a:ln>
        </p:spPr>
      </p:pic>
      <p:sp>
        <p:nvSpPr>
          <p:cNvPr id="511" name="CustomShape 2"/>
          <p:cNvSpPr/>
          <p:nvPr/>
        </p:nvSpPr>
        <p:spPr>
          <a:xfrm>
            <a:off x="684360" y="4994280"/>
            <a:ext cx="7625880" cy="12236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s-ES" sz="2100" strike="noStrike">
                <a:solidFill>
                  <a:srgbClr val="303030"/>
                </a:solidFill>
                <a:latin typeface="Times New Roman"/>
                <a:ea typeface="Microsoft YaHei"/>
              </a:rPr>
              <a:t>Leandro Gravisi s'havia preparat a un vaixell amb molts rems, un servent i moltes armes: un clar senyal que l'assassinat va ser </a:t>
            </a:r>
            <a:r>
              <a:rPr lang="es-ES" sz="2100" b="1" strike="noStrike">
                <a:solidFill>
                  <a:srgbClr val="303030"/>
                </a:solidFill>
                <a:latin typeface="Times New Roman"/>
                <a:ea typeface="Microsoft YaHei"/>
              </a:rPr>
              <a:t>premeditat.</a:t>
            </a:r>
            <a:endParaRPr/>
          </a:p>
        </p:txBody>
      </p:sp>
      <p:pic>
        <p:nvPicPr>
          <p:cNvPr id="512" name="Picture 511"/>
          <p:cNvPicPr/>
          <p:nvPr/>
        </p:nvPicPr>
        <p:blipFill>
          <a:blip r:embed="rId5"/>
          <a:stretch/>
        </p:blipFill>
        <p:spPr>
          <a:xfrm>
            <a:off x="826920" y="6218280"/>
            <a:ext cx="963360" cy="639360"/>
          </a:xfrm>
          <a:prstGeom prst="rect">
            <a:avLst/>
          </a:prstGeom>
          <a:ln>
            <a:noFill/>
          </a:ln>
        </p:spPr>
      </p:pic>
      <p:sp>
        <p:nvSpPr>
          <p:cNvPr id="513" name="CustomShape 3"/>
          <p:cNvSpPr/>
          <p:nvPr/>
        </p:nvSpPr>
        <p:spPr>
          <a:xfrm>
            <a:off x="1908000" y="6276960"/>
            <a:ext cx="655128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This research was supported by a Marie Curie Intra European Fellowship within the 7th European Community Framework Programme.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14" name="CustomShape 1"/>
          <p:cNvSpPr/>
          <p:nvPr/>
        </p:nvSpPr>
        <p:spPr>
          <a:xfrm>
            <a:off x="762120" y="5713560"/>
            <a:ext cx="640800" cy="4582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pic>
        <p:nvPicPr>
          <p:cNvPr id="515" name="Picture 514"/>
          <p:cNvPicPr/>
          <p:nvPr/>
        </p:nvPicPr>
        <p:blipFill>
          <a:blip r:embed="rId4"/>
          <a:stretch/>
        </p:blipFill>
        <p:spPr>
          <a:xfrm>
            <a:off x="1403280" y="404640"/>
            <a:ext cx="6391080" cy="4536720"/>
          </a:xfrm>
          <a:prstGeom prst="rect">
            <a:avLst/>
          </a:prstGeom>
          <a:ln>
            <a:noFill/>
          </a:ln>
        </p:spPr>
      </p:pic>
      <p:sp>
        <p:nvSpPr>
          <p:cNvPr id="516" name="CustomShape 2"/>
          <p:cNvSpPr/>
          <p:nvPr/>
        </p:nvSpPr>
        <p:spPr>
          <a:xfrm>
            <a:off x="1403280" y="5229360"/>
            <a:ext cx="6337080" cy="9360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s-ES" sz="1900" strike="noStrike">
                <a:solidFill>
                  <a:srgbClr val="303030"/>
                </a:solidFill>
                <a:latin typeface="Times New Roman"/>
                <a:ea typeface="Microsoft YaHei"/>
              </a:rPr>
              <a:t>Quan els policies arribaren a Porta Isolana, </a:t>
            </a:r>
            <a:r>
              <a:rPr lang="es-ES" sz="1900" b="1" strike="noStrike">
                <a:solidFill>
                  <a:srgbClr val="303030"/>
                </a:solidFill>
                <a:latin typeface="Times New Roman"/>
                <a:ea typeface="Microsoft YaHei"/>
              </a:rPr>
              <a:t>Leandro Gravisi </a:t>
            </a:r>
            <a:r>
              <a:rPr lang="es-ES" sz="1900" strike="noStrike">
                <a:solidFill>
                  <a:srgbClr val="303030"/>
                </a:solidFill>
                <a:latin typeface="Times New Roman"/>
                <a:ea typeface="Microsoft YaHei"/>
              </a:rPr>
              <a:t>havia ja desenganxat el vaixell, girant la proa a </a:t>
            </a:r>
            <a:r>
              <a:rPr lang="es-ES" sz="1900" b="1" strike="noStrike">
                <a:solidFill>
                  <a:srgbClr val="303030"/>
                </a:solidFill>
                <a:latin typeface="Times New Roman"/>
                <a:ea typeface="Microsoft YaHei"/>
              </a:rPr>
              <a:t>Trieste.</a:t>
            </a:r>
            <a:endParaRPr/>
          </a:p>
          <a:p>
            <a:pPr>
              <a:lnSpc>
                <a:spcPct val="100000"/>
              </a:lnSpc>
            </a:pPr>
            <a:r>
              <a:rPr lang="es-ES" sz="1900" b="1" strike="noStrike">
                <a:solidFill>
                  <a:srgbClr val="303030"/>
                </a:solidFill>
                <a:latin typeface="Times New Roman"/>
                <a:ea typeface="Microsoft YaHei"/>
              </a:rPr>
              <a:t> </a:t>
            </a:r>
            <a:endParaRPr/>
          </a:p>
        </p:txBody>
      </p:sp>
      <p:pic>
        <p:nvPicPr>
          <p:cNvPr id="517" name="Picture 516"/>
          <p:cNvPicPr/>
          <p:nvPr/>
        </p:nvPicPr>
        <p:blipFill>
          <a:blip r:embed="rId5"/>
          <a:stretch/>
        </p:blipFill>
        <p:spPr>
          <a:xfrm>
            <a:off x="826920" y="6218280"/>
            <a:ext cx="963360" cy="63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sp>
      <p:sp>
        <p:nvSpPr>
          <p:cNvPr id="222" name="CustomShape 2"/>
          <p:cNvSpPr/>
          <p:nvPr/>
        </p:nvSpPr>
        <p:spPr>
          <a:xfrm>
            <a:off x="762120" y="609480"/>
            <a:ext cx="280116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…VINDICTA, …</a:t>
            </a:r>
            <a:endParaRPr/>
          </a:p>
        </p:txBody>
      </p:sp>
      <p:pic>
        <p:nvPicPr>
          <p:cNvPr id="223" name="image2.png"/>
          <p:cNvPicPr/>
          <p:nvPr/>
        </p:nvPicPr>
        <p:blipFill>
          <a:blip r:embed="rId2"/>
          <a:stretch/>
        </p:blipFill>
        <p:spPr>
          <a:xfrm>
            <a:off x="7452360" y="23040"/>
            <a:ext cx="806040" cy="340200"/>
          </a:xfrm>
          <a:prstGeom prst="rect">
            <a:avLst/>
          </a:prstGeom>
          <a:ln w="12600">
            <a:noFill/>
          </a:ln>
        </p:spPr>
      </p:pic>
      <p:sp>
        <p:nvSpPr>
          <p:cNvPr id="224"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25" name="image3.png"/>
          <p:cNvPicPr/>
          <p:nvPr/>
        </p:nvPicPr>
        <p:blipFill>
          <a:blip r:embed="rId3"/>
          <a:stretch/>
        </p:blipFill>
        <p:spPr>
          <a:xfrm>
            <a:off x="833040" y="6208560"/>
            <a:ext cx="963000" cy="639000"/>
          </a:xfrm>
          <a:prstGeom prst="rect">
            <a:avLst/>
          </a:prstGeom>
          <a:ln w="12600">
            <a:noFill/>
          </a:ln>
        </p:spPr>
      </p:pic>
      <p:pic>
        <p:nvPicPr>
          <p:cNvPr id="226" name="image8.jpeg"/>
          <p:cNvPicPr/>
          <p:nvPr/>
        </p:nvPicPr>
        <p:blipFill>
          <a:blip r:embed="rId4"/>
          <a:stretch/>
        </p:blipFill>
        <p:spPr>
          <a:xfrm>
            <a:off x="5292000" y="476640"/>
            <a:ext cx="3023640" cy="561384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18" name="CustomShape 1"/>
          <p:cNvSpPr/>
          <p:nvPr/>
        </p:nvSpPr>
        <p:spPr>
          <a:xfrm>
            <a:off x="762120" y="5805360"/>
            <a:ext cx="280440" cy="3664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519" name="CustomShape 2"/>
          <p:cNvSpPr/>
          <p:nvPr/>
        </p:nvSpPr>
        <p:spPr>
          <a:xfrm>
            <a:off x="762120" y="609480"/>
            <a:ext cx="4746240" cy="55558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es-ES" b="1" strike="noStrike">
                <a:solidFill>
                  <a:srgbClr val="303030"/>
                </a:solidFill>
                <a:latin typeface="Times New Roman"/>
                <a:ea typeface="Microsoft YaHei"/>
              </a:rPr>
              <a:t>Leandro Gravise </a:t>
            </a:r>
            <a:r>
              <a:rPr lang="es-ES" strike="noStrike">
                <a:solidFill>
                  <a:srgbClr val="303030"/>
                </a:solidFill>
                <a:latin typeface="Times New Roman"/>
                <a:ea typeface="Microsoft YaHei"/>
              </a:rPr>
              <a:t>escriu al Dux de Trieste el 7 juny de 1686:</a:t>
            </a:r>
            <a:endParaRPr/>
          </a:p>
          <a:p>
            <a:pPr>
              <a:lnSpc>
                <a:spcPct val="90000"/>
              </a:lnSpc>
            </a:pPr>
            <a:r>
              <a:rPr lang="es-ES" strike="noStrike">
                <a:solidFill>
                  <a:srgbClr val="303030"/>
                </a:solidFill>
                <a:latin typeface="Times New Roman"/>
                <a:ea typeface="Microsoft YaHei"/>
              </a:rPr>
              <a:t>« Ritornato io poi alla Patria doppo lo scorso d’anni quatordeci, in vece di scusarsi in qualche forma l’offese cosi grandi fatte al mio sangue, e d'usare meco qualche atto di civiltà, </a:t>
            </a:r>
            <a:r>
              <a:rPr lang="es-ES" b="1" i="1" strike="noStrike">
                <a:solidFill>
                  <a:srgbClr val="303030"/>
                </a:solidFill>
                <a:latin typeface="Times New Roman"/>
                <a:ea typeface="Microsoft YaHei"/>
              </a:rPr>
              <a:t>più tosto mostró di beffarsi anco di me col passegiarmi con sprezzo sul mostacio</a:t>
            </a:r>
            <a:r>
              <a:rPr lang="es-ES" i="1" strike="noStrike">
                <a:solidFill>
                  <a:srgbClr val="303030"/>
                </a:solidFill>
                <a:latin typeface="Times New Roman"/>
                <a:ea typeface="Microsoft YaHei"/>
              </a:rPr>
              <a:t>,</a:t>
            </a:r>
            <a:r>
              <a:rPr lang="es-ES" strike="noStrike">
                <a:solidFill>
                  <a:srgbClr val="303030"/>
                </a:solidFill>
                <a:latin typeface="Times New Roman"/>
                <a:ea typeface="Microsoft YaHei"/>
              </a:rPr>
              <a:t> e cosi in fine mi provocó à darli la morte con l'istessa marca, e nel luoco, che è stata datta al mio Nipote. Queste mie cause sono notte ad ogn’ uno, onde cosi stimo, che sarà stimata giusta la mia risolutione ; Mà se à caso si trovasse alcuno, che portato da passione, ò condoto d’ignoranza avesse sentimento diverso, son pronto di mante­nerlo </a:t>
            </a:r>
            <a:r>
              <a:rPr lang="es-ES" b="1" i="1" strike="noStrike">
                <a:solidFill>
                  <a:srgbClr val="303030"/>
                </a:solidFill>
                <a:latin typeface="Times New Roman"/>
                <a:ea typeface="Microsoft YaHei"/>
              </a:rPr>
              <a:t>con la spada alla mano, ò con altra forma da Cavaliero</a:t>
            </a:r>
            <a:r>
              <a:rPr lang="es-ES" strike="noStrike">
                <a:solidFill>
                  <a:srgbClr val="303030"/>
                </a:solidFill>
                <a:latin typeface="Times New Roman"/>
                <a:ea typeface="Microsoft YaHei"/>
              </a:rPr>
              <a:t>, sino all’ultimo spirito, che mente; perché quello ho fatto è </a:t>
            </a:r>
            <a:r>
              <a:rPr lang="es-ES" b="1" strike="noStrike">
                <a:solidFill>
                  <a:srgbClr val="303030"/>
                </a:solidFill>
                <a:latin typeface="Times New Roman"/>
                <a:ea typeface="Microsoft YaHei"/>
              </a:rPr>
              <a:t>giustamente</a:t>
            </a:r>
            <a:r>
              <a:rPr lang="es-ES" strike="noStrike">
                <a:solidFill>
                  <a:srgbClr val="303030"/>
                </a:solidFill>
                <a:latin typeface="Times New Roman"/>
                <a:ea typeface="Microsoft YaHei"/>
              </a:rPr>
              <a:t>, e fù fatto </a:t>
            </a:r>
            <a:r>
              <a:rPr lang="es-ES" b="1" strike="noStrike">
                <a:solidFill>
                  <a:srgbClr val="303030"/>
                </a:solidFill>
                <a:latin typeface="Times New Roman"/>
                <a:ea typeface="Microsoft YaHei"/>
              </a:rPr>
              <a:t>onorevolmente</a:t>
            </a:r>
            <a:r>
              <a:rPr lang="es-ES" strike="noStrike">
                <a:solidFill>
                  <a:srgbClr val="303030"/>
                </a:solidFill>
                <a:latin typeface="Times New Roman"/>
                <a:ea typeface="Microsoft YaHei"/>
              </a:rPr>
              <a:t>. »</a:t>
            </a:r>
            <a:endParaRPr/>
          </a:p>
          <a:p>
            <a:pPr>
              <a:lnSpc>
                <a:spcPct val="90000"/>
              </a:lnSpc>
            </a:pPr>
            <a:r>
              <a:rPr lang="es-ES" strike="noStrike">
                <a:solidFill>
                  <a:srgbClr val="303030"/>
                </a:solidFill>
                <a:latin typeface="Times New Roman"/>
                <a:ea typeface="Microsoft YaHei"/>
              </a:rPr>
              <a:t> </a:t>
            </a:r>
            <a:endParaRPr/>
          </a:p>
          <a:p>
            <a:pPr algn="r">
              <a:lnSpc>
                <a:spcPct val="90000"/>
              </a:lnSpc>
            </a:pPr>
            <a:r>
              <a:rPr lang="es-ES" sz="1600" i="1" strike="noStrike">
                <a:solidFill>
                  <a:srgbClr val="303030"/>
                </a:solidFill>
                <a:latin typeface="Times New Roman"/>
                <a:ea typeface="Microsoft YaHei"/>
              </a:rPr>
              <a:t>1689 Leandro Gravisi è al servizio del archiduca Emanuele, elettore di Baviera a Monaco.</a:t>
            </a:r>
            <a:endParaRPr/>
          </a:p>
        </p:txBody>
      </p:sp>
      <p:pic>
        <p:nvPicPr>
          <p:cNvPr id="520" name="Picture 519"/>
          <p:cNvPicPr/>
          <p:nvPr/>
        </p:nvPicPr>
        <p:blipFill>
          <a:blip r:embed="rId4"/>
          <a:stretch/>
        </p:blipFill>
        <p:spPr>
          <a:xfrm>
            <a:off x="5767560" y="765000"/>
            <a:ext cx="2565000" cy="5256000"/>
          </a:xfrm>
          <a:prstGeom prst="rect">
            <a:avLst/>
          </a:prstGeom>
          <a:ln>
            <a:noFill/>
          </a:ln>
        </p:spPr>
      </p:pic>
      <p:pic>
        <p:nvPicPr>
          <p:cNvPr id="521" name="Picture 520"/>
          <p:cNvPicPr/>
          <p:nvPr/>
        </p:nvPicPr>
        <p:blipFill>
          <a:blip r:embed="rId5"/>
          <a:stretch/>
        </p:blipFill>
        <p:spPr>
          <a:xfrm>
            <a:off x="826920" y="6218280"/>
            <a:ext cx="963360" cy="63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22" name="CustomShape 1"/>
          <p:cNvSpPr/>
          <p:nvPr/>
        </p:nvSpPr>
        <p:spPr>
          <a:xfrm>
            <a:off x="762120" y="5591160"/>
            <a:ext cx="569520" cy="5806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523" name="CustomShape 2"/>
          <p:cNvSpPr/>
          <p:nvPr/>
        </p:nvSpPr>
        <p:spPr>
          <a:xfrm>
            <a:off x="4500720" y="609480"/>
            <a:ext cx="3816000" cy="5483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s-ES" sz="2500" b="1" i="1" strike="noStrike">
                <a:solidFill>
                  <a:srgbClr val="303030"/>
                </a:solidFill>
                <a:latin typeface="Times New Roman"/>
                <a:ea typeface="Microsoft YaHei"/>
              </a:rPr>
              <a:t>La història</a:t>
            </a:r>
            <a:endParaRPr/>
          </a:p>
          <a:p>
            <a:pPr>
              <a:lnSpc>
                <a:spcPct val="80000"/>
              </a:lnSpc>
              <a:buFont typeface="Arial"/>
              <a:buChar char="•"/>
            </a:pPr>
            <a:r>
              <a:rPr lang="es-ES" sz="2200" strike="noStrike">
                <a:solidFill>
                  <a:srgbClr val="303030"/>
                </a:solidFill>
                <a:latin typeface="Times New Roman"/>
                <a:ea typeface="Microsoft YaHei"/>
              </a:rPr>
              <a:t>El 6 de setembre de 1683 el jove </a:t>
            </a:r>
            <a:r>
              <a:rPr lang="es-ES" sz="2200" b="1" strike="noStrike">
                <a:solidFill>
                  <a:srgbClr val="303030"/>
                </a:solidFill>
                <a:latin typeface="Times New Roman"/>
                <a:ea typeface="Microsoft YaHei"/>
              </a:rPr>
              <a:t>Alvise Del Bello</a:t>
            </a:r>
            <a:r>
              <a:rPr lang="es-ES" sz="2200" strike="noStrike">
                <a:solidFill>
                  <a:srgbClr val="303030"/>
                </a:solidFill>
                <a:latin typeface="Times New Roman"/>
                <a:ea typeface="Microsoft YaHei"/>
              </a:rPr>
              <a:t>, just a la porta de la guàrdia, que es </a:t>
            </a:r>
            <a:r>
              <a:rPr lang="es-ES" sz="2200" b="1" strike="noStrike">
                <a:solidFill>
                  <a:srgbClr val="303030"/>
                </a:solidFill>
                <a:latin typeface="Times New Roman"/>
                <a:ea typeface="Microsoft YaHei"/>
              </a:rPr>
              <a:t>troba sota la gran sala del palau pretorià</a:t>
            </a:r>
            <a:r>
              <a:rPr lang="es-ES" sz="2200" strike="noStrike">
                <a:solidFill>
                  <a:srgbClr val="303030"/>
                </a:solidFill>
                <a:latin typeface="Times New Roman"/>
                <a:ea typeface="Microsoft YaHei"/>
              </a:rPr>
              <a:t>, a la Plaça del </a:t>
            </a:r>
            <a:r>
              <a:rPr lang="es-ES" sz="2200" i="1" strike="noStrike">
                <a:solidFill>
                  <a:srgbClr val="303030"/>
                </a:solidFill>
                <a:latin typeface="Times New Roman"/>
                <a:ea typeface="Microsoft YaHei"/>
              </a:rPr>
              <a:t>Duomo</a:t>
            </a:r>
            <a:r>
              <a:rPr lang="es-ES" sz="2200" strike="noStrike">
                <a:solidFill>
                  <a:srgbClr val="303030"/>
                </a:solidFill>
                <a:latin typeface="Times New Roman"/>
                <a:ea typeface="Microsoft YaHei"/>
              </a:rPr>
              <a:t>, va matar amb una pistola al Doctor</a:t>
            </a:r>
            <a:r>
              <a:rPr lang="es-ES" sz="2200" b="1" strike="noStrike">
                <a:solidFill>
                  <a:srgbClr val="303030"/>
                </a:solidFill>
                <a:latin typeface="Times New Roman"/>
                <a:ea typeface="Microsoft YaHei"/>
              </a:rPr>
              <a:t> Niccolò del Tacco.</a:t>
            </a:r>
            <a:endParaRPr/>
          </a:p>
          <a:p>
            <a:pPr>
              <a:lnSpc>
                <a:spcPct val="80000"/>
              </a:lnSpc>
              <a:buFont typeface="Arial"/>
              <a:buChar char="•"/>
            </a:pPr>
            <a:r>
              <a:rPr lang="es-ES" sz="2200" strike="noStrike">
                <a:solidFill>
                  <a:srgbClr val="303030"/>
                </a:solidFill>
                <a:latin typeface="Times New Roman"/>
                <a:ea typeface="Microsoft YaHei"/>
              </a:rPr>
              <a:t>Fet l'homicidi, </a:t>
            </a:r>
            <a:r>
              <a:rPr lang="es-ES" sz="2200" b="1" strike="noStrike">
                <a:solidFill>
                  <a:srgbClr val="303030"/>
                </a:solidFill>
                <a:latin typeface="Times New Roman"/>
                <a:ea typeface="Microsoft YaHei"/>
              </a:rPr>
              <a:t>l’Alvise</a:t>
            </a:r>
            <a:r>
              <a:rPr lang="es-ES" sz="2200" strike="noStrike">
                <a:solidFill>
                  <a:srgbClr val="303030"/>
                </a:solidFill>
                <a:latin typeface="Times New Roman"/>
                <a:ea typeface="Microsoft YaHei"/>
              </a:rPr>
              <a:t> podria fugir a l'estranger, posant-se sota la protecció </a:t>
            </a:r>
            <a:r>
              <a:rPr lang="es-ES" sz="2200" b="1" strike="noStrike">
                <a:solidFill>
                  <a:srgbClr val="303030"/>
                </a:solidFill>
                <a:latin typeface="Times New Roman"/>
                <a:ea typeface="Microsoft YaHei"/>
              </a:rPr>
              <a:t>del Gran Duc Cosimo III de Toscana</a:t>
            </a:r>
            <a:r>
              <a:rPr lang="es-ES" sz="2200" strike="noStrike">
                <a:solidFill>
                  <a:srgbClr val="303030"/>
                </a:solidFill>
                <a:latin typeface="Times New Roman"/>
                <a:ea typeface="Microsoft YaHei"/>
              </a:rPr>
              <a:t>, en el exèrcit de qual va obtenir el grau d’alferes reformat amb vuit corones al mes.</a:t>
            </a:r>
            <a:endParaRPr/>
          </a:p>
        </p:txBody>
      </p:sp>
      <p:pic>
        <p:nvPicPr>
          <p:cNvPr id="524" name="Picture 523"/>
          <p:cNvPicPr/>
          <p:nvPr/>
        </p:nvPicPr>
        <p:blipFill>
          <a:blip r:embed="rId4"/>
          <a:stretch/>
        </p:blipFill>
        <p:spPr>
          <a:xfrm>
            <a:off x="900000" y="692280"/>
            <a:ext cx="3384360" cy="5370120"/>
          </a:xfrm>
          <a:prstGeom prst="rect">
            <a:avLst/>
          </a:prstGeom>
          <a:ln>
            <a:noFill/>
          </a:ln>
        </p:spPr>
      </p:pic>
      <p:pic>
        <p:nvPicPr>
          <p:cNvPr id="525" name="Picture 524"/>
          <p:cNvPicPr/>
          <p:nvPr/>
        </p:nvPicPr>
        <p:blipFill>
          <a:blip r:embed="rId5"/>
          <a:stretch/>
        </p:blipFill>
        <p:spPr>
          <a:xfrm>
            <a:off x="826920" y="6218280"/>
            <a:ext cx="963360" cy="63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26" name="CustomShape 1"/>
          <p:cNvSpPr/>
          <p:nvPr/>
        </p:nvSpPr>
        <p:spPr>
          <a:xfrm>
            <a:off x="5796000" y="6237360"/>
            <a:ext cx="234720" cy="3661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527" name="CustomShape 2"/>
          <p:cNvSpPr/>
          <p:nvPr/>
        </p:nvSpPr>
        <p:spPr>
          <a:xfrm>
            <a:off x="762120" y="609480"/>
            <a:ext cx="4961880" cy="5483160"/>
          </a:xfrm>
          <a:custGeom>
            <a:avLst/>
            <a:gdLst/>
            <a:ahLst/>
            <a:cxnLst/>
            <a:rect l="0" t="0" r="r" b="b"/>
            <a:pathLst>
              <a:path/>
            </a:pathLst>
          </a:custGeom>
          <a:noFill/>
          <a:ln w="9360">
            <a:solidFill>
              <a:srgbClr val="AD0101"/>
            </a:solidFill>
            <a:miter/>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s-ES" sz="1300" strike="noStrike">
                <a:solidFill>
                  <a:srgbClr val="303030"/>
                </a:solidFill>
                <a:latin typeface="Times New Roman"/>
                <a:ea typeface="Microsoft YaHei"/>
              </a:rPr>
              <a:t>Quin és el motiu de l'assassinat?</a:t>
            </a:r>
            <a:endParaRPr/>
          </a:p>
          <a:p>
            <a:pPr>
              <a:lnSpc>
                <a:spcPct val="100000"/>
              </a:lnSpc>
            </a:pPr>
            <a:r>
              <a:rPr lang="es-ES" sz="1300" strike="noStrike">
                <a:solidFill>
                  <a:srgbClr val="303030"/>
                </a:solidFill>
                <a:latin typeface="Times New Roman"/>
                <a:ea typeface="Microsoft YaHei"/>
              </a:rPr>
              <a:t> </a:t>
            </a:r>
            <a:endParaRPr/>
          </a:p>
          <a:p>
            <a:pPr>
              <a:lnSpc>
                <a:spcPct val="100000"/>
              </a:lnSpc>
              <a:buFont typeface="Arial"/>
              <a:buChar char="•"/>
            </a:pPr>
            <a:r>
              <a:rPr lang="es-ES" sz="1300" strike="noStrike">
                <a:solidFill>
                  <a:srgbClr val="303030"/>
                </a:solidFill>
                <a:latin typeface="Times New Roman"/>
                <a:ea typeface="Microsoft YaHei"/>
              </a:rPr>
              <a:t>La causa che </a:t>
            </a:r>
            <a:r>
              <a:rPr lang="es-ES" sz="1300" b="1" strike="noStrike">
                <a:solidFill>
                  <a:srgbClr val="303030"/>
                </a:solidFill>
                <a:latin typeface="Times New Roman"/>
                <a:ea typeface="Microsoft YaHei"/>
              </a:rPr>
              <a:t>io Alvise</a:t>
            </a:r>
            <a:r>
              <a:rPr lang="es-ES" sz="1300" strike="noStrike">
                <a:solidFill>
                  <a:srgbClr val="303030"/>
                </a:solidFill>
                <a:latin typeface="Times New Roman"/>
                <a:ea typeface="Microsoft YaHei"/>
              </a:rPr>
              <a:t> </a:t>
            </a:r>
            <a:r>
              <a:rPr lang="es-ES" sz="1300" b="1" strike="noStrike">
                <a:solidFill>
                  <a:srgbClr val="303030"/>
                </a:solidFill>
                <a:latin typeface="Times New Roman"/>
                <a:ea typeface="Microsoft YaHei"/>
              </a:rPr>
              <a:t>Del Bello </a:t>
            </a:r>
            <a:r>
              <a:rPr lang="es-ES" sz="1300" strike="noStrike">
                <a:solidFill>
                  <a:srgbClr val="303030"/>
                </a:solidFill>
                <a:latin typeface="Times New Roman"/>
                <a:ea typeface="Microsoft YaHei"/>
              </a:rPr>
              <a:t>mi attrovo in questi paesi (cioé a Livorno) fu che essendosi il sig. </a:t>
            </a:r>
            <a:r>
              <a:rPr lang="es-ES" sz="1300" b="1" strike="noStrike">
                <a:solidFill>
                  <a:srgbClr val="303030"/>
                </a:solidFill>
                <a:latin typeface="Times New Roman"/>
                <a:ea typeface="Microsoft YaHei"/>
              </a:rPr>
              <a:t>Ottavio mio fratello </a:t>
            </a:r>
            <a:r>
              <a:rPr lang="es-ES" sz="1300" strike="noStrike">
                <a:solidFill>
                  <a:srgbClr val="303030"/>
                </a:solidFill>
                <a:latin typeface="Times New Roman"/>
                <a:ea typeface="Microsoft YaHei"/>
              </a:rPr>
              <a:t>accasato con la si­gnora </a:t>
            </a:r>
            <a:r>
              <a:rPr lang="es-ES" sz="1300" b="1" strike="noStrike">
                <a:solidFill>
                  <a:srgbClr val="303030"/>
                </a:solidFill>
                <a:latin typeface="Times New Roman"/>
                <a:ea typeface="Microsoft YaHei"/>
              </a:rPr>
              <a:t>Cecilia figliola del qm. Carlo Del Tacco</a:t>
            </a:r>
            <a:r>
              <a:rPr lang="es-ES" sz="1300" strike="noStrike">
                <a:solidFill>
                  <a:srgbClr val="303030"/>
                </a:solidFill>
                <a:latin typeface="Times New Roman"/>
                <a:ea typeface="Microsoft YaHei"/>
              </a:rPr>
              <a:t>, … a segno tale che </a:t>
            </a:r>
            <a:r>
              <a:rPr lang="es-ES" sz="1300" b="1" i="1" strike="noStrike">
                <a:solidFill>
                  <a:srgbClr val="303030"/>
                </a:solidFill>
                <a:latin typeface="Times New Roman"/>
                <a:ea typeface="Microsoft YaHei"/>
              </a:rPr>
              <a:t>ingrossato il sangue dei parenti</a:t>
            </a:r>
            <a:r>
              <a:rPr lang="es-ES" sz="1300" i="1" strike="noStrike">
                <a:solidFill>
                  <a:srgbClr val="303030"/>
                </a:solidFill>
                <a:latin typeface="Times New Roman"/>
                <a:ea typeface="Microsoft YaHei"/>
              </a:rPr>
              <a:t>,</a:t>
            </a:r>
            <a:r>
              <a:rPr lang="es-ES" sz="1300" strike="noStrike">
                <a:solidFill>
                  <a:srgbClr val="303030"/>
                </a:solidFill>
                <a:latin typeface="Times New Roman"/>
                <a:ea typeface="Microsoft YaHei"/>
              </a:rPr>
              <a:t> divinimmo </a:t>
            </a:r>
            <a:r>
              <a:rPr lang="es-ES" sz="1300" b="1" strike="noStrike">
                <a:solidFill>
                  <a:srgbClr val="303030"/>
                </a:solidFill>
                <a:latin typeface="Times New Roman"/>
                <a:ea typeface="Microsoft YaHei"/>
              </a:rPr>
              <a:t>inimici</a:t>
            </a:r>
            <a:r>
              <a:rPr lang="es-ES" sz="1300" strike="noStrike">
                <a:solidFill>
                  <a:srgbClr val="303030"/>
                </a:solidFill>
                <a:latin typeface="Times New Roman"/>
                <a:ea typeface="Microsoft YaHei"/>
              </a:rPr>
              <a:t>, …</a:t>
            </a:r>
            <a:endParaRPr/>
          </a:p>
          <a:p>
            <a:pPr>
              <a:lnSpc>
                <a:spcPct val="100000"/>
              </a:lnSpc>
              <a:buFont typeface="Arial"/>
              <a:buChar char="•"/>
            </a:pPr>
            <a:r>
              <a:rPr lang="es-ES" sz="1300" strike="noStrike">
                <a:solidFill>
                  <a:srgbClr val="303030"/>
                </a:solidFill>
                <a:latin typeface="Times New Roman"/>
                <a:ea typeface="Microsoft YaHei"/>
              </a:rPr>
              <a:t>… dattosi il caso che trovandosi radunato il </a:t>
            </a:r>
            <a:r>
              <a:rPr lang="es-ES" sz="1300" b="1" strike="noStrike">
                <a:solidFill>
                  <a:srgbClr val="303030"/>
                </a:solidFill>
                <a:latin typeface="Times New Roman"/>
                <a:ea typeface="Microsoft YaHei"/>
              </a:rPr>
              <a:t>Magnifico Consiglio dei Nobili </a:t>
            </a:r>
            <a:r>
              <a:rPr lang="es-ES" sz="1300" strike="noStrike">
                <a:solidFill>
                  <a:srgbClr val="303030"/>
                </a:solidFill>
                <a:latin typeface="Times New Roman"/>
                <a:ea typeface="Microsoft YaHei"/>
              </a:rPr>
              <a:t>di detta Cittá di Capodistria nella solita sala del palazzo, sotto il di </a:t>
            </a:r>
            <a:r>
              <a:rPr lang="es-ES" sz="1300" b="1" strike="noStrike">
                <a:solidFill>
                  <a:srgbClr val="303030"/>
                </a:solidFill>
                <a:latin typeface="Times New Roman"/>
                <a:ea typeface="Microsoft YaHei"/>
              </a:rPr>
              <a:t>6 di Settembre</a:t>
            </a:r>
            <a:r>
              <a:rPr lang="es-ES" sz="1300" strike="noStrike">
                <a:solidFill>
                  <a:srgbClr val="303030"/>
                </a:solidFill>
                <a:latin typeface="Times New Roman"/>
                <a:ea typeface="Microsoft YaHei"/>
              </a:rPr>
              <a:t>, giorno di domenica dell’anno </a:t>
            </a:r>
            <a:r>
              <a:rPr lang="es-ES" sz="1300" b="1" strike="noStrike">
                <a:solidFill>
                  <a:srgbClr val="303030"/>
                </a:solidFill>
                <a:latin typeface="Times New Roman"/>
                <a:ea typeface="Microsoft YaHei"/>
              </a:rPr>
              <a:t>1683</a:t>
            </a:r>
            <a:r>
              <a:rPr lang="es-ES" sz="1300" strike="noStrike">
                <a:solidFill>
                  <a:srgbClr val="303030"/>
                </a:solidFill>
                <a:latin typeface="Times New Roman"/>
                <a:ea typeface="Microsoft YaHei"/>
              </a:rPr>
              <a:t>, e trattandosi di </a:t>
            </a:r>
            <a:r>
              <a:rPr lang="es-ES" sz="1300" b="1" strike="noStrike">
                <a:solidFill>
                  <a:srgbClr val="303030"/>
                </a:solidFill>
                <a:latin typeface="Times New Roman"/>
                <a:ea typeface="Microsoft YaHei"/>
              </a:rPr>
              <a:t>certo affare </a:t>
            </a:r>
            <a:r>
              <a:rPr lang="es-ES" sz="1300" strike="noStrike">
                <a:solidFill>
                  <a:srgbClr val="303030"/>
                </a:solidFill>
                <a:latin typeface="Times New Roman"/>
                <a:ea typeface="Microsoft YaHei"/>
              </a:rPr>
              <a:t>appartenente al signor dottor </a:t>
            </a:r>
            <a:r>
              <a:rPr lang="es-ES" sz="1300" b="1" strike="noStrike">
                <a:solidFill>
                  <a:srgbClr val="303030"/>
                </a:solidFill>
                <a:latin typeface="Times New Roman"/>
                <a:ea typeface="Microsoft YaHei"/>
              </a:rPr>
              <a:t>Giuliano mio fratello</a:t>
            </a:r>
            <a:r>
              <a:rPr lang="es-ES" sz="1300" strike="noStrike">
                <a:solidFill>
                  <a:srgbClr val="303030"/>
                </a:solidFill>
                <a:latin typeface="Times New Roman"/>
                <a:ea typeface="Microsoft YaHei"/>
              </a:rPr>
              <a:t>, salì l’aringo il sig. Dottore </a:t>
            </a:r>
            <a:r>
              <a:rPr lang="es-ES" sz="1300" b="1" strike="noStrike">
                <a:solidFill>
                  <a:srgbClr val="303030"/>
                </a:solidFill>
                <a:latin typeface="Times New Roman"/>
                <a:ea typeface="Microsoft YaHei"/>
              </a:rPr>
              <a:t>Niccoló Del Tacco </a:t>
            </a:r>
            <a:r>
              <a:rPr lang="es-ES" sz="1300" b="1" i="1" strike="noStrike">
                <a:solidFill>
                  <a:srgbClr val="303030"/>
                </a:solidFill>
                <a:latin typeface="Times New Roman"/>
                <a:ea typeface="Microsoft YaHei"/>
              </a:rPr>
              <a:t>cognato</a:t>
            </a:r>
            <a:r>
              <a:rPr lang="es-ES" sz="1300" strike="noStrike">
                <a:solidFill>
                  <a:srgbClr val="303030"/>
                </a:solidFill>
                <a:latin typeface="Times New Roman"/>
                <a:ea typeface="Microsoft YaHei"/>
              </a:rPr>
              <a:t> del prefato sig</a:t>
            </a:r>
            <a:r>
              <a:rPr lang="es-ES" sz="1300" b="1" strike="noStrike">
                <a:solidFill>
                  <a:srgbClr val="303030"/>
                </a:solidFill>
                <a:latin typeface="Times New Roman"/>
                <a:ea typeface="Microsoft YaHei"/>
              </a:rPr>
              <a:t>. Ottavio Del Bello</a:t>
            </a:r>
            <a:r>
              <a:rPr lang="es-ES" sz="1300" strike="noStrike">
                <a:solidFill>
                  <a:srgbClr val="303030"/>
                </a:solidFill>
                <a:latin typeface="Times New Roman"/>
                <a:ea typeface="Microsoft YaHei"/>
              </a:rPr>
              <a:t>, nostro fratello, quale aveva cominciato aringare contro detto affare del detto sig. dottore </a:t>
            </a:r>
            <a:r>
              <a:rPr lang="es-ES" sz="1300" b="1" strike="noStrike">
                <a:solidFill>
                  <a:srgbClr val="303030"/>
                </a:solidFill>
                <a:latin typeface="Times New Roman"/>
                <a:ea typeface="Microsoft YaHei"/>
              </a:rPr>
              <a:t>Giuliano</a:t>
            </a:r>
            <a:r>
              <a:rPr lang="es-ES" sz="1300" strike="noStrike">
                <a:solidFill>
                  <a:srgbClr val="303030"/>
                </a:solidFill>
                <a:latin typeface="Times New Roman"/>
                <a:ea typeface="Microsoft YaHei"/>
              </a:rPr>
              <a:t>, pur nostro fratello, quale allora sosteneva la carica principale di </a:t>
            </a:r>
            <a:r>
              <a:rPr lang="es-ES" sz="1300" b="1" i="1" strike="noStrike">
                <a:solidFill>
                  <a:srgbClr val="303030"/>
                </a:solidFill>
                <a:latin typeface="Times New Roman"/>
                <a:ea typeface="Microsoft YaHei"/>
              </a:rPr>
              <a:t>Sindaco Prov.re della Cittá</a:t>
            </a:r>
            <a:r>
              <a:rPr lang="es-ES" sz="1300" strike="noStrike">
                <a:solidFill>
                  <a:srgbClr val="303030"/>
                </a:solidFill>
                <a:latin typeface="Times New Roman"/>
                <a:ea typeface="Microsoft YaHei"/>
              </a:rPr>
              <a:t>, </a:t>
            </a:r>
            <a:endParaRPr/>
          </a:p>
          <a:p>
            <a:pPr>
              <a:lnSpc>
                <a:spcPct val="100000"/>
              </a:lnSpc>
              <a:buFont typeface="Arial"/>
              <a:buChar char="•"/>
            </a:pPr>
            <a:r>
              <a:rPr lang="es-ES" sz="1300" strike="noStrike">
                <a:solidFill>
                  <a:srgbClr val="303030"/>
                </a:solidFill>
                <a:latin typeface="Times New Roman"/>
                <a:ea typeface="Microsoft YaHei"/>
              </a:rPr>
              <a:t>nel detto atto seguirono alcune parole di sprezzo tra il detto sig. </a:t>
            </a:r>
            <a:r>
              <a:rPr lang="es-ES" sz="1300" b="1" strike="noStrike">
                <a:solidFill>
                  <a:srgbClr val="303030"/>
                </a:solidFill>
                <a:latin typeface="Times New Roman"/>
                <a:ea typeface="Microsoft YaHei"/>
              </a:rPr>
              <a:t>Niccoló del Tacco</a:t>
            </a:r>
            <a:r>
              <a:rPr lang="es-ES" sz="1300" strike="noStrike">
                <a:solidFill>
                  <a:srgbClr val="303030"/>
                </a:solidFill>
                <a:latin typeface="Times New Roman"/>
                <a:ea typeface="Microsoft YaHei"/>
              </a:rPr>
              <a:t>, uomo altiero, ed il sig. </a:t>
            </a:r>
            <a:r>
              <a:rPr lang="es-ES" sz="1300" b="1" strike="noStrike">
                <a:solidFill>
                  <a:srgbClr val="303030"/>
                </a:solidFill>
                <a:latin typeface="Times New Roman"/>
                <a:ea typeface="Microsoft YaHei"/>
              </a:rPr>
              <a:t>Domenico Del Bello</a:t>
            </a:r>
            <a:r>
              <a:rPr lang="es-ES" sz="1300" strike="noStrike">
                <a:solidFill>
                  <a:srgbClr val="303030"/>
                </a:solidFill>
                <a:latin typeface="Times New Roman"/>
                <a:ea typeface="Microsoft YaHei"/>
              </a:rPr>
              <a:t>, nostro zio paterno; </a:t>
            </a:r>
            <a:endParaRPr/>
          </a:p>
          <a:p>
            <a:pPr>
              <a:lnSpc>
                <a:spcPct val="100000"/>
              </a:lnSpc>
              <a:buFont typeface="Arial"/>
              <a:buChar char="•"/>
            </a:pPr>
            <a:r>
              <a:rPr lang="es-ES" sz="1300" strike="noStrike">
                <a:solidFill>
                  <a:srgbClr val="303030"/>
                </a:solidFill>
                <a:latin typeface="Times New Roman"/>
                <a:ea typeface="Microsoft YaHei"/>
              </a:rPr>
              <a:t>ma terminato il Consiglio e discesi le scale del Sig Dott.</a:t>
            </a:r>
            <a:r>
              <a:rPr lang="es-ES" sz="1300" strike="noStrike" baseline="30000">
                <a:solidFill>
                  <a:srgbClr val="303030"/>
                </a:solidFill>
                <a:latin typeface="Times New Roman"/>
                <a:ea typeface="Microsoft YaHei"/>
              </a:rPr>
              <a:t>r</a:t>
            </a:r>
            <a:r>
              <a:rPr lang="es-ES" sz="1300" strike="noStrike">
                <a:solidFill>
                  <a:srgbClr val="303030"/>
                </a:solidFill>
                <a:latin typeface="Times New Roman"/>
                <a:ea typeface="Microsoft YaHei"/>
              </a:rPr>
              <a:t> Nicoló del Tacco, …, escivano dalla porta del Corpo di Guardia del Palazzo … </a:t>
            </a:r>
            <a:r>
              <a:rPr lang="es-ES" sz="1300" b="1" i="1" strike="noStrike">
                <a:solidFill>
                  <a:srgbClr val="303030"/>
                </a:solidFill>
                <a:latin typeface="Times New Roman"/>
                <a:ea typeface="Microsoft YaHei"/>
              </a:rPr>
              <a:t>fe’ l’atto di colpire </a:t>
            </a:r>
            <a:r>
              <a:rPr lang="es-ES" sz="1300" strike="noStrike">
                <a:solidFill>
                  <a:srgbClr val="303030"/>
                </a:solidFill>
                <a:latin typeface="Times New Roman"/>
                <a:ea typeface="Microsoft YaHei"/>
              </a:rPr>
              <a:t>il ve­nerando Domenico Del Bello. </a:t>
            </a:r>
            <a:endParaRPr/>
          </a:p>
          <a:p>
            <a:pPr>
              <a:lnSpc>
                <a:spcPct val="100000"/>
              </a:lnSpc>
              <a:buFont typeface="Arial"/>
              <a:buChar char="•"/>
            </a:pPr>
            <a:r>
              <a:rPr lang="es-ES" sz="1300" strike="noStrike">
                <a:solidFill>
                  <a:srgbClr val="303030"/>
                </a:solidFill>
                <a:latin typeface="Times New Roman"/>
                <a:ea typeface="Microsoft YaHei"/>
              </a:rPr>
              <a:t>Il che vedendo il giovane </a:t>
            </a:r>
            <a:r>
              <a:rPr lang="es-ES" sz="1300" b="1" strike="noStrike">
                <a:solidFill>
                  <a:srgbClr val="303030"/>
                </a:solidFill>
                <a:latin typeface="Times New Roman"/>
                <a:ea typeface="Microsoft YaHei"/>
              </a:rPr>
              <a:t>Alvise</a:t>
            </a:r>
            <a:r>
              <a:rPr lang="es-ES" sz="1300" strike="noStrike">
                <a:solidFill>
                  <a:srgbClr val="303030"/>
                </a:solidFill>
                <a:latin typeface="Times New Roman"/>
                <a:ea typeface="Microsoft YaHei"/>
              </a:rPr>
              <a:t>, impugnata </a:t>
            </a:r>
            <a:r>
              <a:rPr lang="es-ES" sz="1300" b="1" strike="noStrike">
                <a:solidFill>
                  <a:srgbClr val="303030"/>
                </a:solidFill>
                <a:latin typeface="Times New Roman"/>
                <a:ea typeface="Microsoft YaHei"/>
              </a:rPr>
              <a:t>la pistola</a:t>
            </a:r>
            <a:r>
              <a:rPr lang="es-ES" sz="1300" strike="noStrike">
                <a:solidFill>
                  <a:srgbClr val="303030"/>
                </a:solidFill>
                <a:latin typeface="Times New Roman"/>
                <a:ea typeface="Microsoft YaHei"/>
              </a:rPr>
              <a:t>, </a:t>
            </a:r>
            <a:r>
              <a:rPr lang="es-ES" sz="1300" b="1" strike="noStrike">
                <a:solidFill>
                  <a:srgbClr val="303030"/>
                </a:solidFill>
                <a:latin typeface="Times New Roman"/>
                <a:ea typeface="Microsoft YaHei"/>
              </a:rPr>
              <a:t>sparò</a:t>
            </a:r>
            <a:r>
              <a:rPr lang="es-ES" sz="1300" strike="noStrike">
                <a:solidFill>
                  <a:srgbClr val="303030"/>
                </a:solidFill>
                <a:latin typeface="Times New Roman"/>
                <a:ea typeface="Microsoft YaHei"/>
              </a:rPr>
              <a:t> con quella sull’aggressore, man­dándolo diffilato </a:t>
            </a:r>
            <a:r>
              <a:rPr lang="es-ES" sz="1300" b="1" strike="noStrike">
                <a:solidFill>
                  <a:srgbClr val="303030"/>
                </a:solidFill>
                <a:latin typeface="Times New Roman"/>
                <a:ea typeface="Microsoft YaHei"/>
              </a:rPr>
              <a:t>all’altro mondo. </a:t>
            </a:r>
            <a:r>
              <a:rPr lang="es-ES" sz="1300" strike="noStrike">
                <a:solidFill>
                  <a:srgbClr val="303030"/>
                </a:solidFill>
                <a:latin typeface="Times New Roman"/>
                <a:ea typeface="Microsoft YaHei"/>
              </a:rPr>
              <a:t>»</a:t>
            </a:r>
            <a:endParaRPr/>
          </a:p>
        </p:txBody>
      </p:sp>
      <p:pic>
        <p:nvPicPr>
          <p:cNvPr id="528" name="Picture 527"/>
          <p:cNvPicPr/>
          <p:nvPr/>
        </p:nvPicPr>
        <p:blipFill>
          <a:blip r:embed="rId4"/>
          <a:stretch/>
        </p:blipFill>
        <p:spPr>
          <a:xfrm>
            <a:off x="6915240" y="3933720"/>
            <a:ext cx="1439280" cy="2225520"/>
          </a:xfrm>
          <a:prstGeom prst="rect">
            <a:avLst/>
          </a:prstGeom>
          <a:ln>
            <a:noFill/>
          </a:ln>
        </p:spPr>
      </p:pic>
      <p:pic>
        <p:nvPicPr>
          <p:cNvPr id="529" name="Picture 528"/>
          <p:cNvPicPr/>
          <p:nvPr/>
        </p:nvPicPr>
        <p:blipFill>
          <a:blip r:embed="rId5"/>
          <a:stretch/>
        </p:blipFill>
        <p:spPr>
          <a:xfrm>
            <a:off x="5940360" y="476280"/>
            <a:ext cx="2414160" cy="3365280"/>
          </a:xfrm>
          <a:prstGeom prst="rect">
            <a:avLst/>
          </a:prstGeom>
          <a:ln>
            <a:noFill/>
          </a:ln>
        </p:spPr>
      </p:pic>
      <p:pic>
        <p:nvPicPr>
          <p:cNvPr id="530" name="Picture 529"/>
          <p:cNvPicPr/>
          <p:nvPr/>
        </p:nvPicPr>
        <p:blipFill>
          <a:blip r:embed="rId6"/>
          <a:stretch/>
        </p:blipFill>
        <p:spPr>
          <a:xfrm>
            <a:off x="826920" y="6197760"/>
            <a:ext cx="963360" cy="63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31" name="CustomShape 1"/>
          <p:cNvSpPr/>
          <p:nvPr/>
        </p:nvSpPr>
        <p:spPr>
          <a:xfrm>
            <a:off x="762120" y="5713560"/>
            <a:ext cx="640800" cy="4582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532" name="CustomShape 2"/>
          <p:cNvSpPr/>
          <p:nvPr/>
        </p:nvSpPr>
        <p:spPr>
          <a:xfrm>
            <a:off x="762120" y="609480"/>
            <a:ext cx="3657240" cy="51228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Arial"/>
              <a:buChar char="•"/>
            </a:pPr>
            <a:r>
              <a:rPr lang="es-ES" strike="noStrike">
                <a:solidFill>
                  <a:srgbClr val="303030"/>
                </a:solidFill>
                <a:latin typeface="Times New Roman"/>
                <a:ea typeface="Microsoft YaHei"/>
              </a:rPr>
              <a:t>Seguit d'una divisió entre dues famílies, les parts contendents van triar els </a:t>
            </a:r>
            <a:r>
              <a:rPr lang="es-ES" b="1" strike="noStrike">
                <a:solidFill>
                  <a:srgbClr val="303030"/>
                </a:solidFill>
                <a:latin typeface="Times New Roman"/>
                <a:ea typeface="Microsoft YaHei"/>
              </a:rPr>
              <a:t>mediadors </a:t>
            </a:r>
            <a:r>
              <a:rPr lang="es-ES" strike="noStrike">
                <a:solidFill>
                  <a:srgbClr val="303030"/>
                </a:solidFill>
                <a:latin typeface="Times New Roman"/>
                <a:ea typeface="Microsoft YaHei"/>
              </a:rPr>
              <a:t>amb la missió per compondre </a:t>
            </a:r>
            <a:r>
              <a:rPr lang="es-ES" b="1" strike="noStrike">
                <a:solidFill>
                  <a:srgbClr val="303030"/>
                </a:solidFill>
                <a:latin typeface="Times New Roman"/>
                <a:ea typeface="Microsoft YaHei"/>
              </a:rPr>
              <a:t>la pau.</a:t>
            </a:r>
            <a:endParaRPr/>
          </a:p>
          <a:p>
            <a:pPr>
              <a:lnSpc>
                <a:spcPct val="80000"/>
              </a:lnSpc>
              <a:buFont typeface="Arial"/>
              <a:buChar char="•"/>
            </a:pPr>
            <a:r>
              <a:rPr lang="es-ES" strike="noStrike">
                <a:solidFill>
                  <a:srgbClr val="303030"/>
                </a:solidFill>
                <a:latin typeface="Times New Roman"/>
                <a:ea typeface="Microsoft YaHei"/>
              </a:rPr>
              <a:t>Mentrestant, mentre es feien les negociacions, la part perjudicada, o que així es considerava, podia fustigar l'enemic amb </a:t>
            </a:r>
            <a:r>
              <a:rPr lang="es-ES" b="1" strike="noStrike">
                <a:solidFill>
                  <a:srgbClr val="303030"/>
                </a:solidFill>
                <a:latin typeface="Times New Roman"/>
                <a:ea typeface="Microsoft YaHei"/>
              </a:rPr>
              <a:t>tot tipus de persecucions</a:t>
            </a:r>
            <a:r>
              <a:rPr lang="es-ES" strike="noStrike">
                <a:solidFill>
                  <a:srgbClr val="303030"/>
                </a:solidFill>
                <a:latin typeface="Times New Roman"/>
                <a:ea typeface="Microsoft YaHei"/>
              </a:rPr>
              <a:t>, com segrest, </a:t>
            </a:r>
            <a:r>
              <a:rPr lang="es-ES" b="1" strike="noStrike">
                <a:solidFill>
                  <a:srgbClr val="303030"/>
                </a:solidFill>
                <a:latin typeface="Times New Roman"/>
                <a:ea typeface="Microsoft YaHei"/>
              </a:rPr>
              <a:t>detencions</a:t>
            </a:r>
            <a:r>
              <a:rPr lang="es-ES" strike="noStrike">
                <a:solidFill>
                  <a:srgbClr val="303030"/>
                </a:solidFill>
                <a:latin typeface="Times New Roman"/>
                <a:ea typeface="Microsoft YaHei"/>
              </a:rPr>
              <a:t> preventives llargues i dures, etc.</a:t>
            </a:r>
            <a:endParaRPr/>
          </a:p>
          <a:p>
            <a:pPr>
              <a:lnSpc>
                <a:spcPct val="80000"/>
              </a:lnSpc>
              <a:buFont typeface="Arial"/>
              <a:buChar char="•"/>
            </a:pPr>
            <a:r>
              <a:rPr lang="es-ES" strike="noStrike">
                <a:solidFill>
                  <a:srgbClr val="303030"/>
                </a:solidFill>
                <a:latin typeface="Times New Roman"/>
                <a:ea typeface="Microsoft YaHei"/>
              </a:rPr>
              <a:t>Ni la justícia veneciana va donar respir als culpables, o suposats culpables: interrogatoris freqüents, i a </a:t>
            </a:r>
            <a:r>
              <a:rPr lang="es-ES" b="1" strike="noStrike">
                <a:solidFill>
                  <a:srgbClr val="303030"/>
                </a:solidFill>
                <a:latin typeface="Times New Roman"/>
                <a:ea typeface="Microsoft YaHei"/>
              </a:rPr>
              <a:t>Venècia torturaven</a:t>
            </a:r>
            <a:r>
              <a:rPr lang="es-ES" strike="noStrike">
                <a:solidFill>
                  <a:srgbClr val="303030"/>
                </a:solidFill>
                <a:latin typeface="Times New Roman"/>
                <a:ea typeface="Microsoft YaHei"/>
              </a:rPr>
              <a:t> sense pietat als parents de l'assassí; ja que aquest últim normalment es posava fora de perill amb la </a:t>
            </a:r>
            <a:r>
              <a:rPr lang="es-ES" b="1" strike="noStrike">
                <a:solidFill>
                  <a:srgbClr val="303030"/>
                </a:solidFill>
                <a:latin typeface="Times New Roman"/>
                <a:ea typeface="Microsoft YaHei"/>
              </a:rPr>
              <a:t>fugida - exili.</a:t>
            </a:r>
            <a:endParaRPr/>
          </a:p>
        </p:txBody>
      </p:sp>
      <p:pic>
        <p:nvPicPr>
          <p:cNvPr id="533" name="Picture 532"/>
          <p:cNvPicPr/>
          <p:nvPr/>
        </p:nvPicPr>
        <p:blipFill>
          <a:blip r:embed="rId4"/>
          <a:stretch/>
        </p:blipFill>
        <p:spPr>
          <a:xfrm>
            <a:off x="826920" y="6218280"/>
            <a:ext cx="963360" cy="639360"/>
          </a:xfrm>
          <a:prstGeom prst="rect">
            <a:avLst/>
          </a:prstGeom>
          <a:ln>
            <a:noFill/>
          </a:ln>
        </p:spPr>
      </p:pic>
      <p:pic>
        <p:nvPicPr>
          <p:cNvPr id="534" name="Picture 533"/>
          <p:cNvPicPr/>
          <p:nvPr/>
        </p:nvPicPr>
        <p:blipFill>
          <a:blip r:embed="rId5"/>
          <a:stretch/>
        </p:blipFill>
        <p:spPr>
          <a:xfrm>
            <a:off x="4572000" y="750960"/>
            <a:ext cx="3681000" cy="4930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35" name="CustomShape 1"/>
          <p:cNvSpPr/>
          <p:nvPr/>
        </p:nvSpPr>
        <p:spPr>
          <a:xfrm>
            <a:off x="762120" y="5445000"/>
            <a:ext cx="2080800" cy="7268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r>
              <a:rPr lang="es-ES" sz="1200" strike="noStrike">
                <a:solidFill>
                  <a:srgbClr val="262626"/>
                </a:solidFill>
                <a:latin typeface="Times New Roman"/>
                <a:ea typeface="Microsoft YaHei"/>
              </a:rPr>
              <a:t>Ricostruzione ipotetica della Torre Del Bello, Cherini, 1993</a:t>
            </a:r>
            <a:endParaRPr/>
          </a:p>
          <a:p>
            <a:pPr>
              <a:lnSpc>
                <a:spcPct val="100000"/>
              </a:lnSpc>
            </a:pPr>
            <a:r>
              <a:rPr lang="es-ES" sz="1200" strike="noStrike">
                <a:solidFill>
                  <a:srgbClr val="000000"/>
                </a:solidFill>
                <a:latin typeface="Times New Roman"/>
                <a:ea typeface="DejaVu Sans"/>
              </a:rPr>
              <a:t> </a:t>
            </a:r>
            <a:endParaRPr/>
          </a:p>
        </p:txBody>
      </p:sp>
      <p:sp>
        <p:nvSpPr>
          <p:cNvPr id="536" name="CustomShape 2"/>
          <p:cNvSpPr/>
          <p:nvPr/>
        </p:nvSpPr>
        <p:spPr>
          <a:xfrm>
            <a:off x="4648320" y="609480"/>
            <a:ext cx="3657240" cy="53402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Arial"/>
              <a:buChar char="•"/>
            </a:pPr>
            <a:r>
              <a:rPr lang="es-ES" strike="noStrike">
                <a:solidFill>
                  <a:srgbClr val="303030"/>
                </a:solidFill>
                <a:latin typeface="Times New Roman"/>
                <a:ea typeface="Microsoft YaHei"/>
              </a:rPr>
              <a:t>Ocorregut en la composició, els oponents, trobant-se pel camí, </a:t>
            </a:r>
            <a:r>
              <a:rPr lang="es-ES" b="1" strike="noStrike">
                <a:solidFill>
                  <a:srgbClr val="303030"/>
                </a:solidFill>
                <a:latin typeface="Times New Roman"/>
                <a:ea typeface="Microsoft YaHei"/>
              </a:rPr>
              <a:t>es saludaven traient-se el barret. </a:t>
            </a:r>
            <a:r>
              <a:rPr lang="es-ES" strike="noStrike">
                <a:solidFill>
                  <a:srgbClr val="303030"/>
                </a:solidFill>
                <a:latin typeface="Times New Roman"/>
                <a:ea typeface="Microsoft YaHei"/>
              </a:rPr>
              <a:t>L'omissió d’aquest acte de bona educació i cortesia portava, com a conseqüència lògica, </a:t>
            </a:r>
            <a:r>
              <a:rPr lang="es-ES" b="1" strike="noStrike">
                <a:solidFill>
                  <a:srgbClr val="303030"/>
                </a:solidFill>
                <a:latin typeface="Times New Roman"/>
                <a:ea typeface="Microsoft YaHei"/>
              </a:rPr>
              <a:t>l'anul·lació del treball del mediador,</a:t>
            </a:r>
            <a:r>
              <a:rPr lang="es-ES" strike="noStrike">
                <a:solidFill>
                  <a:srgbClr val="303030"/>
                </a:solidFill>
                <a:latin typeface="Times New Roman"/>
                <a:ea typeface="Microsoft YaHei"/>
              </a:rPr>
              <a:t> la intervenció del qual  arribava incloïa a la votació fins i tot quan l'assassí o els companys d’ell es negaven a </a:t>
            </a:r>
            <a:r>
              <a:rPr lang="es-ES" b="1" strike="noStrike">
                <a:solidFill>
                  <a:srgbClr val="303030"/>
                </a:solidFill>
                <a:latin typeface="Times New Roman"/>
                <a:ea typeface="Microsoft YaHei"/>
              </a:rPr>
              <a:t>caminar per sobre del cadàver</a:t>
            </a:r>
            <a:r>
              <a:rPr lang="es-ES" strike="noStrike">
                <a:solidFill>
                  <a:srgbClr val="303030"/>
                </a:solidFill>
                <a:latin typeface="Times New Roman"/>
                <a:ea typeface="Microsoft YaHei"/>
              </a:rPr>
              <a:t>,  és a dir, beneir el cos del mort.</a:t>
            </a:r>
            <a:endParaRPr/>
          </a:p>
          <a:p>
            <a:pPr>
              <a:lnSpc>
                <a:spcPct val="80000"/>
              </a:lnSpc>
            </a:pPr>
            <a:r>
              <a:rPr lang="es-ES" strike="noStrike">
                <a:solidFill>
                  <a:srgbClr val="303030"/>
                </a:solidFill>
                <a:latin typeface="Times New Roman"/>
                <a:ea typeface="Microsoft YaHei"/>
              </a:rPr>
              <a:t> </a:t>
            </a:r>
            <a:endParaRPr/>
          </a:p>
          <a:p>
            <a:pPr>
              <a:lnSpc>
                <a:spcPct val="80000"/>
              </a:lnSpc>
              <a:buFont typeface="Arial"/>
              <a:buChar char="•"/>
            </a:pPr>
            <a:r>
              <a:rPr lang="es-ES" strike="noStrike">
                <a:solidFill>
                  <a:srgbClr val="303030"/>
                </a:solidFill>
                <a:latin typeface="Times New Roman"/>
                <a:ea typeface="Microsoft YaHei"/>
              </a:rPr>
              <a:t>« Se non havessi voluto assentir alla </a:t>
            </a:r>
            <a:r>
              <a:rPr lang="es-ES" b="1" strike="noStrike">
                <a:solidFill>
                  <a:srgbClr val="303030"/>
                </a:solidFill>
                <a:latin typeface="Times New Roman"/>
                <a:ea typeface="Microsoft YaHei"/>
              </a:rPr>
              <a:t>pace</a:t>
            </a:r>
            <a:r>
              <a:rPr lang="es-ES" strike="noStrike">
                <a:solidFill>
                  <a:srgbClr val="303030"/>
                </a:solidFill>
                <a:latin typeface="Times New Roman"/>
                <a:ea typeface="Microsoft YaHei"/>
              </a:rPr>
              <a:t>, sarei devenuto cosi subito alla elettione del </a:t>
            </a:r>
            <a:r>
              <a:rPr lang="es-ES" b="1" strike="noStrike">
                <a:solidFill>
                  <a:srgbClr val="303030"/>
                </a:solidFill>
                <a:latin typeface="Times New Roman"/>
                <a:ea typeface="Microsoft YaHei"/>
              </a:rPr>
              <a:t>Mediatore</a:t>
            </a:r>
            <a:r>
              <a:rPr lang="es-ES" strike="noStrike">
                <a:solidFill>
                  <a:srgbClr val="303030"/>
                </a:solidFill>
                <a:latin typeface="Times New Roman"/>
                <a:ea typeface="Microsoft YaHei"/>
              </a:rPr>
              <a:t>? Stabilite dal Mediatore le conditioni, sarei stato cosi pronto ad abbracciarle? »</a:t>
            </a:r>
            <a:endParaRPr/>
          </a:p>
          <a:p>
            <a:pPr>
              <a:lnSpc>
                <a:spcPct val="80000"/>
              </a:lnSpc>
            </a:pPr>
            <a:r>
              <a:rPr lang="es-ES" strike="noStrike">
                <a:solidFill>
                  <a:srgbClr val="303030"/>
                </a:solidFill>
                <a:latin typeface="Times New Roman"/>
                <a:ea typeface="Microsoft YaHei"/>
              </a:rPr>
              <a:t> </a:t>
            </a:r>
            <a:endParaRPr/>
          </a:p>
        </p:txBody>
      </p:sp>
      <p:pic>
        <p:nvPicPr>
          <p:cNvPr id="537" name="Picture 536"/>
          <p:cNvPicPr/>
          <p:nvPr/>
        </p:nvPicPr>
        <p:blipFill>
          <a:blip r:embed="rId4"/>
          <a:stretch/>
        </p:blipFill>
        <p:spPr>
          <a:xfrm>
            <a:off x="108000" y="476280"/>
            <a:ext cx="3322080" cy="3239640"/>
          </a:xfrm>
          <a:prstGeom prst="rect">
            <a:avLst/>
          </a:prstGeom>
          <a:ln>
            <a:noFill/>
          </a:ln>
        </p:spPr>
      </p:pic>
      <p:pic>
        <p:nvPicPr>
          <p:cNvPr id="538" name="Picture 537"/>
          <p:cNvPicPr/>
          <p:nvPr/>
        </p:nvPicPr>
        <p:blipFill>
          <a:blip r:embed="rId5"/>
          <a:stretch/>
        </p:blipFill>
        <p:spPr>
          <a:xfrm>
            <a:off x="3132000" y="3573360"/>
            <a:ext cx="1427040" cy="2543040"/>
          </a:xfrm>
          <a:prstGeom prst="rect">
            <a:avLst/>
          </a:prstGeom>
          <a:ln>
            <a:noFill/>
          </a:ln>
        </p:spPr>
      </p:pic>
      <p:pic>
        <p:nvPicPr>
          <p:cNvPr id="539" name="Picture 538"/>
          <p:cNvPicPr/>
          <p:nvPr/>
        </p:nvPicPr>
        <p:blipFill>
          <a:blip r:embed="rId6"/>
          <a:stretch/>
        </p:blipFill>
        <p:spPr>
          <a:xfrm>
            <a:off x="787320" y="6218280"/>
            <a:ext cx="963360" cy="63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ustomShape 1"/>
          <p:cNvSpPr/>
          <p:nvPr/>
        </p:nvSpPr>
        <p:spPr>
          <a:xfrm>
            <a:off x="762120" y="4941000"/>
            <a:ext cx="7581240" cy="12304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r>
              <a:rPr lang="es-ES" sz="1600" strike="noStrike">
                <a:solidFill>
                  <a:srgbClr val="262626"/>
                </a:solidFill>
                <a:latin typeface="Times New Roman"/>
                <a:ea typeface="Times New Roman"/>
              </a:rPr>
              <a:t>« </a:t>
            </a:r>
            <a:r>
              <a:rPr lang="es-ES" sz="1600" i="1" strike="noStrike">
                <a:solidFill>
                  <a:srgbClr val="262626"/>
                </a:solidFill>
                <a:latin typeface="Times New Roman"/>
                <a:ea typeface="Times New Roman"/>
              </a:rPr>
              <a:t>Che io, e lui allogiavimo in Casa di Monsù Verdura, e quando poi arrivarono </a:t>
            </a:r>
            <a:r>
              <a:rPr lang="es-ES" sz="1600" b="1" i="1" strike="noStrike">
                <a:solidFill>
                  <a:srgbClr val="262626"/>
                </a:solidFill>
                <a:latin typeface="Times New Roman"/>
                <a:ea typeface="Times New Roman"/>
              </a:rPr>
              <a:t>à Venetia </a:t>
            </a:r>
            <a:r>
              <a:rPr lang="es-ES" sz="1600" i="1" strike="noStrike">
                <a:solidFill>
                  <a:srgbClr val="262626"/>
                </a:solidFill>
                <a:latin typeface="Times New Roman"/>
                <a:ea typeface="Times New Roman"/>
              </a:rPr>
              <a:t>i Tacchi presero allogio in Cà Michieli.</a:t>
            </a:r>
            <a:r>
              <a:rPr lang="es-ES" sz="1600" strike="noStrike">
                <a:solidFill>
                  <a:srgbClr val="262626"/>
                </a:solidFill>
                <a:latin typeface="Times New Roman"/>
                <a:ea typeface="Times New Roman"/>
              </a:rPr>
              <a:t> »</a:t>
            </a:r>
            <a:endParaRPr/>
          </a:p>
          <a:p>
            <a:pPr>
              <a:lnSpc>
                <a:spcPct val="100000"/>
              </a:lnSpc>
            </a:pPr>
            <a:endParaRPr/>
          </a:p>
        </p:txBody>
      </p:sp>
      <p:pic>
        <p:nvPicPr>
          <p:cNvPr id="541" name="image84.jpg"/>
          <p:cNvPicPr/>
          <p:nvPr/>
        </p:nvPicPr>
        <p:blipFill>
          <a:blip r:embed="rId2"/>
          <a:stretch/>
        </p:blipFill>
        <p:spPr>
          <a:xfrm>
            <a:off x="1486080" y="476640"/>
            <a:ext cx="6343560" cy="4327560"/>
          </a:xfrm>
          <a:prstGeom prst="rect">
            <a:avLst/>
          </a:prstGeom>
          <a:ln w="12600">
            <a:noFill/>
          </a:ln>
        </p:spPr>
      </p:pic>
      <p:sp>
        <p:nvSpPr>
          <p:cNvPr id="542" name="CustomShape 2"/>
          <p:cNvSpPr/>
          <p:nvPr/>
        </p:nvSpPr>
        <p:spPr>
          <a:xfrm>
            <a:off x="762120" y="457200"/>
            <a:ext cx="280800" cy="162720"/>
          </a:xfrm>
          <a:prstGeom prst="rect">
            <a:avLst/>
          </a:prstGeom>
          <a:noFill/>
          <a:ln>
            <a:noFill/>
          </a:ln>
        </p:spPr>
        <p:style>
          <a:lnRef idx="0">
            <a:scrgbClr r="0" g="0" b="0"/>
          </a:lnRef>
          <a:fillRef idx="0">
            <a:scrgbClr r="0" g="0" b="0"/>
          </a:fillRef>
          <a:effectRef idx="0">
            <a:scrgbClr r="0" g="0" b="0"/>
          </a:effectRef>
          <a:fontRef idx="minor"/>
        </p:style>
      </p:sp>
      <p:pic>
        <p:nvPicPr>
          <p:cNvPr id="543" name="image3.png"/>
          <p:cNvPicPr/>
          <p:nvPr/>
        </p:nvPicPr>
        <p:blipFill>
          <a:blip r:embed="rId3"/>
          <a:stretch/>
        </p:blipFill>
        <p:spPr>
          <a:xfrm>
            <a:off x="755640" y="6218280"/>
            <a:ext cx="963000" cy="6390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44" name="CustomShape 1"/>
          <p:cNvSpPr/>
          <p:nvPr/>
        </p:nvSpPr>
        <p:spPr>
          <a:xfrm>
            <a:off x="762120" y="5226120"/>
            <a:ext cx="353520" cy="9457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545" name="CustomShape 2"/>
          <p:cNvSpPr/>
          <p:nvPr/>
        </p:nvSpPr>
        <p:spPr>
          <a:xfrm>
            <a:off x="3780000" y="609480"/>
            <a:ext cx="4525560" cy="497988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Arial"/>
              <a:buChar char="•"/>
            </a:pPr>
            <a:r>
              <a:rPr lang="es-ES" sz="2500" strike="noStrike">
                <a:solidFill>
                  <a:srgbClr val="303030"/>
                </a:solidFill>
                <a:latin typeface="Times New Roman"/>
                <a:ea typeface="Microsoft YaHei"/>
              </a:rPr>
              <a:t>Quan Leandro va repatriar (ara de Venècia), com l'oncle de l'home assassinat, va anar al doctor Giuliano Del Bello </a:t>
            </a:r>
            <a:r>
              <a:rPr lang="es-ES" sz="2500" b="1" strike="noStrike">
                <a:solidFill>
                  <a:srgbClr val="303030"/>
                </a:solidFill>
                <a:latin typeface="Times New Roman"/>
                <a:ea typeface="Microsoft YaHei"/>
              </a:rPr>
              <a:t>per demanar compte de la sang vessada del parent.</a:t>
            </a:r>
            <a:endParaRPr/>
          </a:p>
          <a:p>
            <a:pPr>
              <a:lnSpc>
                <a:spcPct val="80000"/>
              </a:lnSpc>
              <a:buFont typeface="Arial"/>
              <a:buChar char="•"/>
            </a:pPr>
            <a:r>
              <a:rPr lang="es-ES" sz="2400" strike="noStrike">
                <a:solidFill>
                  <a:srgbClr val="303030"/>
                </a:solidFill>
                <a:latin typeface="Times New Roman"/>
                <a:ea typeface="Microsoft YaHei"/>
              </a:rPr>
              <a:t>Però,  havent-se burlat d’ell Domenico Del Bell « </a:t>
            </a:r>
            <a:r>
              <a:rPr lang="es-ES" sz="2400" b="1" i="1" strike="noStrike">
                <a:solidFill>
                  <a:srgbClr val="303030"/>
                </a:solidFill>
                <a:latin typeface="Times New Roman"/>
                <a:ea typeface="Microsoft YaHei"/>
              </a:rPr>
              <a:t>col passeggiargli con sprezzo sul mostaccio </a:t>
            </a:r>
            <a:r>
              <a:rPr lang="es-ES" sz="2400" strike="noStrike">
                <a:solidFill>
                  <a:srgbClr val="303030"/>
                </a:solidFill>
                <a:latin typeface="Times New Roman"/>
                <a:ea typeface="Microsoft YaHei"/>
              </a:rPr>
              <a:t>», el ferotge Leandro Gravisi va acabar amb ell amb </a:t>
            </a:r>
            <a:r>
              <a:rPr lang="es-ES" sz="2400" b="1" strike="noStrike">
                <a:solidFill>
                  <a:srgbClr val="303030"/>
                </a:solidFill>
                <a:latin typeface="Times New Roman"/>
                <a:ea typeface="Microsoft YaHei"/>
              </a:rPr>
              <a:t>una arma de foc al mateix lloc </a:t>
            </a:r>
            <a:r>
              <a:rPr lang="es-ES" sz="2400" strike="noStrike">
                <a:solidFill>
                  <a:srgbClr val="303030"/>
                </a:solidFill>
                <a:latin typeface="Times New Roman"/>
                <a:ea typeface="Microsoft YaHei"/>
              </a:rPr>
              <a:t>on restava el seu difunt nebot, a continuació va fugir a l</a:t>
            </a:r>
            <a:r>
              <a:rPr lang="es-ES" sz="2400" b="1" strike="noStrike">
                <a:solidFill>
                  <a:srgbClr val="303030"/>
                </a:solidFill>
                <a:latin typeface="Times New Roman"/>
                <a:ea typeface="Microsoft YaHei"/>
              </a:rPr>
              <a:t>’exili (desterro).</a:t>
            </a:r>
            <a:endParaRPr/>
          </a:p>
        </p:txBody>
      </p:sp>
      <p:pic>
        <p:nvPicPr>
          <p:cNvPr id="546" name="Picture 545"/>
          <p:cNvPicPr/>
          <p:nvPr/>
        </p:nvPicPr>
        <p:blipFill>
          <a:blip r:embed="rId4"/>
          <a:stretch/>
        </p:blipFill>
        <p:spPr>
          <a:xfrm>
            <a:off x="826920" y="620640"/>
            <a:ext cx="2611080" cy="5348160"/>
          </a:xfrm>
          <a:prstGeom prst="rect">
            <a:avLst/>
          </a:prstGeom>
          <a:ln>
            <a:noFill/>
          </a:ln>
        </p:spPr>
      </p:pic>
      <p:pic>
        <p:nvPicPr>
          <p:cNvPr id="547" name="Picture 546"/>
          <p:cNvPicPr/>
          <p:nvPr/>
        </p:nvPicPr>
        <p:blipFill>
          <a:blip r:embed="rId5"/>
          <a:stretch/>
        </p:blipFill>
        <p:spPr>
          <a:xfrm>
            <a:off x="826920" y="6218280"/>
            <a:ext cx="963360" cy="63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CustomShape 1"/>
          <p:cNvSpPr/>
          <p:nvPr/>
        </p:nvSpPr>
        <p:spPr>
          <a:xfrm>
            <a:off x="762120" y="5517360"/>
            <a:ext cx="366516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r>
              <a:rPr lang="es-ES" sz="1100" strike="noStrike">
                <a:solidFill>
                  <a:srgbClr val="262626"/>
                </a:solidFill>
                <a:latin typeface="Times New Roman"/>
                <a:ea typeface="Times New Roman"/>
              </a:rPr>
              <a:t>SI_PAK/0299/004/001</a:t>
            </a:r>
            <a:endParaRPr/>
          </a:p>
          <a:p>
            <a:pPr algn="r">
              <a:lnSpc>
                <a:spcPct val="100000"/>
              </a:lnSpc>
            </a:pPr>
            <a:r>
              <a:rPr lang="es-ES" sz="1100" strike="noStrike">
                <a:solidFill>
                  <a:srgbClr val="262626"/>
                </a:solidFill>
                <a:latin typeface="Times New Roman"/>
                <a:ea typeface="Times New Roman"/>
              </a:rPr>
              <a:t>Venturini D., Il casato dei marchesi Gravisi, AMSI 1906</a:t>
            </a:r>
            <a:endParaRPr/>
          </a:p>
        </p:txBody>
      </p:sp>
      <p:pic>
        <p:nvPicPr>
          <p:cNvPr id="549" name="image2.png"/>
          <p:cNvPicPr/>
          <p:nvPr/>
        </p:nvPicPr>
        <p:blipFill>
          <a:blip r:embed="rId2"/>
          <a:stretch/>
        </p:blipFill>
        <p:spPr>
          <a:xfrm>
            <a:off x="7452360" y="23040"/>
            <a:ext cx="806040" cy="340200"/>
          </a:xfrm>
          <a:prstGeom prst="rect">
            <a:avLst/>
          </a:prstGeom>
          <a:ln w="12600">
            <a:noFill/>
          </a:ln>
        </p:spPr>
      </p:pic>
      <p:sp>
        <p:nvSpPr>
          <p:cNvPr id="550" name="CustomShape 2"/>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551" name="image3.png"/>
          <p:cNvPicPr/>
          <p:nvPr/>
        </p:nvPicPr>
        <p:blipFill>
          <a:blip r:embed="rId3"/>
          <a:stretch/>
        </p:blipFill>
        <p:spPr>
          <a:xfrm>
            <a:off x="833040" y="6208560"/>
            <a:ext cx="963000" cy="639000"/>
          </a:xfrm>
          <a:prstGeom prst="rect">
            <a:avLst/>
          </a:prstGeom>
          <a:ln w="12600">
            <a:noFill/>
          </a:ln>
        </p:spPr>
      </p:pic>
      <p:pic>
        <p:nvPicPr>
          <p:cNvPr id="552" name="image86.png"/>
          <p:cNvPicPr/>
          <p:nvPr/>
        </p:nvPicPr>
        <p:blipFill>
          <a:blip r:embed="rId4"/>
          <a:stretch/>
        </p:blipFill>
        <p:spPr>
          <a:xfrm>
            <a:off x="4428000" y="476640"/>
            <a:ext cx="3890520" cy="5410800"/>
          </a:xfrm>
          <a:prstGeom prst="rect">
            <a:avLst/>
          </a:prstGeom>
          <a:ln w="12600">
            <a:noFill/>
          </a:ln>
        </p:spPr>
      </p:pic>
      <p:sp>
        <p:nvSpPr>
          <p:cNvPr id="553" name="CustomShape 3"/>
          <p:cNvSpPr/>
          <p:nvPr/>
        </p:nvSpPr>
        <p:spPr>
          <a:xfrm>
            <a:off x="762120" y="609480"/>
            <a:ext cx="3656880" cy="512280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nSpc>
                <a:spcPct val="80000"/>
              </a:lnSpc>
              <a:buFont typeface="Arial"/>
              <a:buChar char="•"/>
            </a:pPr>
            <a:r>
              <a:rPr lang="es-ES" sz="1500" strike="noStrike">
                <a:solidFill>
                  <a:srgbClr val="303030"/>
                </a:solidFill>
                <a:latin typeface="Times New Roman"/>
                <a:ea typeface="Times New Roman"/>
              </a:rPr>
              <a:t>« La Morte del Nepote, che mi dovrebbe impetrar compassione per il dolor della perdita, mi suscita persecuzioni per lo sospetto della </a:t>
            </a:r>
            <a:r>
              <a:rPr lang="es-ES" sz="1500" b="1" strike="noStrike">
                <a:solidFill>
                  <a:srgbClr val="303030"/>
                </a:solidFill>
                <a:latin typeface="Times New Roman"/>
                <a:ea typeface="Times New Roman"/>
              </a:rPr>
              <a:t>vendetta</a:t>
            </a:r>
            <a:r>
              <a:rPr lang="es-ES" sz="1500" strike="noStrike">
                <a:solidFill>
                  <a:srgbClr val="303030"/>
                </a:solidFill>
                <a:latin typeface="Times New Roman"/>
                <a:ea typeface="Times New Roman"/>
              </a:rPr>
              <a:t>.  »</a:t>
            </a:r>
            <a:endParaRPr/>
          </a:p>
          <a:p>
            <a:pPr>
              <a:lnSpc>
                <a:spcPct val="80000"/>
              </a:lnSpc>
              <a:buFont typeface="Arial"/>
              <a:buChar char="•"/>
            </a:pPr>
            <a:r>
              <a:rPr lang="es-ES" sz="1500" strike="noStrike">
                <a:solidFill>
                  <a:srgbClr val="303030"/>
                </a:solidFill>
                <a:latin typeface="Times New Roman"/>
                <a:ea typeface="Times New Roman"/>
              </a:rPr>
              <a:t>« Ma come può haver luoco un cos</a:t>
            </a:r>
            <a:r>
              <a:rPr lang="es-ES" sz="1500" strike="noStrike">
                <a:solidFill>
                  <a:srgbClr val="303030"/>
                </a:solidFill>
                <a:latin typeface="Calibri"/>
                <a:ea typeface="Calibri"/>
              </a:rPr>
              <a:t>ì</a:t>
            </a:r>
            <a:r>
              <a:rPr lang="es-ES" sz="1500" strike="noStrike">
                <a:solidFill>
                  <a:srgbClr val="303030"/>
                </a:solidFill>
                <a:latin typeface="Times New Roman"/>
                <a:ea typeface="Times New Roman"/>
              </a:rPr>
              <a:t> sinistro argomento? Dicono i Giurisconsulti, che la </a:t>
            </a:r>
            <a:r>
              <a:rPr lang="es-ES" sz="1500" b="1" i="1" strike="noStrike">
                <a:solidFill>
                  <a:srgbClr val="303030"/>
                </a:solidFill>
                <a:latin typeface="Times New Roman"/>
                <a:ea typeface="Times New Roman"/>
              </a:rPr>
              <a:t>offesa, ò inimicitia </a:t>
            </a:r>
            <a:r>
              <a:rPr lang="es-ES" sz="1500" strike="noStrike">
                <a:solidFill>
                  <a:srgbClr val="303030"/>
                </a:solidFill>
                <a:latin typeface="Times New Roman"/>
                <a:ea typeface="Times New Roman"/>
              </a:rPr>
              <a:t>all’ hora fà inditio </a:t>
            </a:r>
            <a:r>
              <a:rPr lang="es-ES" sz="1500" i="1" strike="noStrike">
                <a:solidFill>
                  <a:srgbClr val="303030"/>
                </a:solidFill>
                <a:latin typeface="Times New Roman"/>
                <a:ea typeface="Times New Roman"/>
              </a:rPr>
              <a:t>quando il fatto è occulto, e incognito il reo</a:t>
            </a:r>
            <a:r>
              <a:rPr lang="es-ES" sz="1500" strike="noStrike">
                <a:solidFill>
                  <a:srgbClr val="303030"/>
                </a:solidFill>
                <a:latin typeface="Times New Roman"/>
                <a:ea typeface="Times New Roman"/>
              </a:rPr>
              <a:t>. </a:t>
            </a:r>
            <a:r>
              <a:rPr lang="es-ES" sz="1500" b="1" i="1" strike="noStrike">
                <a:solidFill>
                  <a:srgbClr val="303030"/>
                </a:solidFill>
                <a:latin typeface="Times New Roman"/>
                <a:ea typeface="Times New Roman"/>
              </a:rPr>
              <a:t>Ma la Morte del d.</a:t>
            </a:r>
            <a:r>
              <a:rPr lang="es-ES" sz="1500" b="1" i="1" strike="noStrike" baseline="30000">
                <a:solidFill>
                  <a:srgbClr val="303030"/>
                </a:solidFill>
                <a:latin typeface="Times New Roman"/>
                <a:ea typeface="Times New Roman"/>
              </a:rPr>
              <a:t>r</a:t>
            </a:r>
            <a:r>
              <a:rPr lang="es-ES" sz="1500" b="1" i="1" strike="noStrike">
                <a:solidFill>
                  <a:srgbClr val="303030"/>
                </a:solidFill>
                <a:latin typeface="Times New Roman"/>
                <a:ea typeface="Times New Roman"/>
              </a:rPr>
              <a:t> del Bello seguì a giorno chiaro, in luoco publico</a:t>
            </a:r>
            <a:r>
              <a:rPr lang="es-ES" sz="1500" i="1" strike="noStrike">
                <a:solidFill>
                  <a:srgbClr val="303030"/>
                </a:solidFill>
                <a:latin typeface="Times New Roman"/>
                <a:ea typeface="Times New Roman"/>
              </a:rPr>
              <a:t>,</a:t>
            </a:r>
            <a:r>
              <a:rPr lang="es-ES" sz="1500" strike="noStrike">
                <a:solidFill>
                  <a:srgbClr val="303030"/>
                </a:solidFill>
                <a:latin typeface="Times New Roman"/>
                <a:ea typeface="Times New Roman"/>
              </a:rPr>
              <a:t> e per mano palese ».</a:t>
            </a:r>
            <a:endParaRPr/>
          </a:p>
          <a:p>
            <a:pPr>
              <a:lnSpc>
                <a:spcPct val="80000"/>
              </a:lnSpc>
              <a:buFont typeface="Arial"/>
              <a:buChar char="•"/>
            </a:pPr>
            <a:r>
              <a:rPr lang="es-ES" sz="1500" strike="noStrike">
                <a:solidFill>
                  <a:srgbClr val="303030"/>
                </a:solidFill>
                <a:latin typeface="Times New Roman"/>
                <a:ea typeface="Times New Roman"/>
              </a:rPr>
              <a:t>« Secondariam.</a:t>
            </a:r>
            <a:r>
              <a:rPr lang="es-ES" sz="1500" strike="noStrike" baseline="30000">
                <a:solidFill>
                  <a:srgbClr val="303030"/>
                </a:solidFill>
                <a:latin typeface="Times New Roman"/>
                <a:ea typeface="Times New Roman"/>
              </a:rPr>
              <a:t>te</a:t>
            </a:r>
            <a:r>
              <a:rPr lang="es-ES" sz="1500" strike="noStrike">
                <a:solidFill>
                  <a:srgbClr val="303030"/>
                </a:solidFill>
                <a:latin typeface="Times New Roman"/>
                <a:ea typeface="Times New Roman"/>
              </a:rPr>
              <a:t> la </a:t>
            </a:r>
            <a:r>
              <a:rPr lang="es-ES" sz="1500" b="1" i="1" strike="noStrike">
                <a:solidFill>
                  <a:srgbClr val="303030"/>
                </a:solidFill>
                <a:latin typeface="Times New Roman"/>
                <a:ea typeface="Times New Roman"/>
              </a:rPr>
              <a:t>inimicitia</a:t>
            </a:r>
            <a:r>
              <a:rPr lang="es-ES" sz="1500" strike="noStrike">
                <a:solidFill>
                  <a:srgbClr val="303030"/>
                </a:solidFill>
                <a:latin typeface="Times New Roman"/>
                <a:ea typeface="Times New Roman"/>
              </a:rPr>
              <a:t> deve esser viva, e la mia è stata estinta con la </a:t>
            </a:r>
            <a:r>
              <a:rPr lang="es-ES" sz="1500" b="1" strike="noStrike">
                <a:solidFill>
                  <a:srgbClr val="303030"/>
                </a:solidFill>
                <a:latin typeface="Times New Roman"/>
                <a:ea typeface="Times New Roman"/>
              </a:rPr>
              <a:t>pace</a:t>
            </a:r>
            <a:r>
              <a:rPr lang="es-ES" sz="1500" strike="noStrike">
                <a:solidFill>
                  <a:srgbClr val="303030"/>
                </a:solidFill>
                <a:latin typeface="Times New Roman"/>
                <a:ea typeface="Times New Roman"/>
              </a:rPr>
              <a:t>. Per ultimo ella non può muover il Giudice ad’ altro che </a:t>
            </a:r>
            <a:r>
              <a:rPr lang="es-ES" sz="1500" b="1" i="1" strike="noStrike">
                <a:solidFill>
                  <a:srgbClr val="303030"/>
                </a:solidFill>
                <a:latin typeface="Times New Roman"/>
                <a:ea typeface="Times New Roman"/>
              </a:rPr>
              <a:t>à formare processo</a:t>
            </a:r>
            <a:r>
              <a:rPr lang="es-ES" sz="1500" strike="noStrike">
                <a:solidFill>
                  <a:srgbClr val="303030"/>
                </a:solidFill>
                <a:latin typeface="Times New Roman"/>
                <a:ea typeface="Times New Roman"/>
              </a:rPr>
              <a:t>, e certificarsi del vero con le prove ».</a:t>
            </a:r>
            <a:endParaRPr/>
          </a:p>
          <a:p>
            <a:pPr>
              <a:lnSpc>
                <a:spcPct val="80000"/>
              </a:lnSpc>
              <a:buFont typeface="Arial"/>
              <a:buChar char="•"/>
            </a:pPr>
            <a:r>
              <a:rPr lang="es-ES" sz="1500" strike="noStrike">
                <a:solidFill>
                  <a:srgbClr val="303030"/>
                </a:solidFill>
                <a:latin typeface="Times New Roman"/>
                <a:ea typeface="Times New Roman"/>
              </a:rPr>
              <a:t>Ma quali prove si potranno addurre contro di me sfortunato in cosi iniqua imputatione? Forse la lunghezza, e la difficoltà della </a:t>
            </a:r>
            <a:r>
              <a:rPr lang="es-ES" sz="1500" b="1" strike="noStrike">
                <a:solidFill>
                  <a:srgbClr val="303030"/>
                </a:solidFill>
                <a:latin typeface="Times New Roman"/>
                <a:ea typeface="Times New Roman"/>
              </a:rPr>
              <a:t>Pace</a:t>
            </a:r>
            <a:r>
              <a:rPr lang="es-ES" sz="1500" strike="noStrike">
                <a:solidFill>
                  <a:srgbClr val="303030"/>
                </a:solidFill>
                <a:latin typeface="Times New Roman"/>
                <a:ea typeface="Times New Roman"/>
              </a:rPr>
              <a:t>? »</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CustomShape 1"/>
          <p:cNvSpPr/>
          <p:nvPr/>
        </p:nvSpPr>
        <p:spPr>
          <a:xfrm>
            <a:off x="762120" y="5661360"/>
            <a:ext cx="496800" cy="510120"/>
          </a:xfrm>
          <a:prstGeom prst="rect">
            <a:avLst/>
          </a:prstGeom>
          <a:noFill/>
          <a:ln>
            <a:noFill/>
          </a:ln>
        </p:spPr>
        <p:style>
          <a:lnRef idx="0">
            <a:scrgbClr r="0" g="0" b="0"/>
          </a:lnRef>
          <a:fillRef idx="0">
            <a:scrgbClr r="0" g="0" b="0"/>
          </a:fillRef>
          <a:effectRef idx="0">
            <a:scrgbClr r="0" g="0" b="0"/>
          </a:effectRef>
          <a:fontRef idx="minor"/>
        </p:style>
      </p:sp>
      <p:sp>
        <p:nvSpPr>
          <p:cNvPr id="555" name="CustomShape 2"/>
          <p:cNvSpPr/>
          <p:nvPr/>
        </p:nvSpPr>
        <p:spPr>
          <a:xfrm>
            <a:off x="762120" y="609480"/>
            <a:ext cx="3656880" cy="555516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nSpc>
                <a:spcPct val="80000"/>
              </a:lnSpc>
              <a:buFont typeface="Arial"/>
              <a:buChar char="•"/>
            </a:pPr>
            <a:r>
              <a:rPr lang="es-ES" sz="2100" strike="noStrike">
                <a:solidFill>
                  <a:srgbClr val="303030"/>
                </a:solidFill>
                <a:latin typeface="Times New Roman"/>
                <a:ea typeface="Times New Roman"/>
              </a:rPr>
              <a:t>« Mà poi, la ventilation della </a:t>
            </a:r>
            <a:r>
              <a:rPr lang="es-ES" sz="2100" b="1" strike="noStrike">
                <a:solidFill>
                  <a:srgbClr val="303030"/>
                </a:solidFill>
                <a:latin typeface="Times New Roman"/>
                <a:ea typeface="Times New Roman"/>
              </a:rPr>
              <a:t>pace</a:t>
            </a:r>
            <a:r>
              <a:rPr lang="es-ES" sz="2100" strike="noStrike">
                <a:solidFill>
                  <a:srgbClr val="303030"/>
                </a:solidFill>
                <a:latin typeface="Times New Roman"/>
                <a:ea typeface="Times New Roman"/>
              </a:rPr>
              <a:t> non denota intenzione di coltivarla? A che fine ordirla con alcuna fatica, se havevo dissegno di romperla con ogni </a:t>
            </a:r>
            <a:r>
              <a:rPr lang="es-ES" sz="2100" b="1" strike="noStrike">
                <a:solidFill>
                  <a:srgbClr val="303030"/>
                </a:solidFill>
                <a:latin typeface="Times New Roman"/>
                <a:ea typeface="Times New Roman"/>
              </a:rPr>
              <a:t>furore</a:t>
            </a:r>
            <a:r>
              <a:rPr lang="es-ES" sz="2100" strike="noStrike">
                <a:solidFill>
                  <a:srgbClr val="303030"/>
                </a:solidFill>
                <a:latin typeface="Times New Roman"/>
                <a:ea typeface="Times New Roman"/>
              </a:rPr>
              <a:t>? »</a:t>
            </a:r>
            <a:endParaRPr/>
          </a:p>
          <a:p>
            <a:pPr>
              <a:lnSpc>
                <a:spcPct val="80000"/>
              </a:lnSpc>
              <a:buFont typeface="Arial"/>
              <a:buChar char="•"/>
            </a:pPr>
            <a:r>
              <a:rPr lang="es-ES" sz="2100" strike="noStrike">
                <a:solidFill>
                  <a:srgbClr val="303030"/>
                </a:solidFill>
                <a:latin typeface="Times New Roman"/>
                <a:ea typeface="Times New Roman"/>
              </a:rPr>
              <a:t>« Puó essere poi più falso, e malévolo il testimonio giu­rato addottomi in terzo luoco sopra le dichiarationi della </a:t>
            </a:r>
            <a:r>
              <a:rPr lang="es-ES" sz="2100" b="1" strike="noStrike">
                <a:solidFill>
                  <a:srgbClr val="303030"/>
                </a:solidFill>
                <a:latin typeface="Times New Roman"/>
                <a:ea typeface="Times New Roman"/>
              </a:rPr>
              <a:t>vendetta</a:t>
            </a:r>
            <a:r>
              <a:rPr lang="es-ES" sz="2100" strike="noStrike">
                <a:solidFill>
                  <a:srgbClr val="303030"/>
                </a:solidFill>
                <a:latin typeface="Times New Roman"/>
                <a:ea typeface="Times New Roman"/>
              </a:rPr>
              <a:t>? »</a:t>
            </a:r>
            <a:endParaRPr/>
          </a:p>
          <a:p>
            <a:pPr>
              <a:lnSpc>
                <a:spcPct val="80000"/>
              </a:lnSpc>
              <a:buFont typeface="Arial"/>
              <a:buChar char="•"/>
            </a:pPr>
            <a:r>
              <a:rPr lang="es-ES" sz="2100" strike="noStrike">
                <a:solidFill>
                  <a:srgbClr val="303030"/>
                </a:solidFill>
                <a:latin typeface="Times New Roman"/>
                <a:ea typeface="Times New Roman"/>
              </a:rPr>
              <a:t>« La dottrina, che si possino far </a:t>
            </a:r>
            <a:r>
              <a:rPr lang="es-ES" sz="2100" b="1" strike="noStrike">
                <a:solidFill>
                  <a:srgbClr val="303030"/>
                </a:solidFill>
                <a:latin typeface="Times New Roman"/>
                <a:ea typeface="Times New Roman"/>
              </a:rPr>
              <a:t>vendette</a:t>
            </a:r>
            <a:r>
              <a:rPr lang="es-ES" sz="2100" strike="noStrike">
                <a:solidFill>
                  <a:srgbClr val="303030"/>
                </a:solidFill>
                <a:latin typeface="Times New Roman"/>
                <a:ea typeface="Times New Roman"/>
              </a:rPr>
              <a:t> contro i Congionti dell’offensore, non cadrebbe contro di me, che sono Fratello dell’uccisore? »</a:t>
            </a:r>
            <a:endParaRPr/>
          </a:p>
        </p:txBody>
      </p:sp>
      <p:pic>
        <p:nvPicPr>
          <p:cNvPr id="556" name="image87.jpg"/>
          <p:cNvPicPr/>
          <p:nvPr/>
        </p:nvPicPr>
        <p:blipFill>
          <a:blip r:embed="rId2"/>
          <a:stretch/>
        </p:blipFill>
        <p:spPr>
          <a:xfrm>
            <a:off x="4644000" y="609480"/>
            <a:ext cx="3599640" cy="5004360"/>
          </a:xfrm>
          <a:prstGeom prst="rect">
            <a:avLst/>
          </a:prstGeom>
          <a:ln w="12600">
            <a:noFill/>
          </a:ln>
        </p:spPr>
      </p:pic>
      <p:pic>
        <p:nvPicPr>
          <p:cNvPr id="557" name="image3.png"/>
          <p:cNvPicPr/>
          <p:nvPr/>
        </p:nvPicPr>
        <p:blipFill>
          <a:blip r:embed="rId3"/>
          <a:stretch/>
        </p:blipFill>
        <p:spPr>
          <a:xfrm>
            <a:off x="827640" y="6218280"/>
            <a:ext cx="963000" cy="6390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58" name="CustomShape 1"/>
          <p:cNvSpPr/>
          <p:nvPr/>
        </p:nvSpPr>
        <p:spPr>
          <a:xfrm>
            <a:off x="762120" y="5661000"/>
            <a:ext cx="424800" cy="5108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559" name="CustomShape 2"/>
          <p:cNvSpPr/>
          <p:nvPr/>
        </p:nvSpPr>
        <p:spPr>
          <a:xfrm>
            <a:off x="762120" y="609480"/>
            <a:ext cx="3657240" cy="54115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Arial"/>
              <a:buChar char="•"/>
            </a:pPr>
            <a:r>
              <a:rPr lang="es-ES" sz="2200" strike="noStrike">
                <a:solidFill>
                  <a:srgbClr val="303030"/>
                </a:solidFill>
                <a:latin typeface="Times New Roman"/>
                <a:ea typeface="Microsoft YaHei"/>
              </a:rPr>
              <a:t>Aquest cas és encara  amb forta presència en el ritual tradicional per a la resolució de conflictes en les comunitats  de Koper</a:t>
            </a:r>
            <a:endParaRPr/>
          </a:p>
          <a:p>
            <a:pPr>
              <a:lnSpc>
                <a:spcPct val="80000"/>
              </a:lnSpc>
              <a:buFont typeface="Arial"/>
              <a:buChar char="•"/>
            </a:pPr>
            <a:r>
              <a:rPr lang="es-ES" sz="2200" strike="noStrike">
                <a:solidFill>
                  <a:srgbClr val="303030"/>
                </a:solidFill>
                <a:latin typeface="Times New Roman"/>
                <a:ea typeface="Microsoft YaHei"/>
              </a:rPr>
              <a:t>L‘influsso del processo inquisitorio dello stato (Veneziano).</a:t>
            </a:r>
            <a:endParaRPr/>
          </a:p>
          <a:p>
            <a:pPr>
              <a:lnSpc>
                <a:spcPct val="80000"/>
              </a:lnSpc>
              <a:buFont typeface="Arial"/>
              <a:buChar char="•"/>
            </a:pPr>
            <a:r>
              <a:rPr lang="es-ES" sz="2200" strike="noStrike">
                <a:solidFill>
                  <a:srgbClr val="303030"/>
                </a:solidFill>
                <a:latin typeface="Times New Roman"/>
                <a:ea typeface="Microsoft YaHei"/>
              </a:rPr>
              <a:t>La influència del procés inquisitorial de l'estat (Venezià).</a:t>
            </a:r>
            <a:endParaRPr/>
          </a:p>
          <a:p>
            <a:pPr>
              <a:lnSpc>
                <a:spcPct val="80000"/>
              </a:lnSpc>
              <a:buFont typeface="Arial"/>
              <a:buChar char="•"/>
            </a:pPr>
            <a:r>
              <a:rPr lang="es-ES" sz="2200" strike="noStrike">
                <a:solidFill>
                  <a:srgbClr val="303030"/>
                </a:solidFill>
                <a:latin typeface="Times New Roman"/>
                <a:ea typeface="Microsoft YaHei"/>
              </a:rPr>
              <a:t>La pena del </a:t>
            </a:r>
            <a:r>
              <a:rPr lang="es-ES" sz="2200" b="1" strike="noStrike">
                <a:solidFill>
                  <a:srgbClr val="303030"/>
                </a:solidFill>
                <a:latin typeface="Times New Roman"/>
                <a:ea typeface="Microsoft YaHei"/>
              </a:rPr>
              <a:t>desterro.</a:t>
            </a:r>
            <a:endParaRPr/>
          </a:p>
          <a:p>
            <a:pPr>
              <a:lnSpc>
                <a:spcPct val="80000"/>
              </a:lnSpc>
            </a:pPr>
            <a:r>
              <a:rPr lang="es-ES" sz="1700" strike="noStrike">
                <a:solidFill>
                  <a:srgbClr val="303030"/>
                </a:solidFill>
                <a:latin typeface="Times New Roman"/>
                <a:ea typeface="Microsoft YaHei"/>
              </a:rPr>
              <a:t> </a:t>
            </a:r>
            <a:endParaRPr/>
          </a:p>
          <a:p>
            <a:pPr>
              <a:lnSpc>
                <a:spcPct val="80000"/>
              </a:lnSpc>
            </a:pPr>
            <a:r>
              <a:rPr lang="es-ES" sz="1700" strike="noStrike">
                <a:solidFill>
                  <a:srgbClr val="303030"/>
                </a:solidFill>
                <a:latin typeface="Times New Roman"/>
                <a:ea typeface="Microsoft YaHei"/>
              </a:rPr>
              <a:t> </a:t>
            </a:r>
            <a:endParaRPr/>
          </a:p>
          <a:p>
            <a:pPr>
              <a:lnSpc>
                <a:spcPct val="80000"/>
              </a:lnSpc>
            </a:pPr>
            <a:r>
              <a:rPr lang="es-ES" sz="1700" strike="noStrike">
                <a:solidFill>
                  <a:srgbClr val="303030"/>
                </a:solidFill>
                <a:latin typeface="Times New Roman"/>
                <a:ea typeface="Microsoft YaHei"/>
              </a:rPr>
              <a:t>Nicolò Gravise: « II Processo formato col Rito è per me un Mare pieno di Sirti; per li Malevoli è stato un Campo libero agli spergiuri …, e le lunghe afflittioni della mia Prigionia. »</a:t>
            </a:r>
            <a:endParaRPr/>
          </a:p>
        </p:txBody>
      </p:sp>
      <p:pic>
        <p:nvPicPr>
          <p:cNvPr id="560" name="Picture 559"/>
          <p:cNvPicPr/>
          <p:nvPr/>
        </p:nvPicPr>
        <p:blipFill>
          <a:blip r:embed="rId4"/>
          <a:stretch/>
        </p:blipFill>
        <p:spPr>
          <a:xfrm>
            <a:off x="4356000" y="2781360"/>
            <a:ext cx="4711320" cy="3142800"/>
          </a:xfrm>
          <a:prstGeom prst="rect">
            <a:avLst/>
          </a:prstGeom>
          <a:ln>
            <a:noFill/>
          </a:ln>
        </p:spPr>
      </p:pic>
      <p:pic>
        <p:nvPicPr>
          <p:cNvPr id="561" name="Picture 560"/>
          <p:cNvPicPr/>
          <p:nvPr/>
        </p:nvPicPr>
        <p:blipFill>
          <a:blip r:embed="rId5"/>
          <a:stretch/>
        </p:blipFill>
        <p:spPr>
          <a:xfrm>
            <a:off x="826920" y="6218280"/>
            <a:ext cx="963360" cy="63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sp>
      <p:sp>
        <p:nvSpPr>
          <p:cNvPr id="228" name="CustomShape 2"/>
          <p:cNvSpPr/>
          <p:nvPr/>
        </p:nvSpPr>
        <p:spPr>
          <a:xfrm>
            <a:off x="762120" y="609480"/>
            <a:ext cx="365688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VENDETTA, …</a:t>
            </a:r>
            <a:endParaRPr/>
          </a:p>
        </p:txBody>
      </p:sp>
      <p:pic>
        <p:nvPicPr>
          <p:cNvPr id="229" name="image2.png"/>
          <p:cNvPicPr/>
          <p:nvPr/>
        </p:nvPicPr>
        <p:blipFill>
          <a:blip r:embed="rId2"/>
          <a:stretch/>
        </p:blipFill>
        <p:spPr>
          <a:xfrm>
            <a:off x="7452360" y="23040"/>
            <a:ext cx="806040" cy="340200"/>
          </a:xfrm>
          <a:prstGeom prst="rect">
            <a:avLst/>
          </a:prstGeom>
          <a:ln w="12600">
            <a:noFill/>
          </a:ln>
        </p:spPr>
      </p:pic>
      <p:sp>
        <p:nvSpPr>
          <p:cNvPr id="230"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31" name="image3.png"/>
          <p:cNvPicPr/>
          <p:nvPr/>
        </p:nvPicPr>
        <p:blipFill>
          <a:blip r:embed="rId3"/>
          <a:stretch/>
        </p:blipFill>
        <p:spPr>
          <a:xfrm>
            <a:off x="833040" y="6208560"/>
            <a:ext cx="963000" cy="639000"/>
          </a:xfrm>
          <a:prstGeom prst="rect">
            <a:avLst/>
          </a:prstGeom>
          <a:ln w="12600">
            <a:noFill/>
          </a:ln>
        </p:spPr>
      </p:pic>
      <p:pic>
        <p:nvPicPr>
          <p:cNvPr id="232" name="image9.png"/>
          <p:cNvPicPr/>
          <p:nvPr/>
        </p:nvPicPr>
        <p:blipFill>
          <a:blip r:embed="rId4"/>
          <a:stretch/>
        </p:blipFill>
        <p:spPr>
          <a:xfrm>
            <a:off x="4212000" y="1196640"/>
            <a:ext cx="4303800" cy="312876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62" name="CustomShape 1"/>
          <p:cNvSpPr/>
          <p:nvPr/>
        </p:nvSpPr>
        <p:spPr>
          <a:xfrm>
            <a:off x="446040" y="5403960"/>
            <a:ext cx="5322600" cy="37404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200" strike="noStrike">
                <a:solidFill>
                  <a:srgbClr val="262626"/>
                </a:solidFill>
                <a:latin typeface="Times New Roman"/>
                <a:ea typeface="Microsoft YaHei"/>
              </a:rPr>
              <a:t>Briganti italiani sorpresi dalle truppe Pontificie. Dipinto di Horace Vernet (1831)</a:t>
            </a:r>
            <a:endParaRPr/>
          </a:p>
        </p:txBody>
      </p:sp>
      <p:pic>
        <p:nvPicPr>
          <p:cNvPr id="563" name="Picture 562"/>
          <p:cNvPicPr/>
          <p:nvPr/>
        </p:nvPicPr>
        <p:blipFill>
          <a:blip r:embed="rId4"/>
          <a:stretch/>
        </p:blipFill>
        <p:spPr>
          <a:xfrm>
            <a:off x="7451640" y="23760"/>
            <a:ext cx="807840" cy="339480"/>
          </a:xfrm>
          <a:prstGeom prst="rect">
            <a:avLst/>
          </a:prstGeom>
          <a:ln>
            <a:noFill/>
          </a:ln>
        </p:spPr>
      </p:pic>
      <p:sp>
        <p:nvSpPr>
          <p:cNvPr id="564"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565" name="Picture 564"/>
          <p:cNvPicPr/>
          <p:nvPr/>
        </p:nvPicPr>
        <p:blipFill>
          <a:blip r:embed="rId5"/>
          <a:stretch/>
        </p:blipFill>
        <p:spPr>
          <a:xfrm>
            <a:off x="833400" y="6208560"/>
            <a:ext cx="963360" cy="639720"/>
          </a:xfrm>
          <a:prstGeom prst="rect">
            <a:avLst/>
          </a:prstGeom>
          <a:ln>
            <a:noFill/>
          </a:ln>
        </p:spPr>
      </p:pic>
      <p:sp>
        <p:nvSpPr>
          <p:cNvPr id="566" name="CustomShape 3"/>
          <p:cNvSpPr/>
          <p:nvPr/>
        </p:nvSpPr>
        <p:spPr>
          <a:xfrm>
            <a:off x="5046840" y="5157720"/>
            <a:ext cx="3341160" cy="245880"/>
          </a:xfrm>
          <a:prstGeom prst="rect">
            <a:avLst/>
          </a:prstGeom>
          <a:noFill/>
          <a:ln>
            <a:noFill/>
          </a:ln>
        </p:spPr>
        <p:style>
          <a:lnRef idx="0">
            <a:scrgbClr r="0" g="0" b="0"/>
          </a:lnRef>
          <a:fillRef idx="0">
            <a:scrgbClr r="0" g="0" b="0"/>
          </a:fillRef>
          <a:effectRef idx="0">
            <a:scrgbClr r="0" g="0" b="0"/>
          </a:effectRef>
          <a:fontRef idx="minor"/>
        </p:style>
      </p:sp>
      <p:sp>
        <p:nvSpPr>
          <p:cNvPr id="567" name="CustomShape 4"/>
          <p:cNvSpPr/>
          <p:nvPr/>
        </p:nvSpPr>
        <p:spPr>
          <a:xfrm>
            <a:off x="6012000" y="609480"/>
            <a:ext cx="3023640" cy="55987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80000"/>
              </a:lnSpc>
            </a:pPr>
            <a:r>
              <a:rPr lang="es-ES" sz="1500" strike="noStrike">
                <a:solidFill>
                  <a:srgbClr val="303030"/>
                </a:solidFill>
                <a:latin typeface="Times New Roman"/>
                <a:ea typeface="Microsoft YaHei"/>
              </a:rPr>
              <a:t> </a:t>
            </a:r>
            <a:endParaRPr/>
          </a:p>
          <a:p>
            <a:pPr>
              <a:lnSpc>
                <a:spcPct val="80000"/>
              </a:lnSpc>
              <a:buFont typeface="Arial"/>
              <a:buChar char="•"/>
            </a:pPr>
            <a:r>
              <a:rPr lang="es-ES" sz="1500" b="1" strike="noStrike">
                <a:solidFill>
                  <a:srgbClr val="303030"/>
                </a:solidFill>
                <a:latin typeface="Times New Roman"/>
                <a:ea typeface="Microsoft YaHei"/>
              </a:rPr>
              <a:t>El desterro </a:t>
            </a:r>
            <a:r>
              <a:rPr lang="es-ES" sz="1500" strike="noStrike">
                <a:solidFill>
                  <a:srgbClr val="303030"/>
                </a:solidFill>
                <a:latin typeface="Times New Roman"/>
                <a:ea typeface="Microsoft YaHei"/>
              </a:rPr>
              <a:t>va ser una sanció que expressava la complexitat de les institucions judicials caracteritzades per un </a:t>
            </a:r>
            <a:r>
              <a:rPr lang="es-ES" sz="1500" b="1" strike="noStrike">
                <a:solidFill>
                  <a:srgbClr val="303030"/>
                </a:solidFill>
                <a:latin typeface="Times New Roman"/>
                <a:ea typeface="Microsoft YaHei"/>
              </a:rPr>
              <a:t>sistema acusatori regulat pels costums, </a:t>
            </a:r>
            <a:r>
              <a:rPr lang="es-ES" sz="1500" strike="noStrike">
                <a:solidFill>
                  <a:srgbClr val="303030"/>
                </a:solidFill>
                <a:latin typeface="Times New Roman"/>
                <a:ea typeface="Microsoft YaHei"/>
              </a:rPr>
              <a:t>però també per </a:t>
            </a:r>
            <a:r>
              <a:rPr lang="es-ES" sz="1500" b="1" strike="noStrike">
                <a:solidFill>
                  <a:srgbClr val="303030"/>
                </a:solidFill>
                <a:latin typeface="Times New Roman"/>
                <a:ea typeface="Microsoft YaHei"/>
              </a:rPr>
              <a:t>una cultura escrita</a:t>
            </a:r>
            <a:r>
              <a:rPr lang="es-ES" sz="1500" strike="noStrike">
                <a:solidFill>
                  <a:srgbClr val="303030"/>
                </a:solidFill>
                <a:latin typeface="Times New Roman"/>
                <a:ea typeface="Microsoft YaHei"/>
              </a:rPr>
              <a:t> per professionals del dret.</a:t>
            </a:r>
            <a:endParaRPr/>
          </a:p>
          <a:p>
            <a:pPr>
              <a:lnSpc>
                <a:spcPct val="80000"/>
              </a:lnSpc>
              <a:buFont typeface="Arial"/>
              <a:buChar char="•"/>
            </a:pPr>
            <a:r>
              <a:rPr lang="es-ES" sz="1500" strike="noStrike">
                <a:solidFill>
                  <a:srgbClr val="303030"/>
                </a:solidFill>
                <a:latin typeface="Times New Roman"/>
                <a:ea typeface="Microsoft YaHei"/>
              </a:rPr>
              <a:t>La política del desterro era de </a:t>
            </a:r>
            <a:r>
              <a:rPr lang="es-ES" sz="1500" b="1" strike="noStrike">
                <a:solidFill>
                  <a:srgbClr val="303030"/>
                </a:solidFill>
                <a:latin typeface="Times New Roman"/>
                <a:ea typeface="Microsoft YaHei"/>
              </a:rPr>
              <a:t>domini exclusiu de les jurisdiccions locals.</a:t>
            </a:r>
            <a:endParaRPr/>
          </a:p>
          <a:p>
            <a:pPr>
              <a:lnSpc>
                <a:spcPct val="80000"/>
              </a:lnSpc>
              <a:buFont typeface="Arial"/>
              <a:buChar char="•"/>
            </a:pPr>
            <a:r>
              <a:rPr lang="es-ES" sz="1500" strike="noStrike">
                <a:solidFill>
                  <a:srgbClr val="303030"/>
                </a:solidFill>
                <a:latin typeface="Times New Roman"/>
                <a:ea typeface="Microsoft YaHei"/>
              </a:rPr>
              <a:t>Un sistema que implicava una estreta correlació entre violència i bandidatge, però també una distinció no clara entre les dues concepcions de </a:t>
            </a:r>
            <a:r>
              <a:rPr lang="es-ES" sz="1500" b="1" strike="noStrike">
                <a:solidFill>
                  <a:srgbClr val="303030"/>
                </a:solidFill>
                <a:latin typeface="Times New Roman"/>
                <a:ea typeface="Microsoft YaHei"/>
              </a:rPr>
              <a:t>justícia restitutiva i retributiva</a:t>
            </a:r>
            <a:r>
              <a:rPr lang="es-ES" sz="1500" strike="noStrike">
                <a:solidFill>
                  <a:srgbClr val="303030"/>
                </a:solidFill>
                <a:latin typeface="Times New Roman"/>
                <a:ea typeface="Microsoft YaHei"/>
              </a:rPr>
              <a:t>. (C Povolo)</a:t>
            </a:r>
            <a:endParaRPr/>
          </a:p>
          <a:p>
            <a:pPr>
              <a:lnSpc>
                <a:spcPct val="80000"/>
              </a:lnSpc>
              <a:buFont typeface="Arial"/>
              <a:buChar char="•"/>
            </a:pPr>
            <a:r>
              <a:rPr lang="es-ES" sz="1500" strike="noStrike">
                <a:solidFill>
                  <a:srgbClr val="303030"/>
                </a:solidFill>
                <a:latin typeface="Times New Roman"/>
                <a:ea typeface="Microsoft YaHei"/>
              </a:rPr>
              <a:t>In the Medieval period and in certain parts of Europe also in the subsequent centuries this kind of justice was strictly tied to </a:t>
            </a:r>
            <a:r>
              <a:rPr lang="es-ES" sz="1500" b="1" strike="noStrike">
                <a:solidFill>
                  <a:srgbClr val="303030"/>
                </a:solidFill>
                <a:latin typeface="Times New Roman"/>
                <a:ea typeface="Microsoft YaHei"/>
              </a:rPr>
              <a:t>revenge</a:t>
            </a:r>
            <a:r>
              <a:rPr lang="es-ES" sz="1500" strike="noStrike">
                <a:solidFill>
                  <a:srgbClr val="303030"/>
                </a:solidFill>
                <a:latin typeface="Times New Roman"/>
                <a:ea typeface="Microsoft YaHei"/>
              </a:rPr>
              <a:t>, which typically involved anger, hatred and resentment, </a:t>
            </a:r>
            <a:r>
              <a:rPr lang="es-ES" sz="1500" b="1" strike="noStrike">
                <a:solidFill>
                  <a:srgbClr val="303030"/>
                </a:solidFill>
                <a:latin typeface="Times New Roman"/>
                <a:ea typeface="Microsoft YaHei"/>
              </a:rPr>
              <a:t>but also peace and amor</a:t>
            </a:r>
            <a:r>
              <a:rPr lang="es-ES" sz="1500" strike="noStrike">
                <a:solidFill>
                  <a:srgbClr val="303030"/>
                </a:solidFill>
                <a:latin typeface="Times New Roman"/>
                <a:ea typeface="Microsoft YaHei"/>
              </a:rPr>
              <a:t>. (B. Lenman &amp; G. Parker).</a:t>
            </a:r>
            <a:endParaRPr/>
          </a:p>
        </p:txBody>
      </p:sp>
      <p:pic>
        <p:nvPicPr>
          <p:cNvPr id="568" name="Picture 567"/>
          <p:cNvPicPr/>
          <p:nvPr/>
        </p:nvPicPr>
        <p:blipFill>
          <a:blip r:embed="rId6"/>
          <a:stretch/>
        </p:blipFill>
        <p:spPr>
          <a:xfrm>
            <a:off x="309600" y="1781280"/>
            <a:ext cx="5486040" cy="3528720"/>
          </a:xfrm>
          <a:prstGeom prst="rect">
            <a:avLst/>
          </a:prstGeom>
          <a:ln>
            <a:noFill/>
          </a:ln>
        </p:spPr>
      </p:pic>
      <p:sp>
        <p:nvSpPr>
          <p:cNvPr id="569" name="CustomShape 5"/>
          <p:cNvSpPr/>
          <p:nvPr/>
        </p:nvSpPr>
        <p:spPr>
          <a:xfrm>
            <a:off x="833400" y="663480"/>
            <a:ext cx="4962240" cy="459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2400" b="1" strike="noStrike">
                <a:solidFill>
                  <a:srgbClr val="000000"/>
                </a:solidFill>
                <a:latin typeface="Times New Roman"/>
                <a:ea typeface="DejaVu Sans"/>
              </a:rPr>
              <a:t>La politica del desterro</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70" name="CustomShape 1"/>
          <p:cNvSpPr/>
          <p:nvPr/>
        </p:nvSpPr>
        <p:spPr>
          <a:xfrm>
            <a:off x="684360" y="5661000"/>
            <a:ext cx="5320800" cy="4395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200" strike="noStrike">
                <a:solidFill>
                  <a:srgbClr val="262626"/>
                </a:solidFill>
                <a:latin typeface="Times New Roman"/>
                <a:ea typeface="Microsoft YaHei"/>
              </a:rPr>
              <a:t>Refriega entre bandoleros y la Guardia Civil</a:t>
            </a:r>
            <a:endParaRPr/>
          </a:p>
        </p:txBody>
      </p:sp>
      <p:pic>
        <p:nvPicPr>
          <p:cNvPr id="571" name="Picture 570"/>
          <p:cNvPicPr/>
          <p:nvPr/>
        </p:nvPicPr>
        <p:blipFill>
          <a:blip r:embed="rId4"/>
          <a:stretch/>
        </p:blipFill>
        <p:spPr>
          <a:xfrm>
            <a:off x="7451640" y="23760"/>
            <a:ext cx="807840" cy="339480"/>
          </a:xfrm>
          <a:prstGeom prst="rect">
            <a:avLst/>
          </a:prstGeom>
          <a:ln>
            <a:noFill/>
          </a:ln>
        </p:spPr>
      </p:pic>
      <p:sp>
        <p:nvSpPr>
          <p:cNvPr id="572"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573" name="Picture 572"/>
          <p:cNvPicPr/>
          <p:nvPr/>
        </p:nvPicPr>
        <p:blipFill>
          <a:blip r:embed="rId5"/>
          <a:stretch/>
        </p:blipFill>
        <p:spPr>
          <a:xfrm>
            <a:off x="833400" y="6208560"/>
            <a:ext cx="963360" cy="639720"/>
          </a:xfrm>
          <a:prstGeom prst="rect">
            <a:avLst/>
          </a:prstGeom>
          <a:ln>
            <a:noFill/>
          </a:ln>
        </p:spPr>
      </p:pic>
      <p:sp>
        <p:nvSpPr>
          <p:cNvPr id="574" name="CustomShape 3"/>
          <p:cNvSpPr/>
          <p:nvPr/>
        </p:nvSpPr>
        <p:spPr>
          <a:xfrm>
            <a:off x="5046840" y="5157720"/>
            <a:ext cx="3341160" cy="245880"/>
          </a:xfrm>
          <a:prstGeom prst="rect">
            <a:avLst/>
          </a:prstGeom>
          <a:noFill/>
          <a:ln>
            <a:noFill/>
          </a:ln>
        </p:spPr>
        <p:style>
          <a:lnRef idx="0">
            <a:scrgbClr r="0" g="0" b="0"/>
          </a:lnRef>
          <a:fillRef idx="0">
            <a:scrgbClr r="0" g="0" b="0"/>
          </a:fillRef>
          <a:effectRef idx="0">
            <a:scrgbClr r="0" g="0" b="0"/>
          </a:effectRef>
          <a:fontRef idx="minor"/>
        </p:style>
      </p:sp>
      <p:sp>
        <p:nvSpPr>
          <p:cNvPr id="575" name="CustomShape 4"/>
          <p:cNvSpPr/>
          <p:nvPr/>
        </p:nvSpPr>
        <p:spPr>
          <a:xfrm>
            <a:off x="6012000" y="609480"/>
            <a:ext cx="3023640" cy="5483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pPr>
            <a:r>
              <a:rPr lang="es-ES" sz="700" strike="noStrike">
                <a:solidFill>
                  <a:srgbClr val="303030"/>
                </a:solidFill>
                <a:latin typeface="Times New Roman"/>
                <a:ea typeface="Microsoft YaHei"/>
              </a:rPr>
              <a:t> </a:t>
            </a:r>
            <a:endParaRPr/>
          </a:p>
          <a:p>
            <a:pPr>
              <a:lnSpc>
                <a:spcPct val="80000"/>
              </a:lnSpc>
              <a:buFont typeface="Arial"/>
              <a:buChar char="•"/>
            </a:pPr>
            <a:r>
              <a:rPr lang="es-ES" sz="1200" strike="noStrike">
                <a:solidFill>
                  <a:srgbClr val="303030"/>
                </a:solidFill>
                <a:latin typeface="Times New Roman"/>
                <a:ea typeface="Microsoft YaHei"/>
              </a:rPr>
              <a:t>En </a:t>
            </a:r>
            <a:r>
              <a:rPr lang="es-ES" sz="1200" b="1" strike="noStrike">
                <a:solidFill>
                  <a:srgbClr val="303030"/>
                </a:solidFill>
                <a:latin typeface="Times New Roman"/>
                <a:ea typeface="Microsoft YaHei"/>
              </a:rPr>
              <a:t>1531 el Consell dels Deu </a:t>
            </a:r>
            <a:r>
              <a:rPr lang="es-ES" sz="1200" strike="noStrike">
                <a:solidFill>
                  <a:srgbClr val="303030"/>
                </a:solidFill>
                <a:latin typeface="Times New Roman"/>
                <a:ea typeface="Microsoft YaHei"/>
              </a:rPr>
              <a:t>de la República de Venècia, va deliberar una mesura adoptada en tema de bandolerisme que reflectia les tensions legals i constitucionals que inevitablement despertava un assumpte en el moment </a:t>
            </a:r>
            <a:r>
              <a:rPr lang="es-ES" sz="1200" b="1" strike="noStrike">
                <a:solidFill>
                  <a:srgbClr val="303030"/>
                </a:solidFill>
                <a:latin typeface="Times New Roman"/>
                <a:ea typeface="Microsoft YaHei"/>
              </a:rPr>
              <a:t>en què havia d'estendre’s a tots els territoris dels dominis </a:t>
            </a:r>
            <a:r>
              <a:rPr lang="es-ES" sz="1200" b="1" i="1" strike="noStrike">
                <a:solidFill>
                  <a:srgbClr val="303030"/>
                </a:solidFill>
                <a:latin typeface="Times New Roman"/>
                <a:ea typeface="Microsoft YaHei"/>
              </a:rPr>
              <a:t>de terra i mar.</a:t>
            </a:r>
            <a:endParaRPr/>
          </a:p>
          <a:p>
            <a:pPr>
              <a:lnSpc>
                <a:spcPct val="80000"/>
              </a:lnSpc>
            </a:pPr>
            <a:r>
              <a:rPr lang="es-ES" sz="1200" strike="noStrike">
                <a:solidFill>
                  <a:srgbClr val="303030"/>
                </a:solidFill>
                <a:latin typeface="Times New Roman"/>
                <a:ea typeface="Microsoft YaHei"/>
              </a:rPr>
              <a:t> </a:t>
            </a:r>
            <a:endParaRPr/>
          </a:p>
          <a:p>
            <a:pPr>
              <a:lnSpc>
                <a:spcPct val="80000"/>
              </a:lnSpc>
              <a:buFont typeface="Arial"/>
              <a:buChar char="•"/>
            </a:pPr>
            <a:r>
              <a:rPr lang="es-ES" sz="1200" strike="noStrike">
                <a:solidFill>
                  <a:srgbClr val="303030"/>
                </a:solidFill>
                <a:latin typeface="Times New Roman"/>
                <a:ea typeface="Microsoft YaHei"/>
              </a:rPr>
              <a:t>Qualsevol persona  que hagués realitzat qualsevol forma  </a:t>
            </a:r>
            <a:r>
              <a:rPr lang="es-ES" sz="1200" b="1" strike="noStrike">
                <a:solidFill>
                  <a:srgbClr val="303030"/>
                </a:solidFill>
                <a:latin typeface="Times New Roman"/>
                <a:ea typeface="Microsoft YaHei"/>
              </a:rPr>
              <a:t>d’assistència a un bandit, </a:t>
            </a:r>
            <a:r>
              <a:rPr lang="es-ES" sz="1200" strike="noStrike">
                <a:solidFill>
                  <a:srgbClr val="303030"/>
                </a:solidFill>
                <a:latin typeface="Times New Roman"/>
                <a:ea typeface="Microsoft YaHei"/>
              </a:rPr>
              <a:t>seria penat amb les mateixes severes penes i podria ser </a:t>
            </a:r>
            <a:r>
              <a:rPr lang="es-ES" sz="1200" b="1" strike="noStrike">
                <a:solidFill>
                  <a:srgbClr val="303030"/>
                </a:solidFill>
                <a:latin typeface="Times New Roman"/>
                <a:ea typeface="Microsoft YaHei"/>
              </a:rPr>
              <a:t>assassinat amb impunitat.</a:t>
            </a:r>
            <a:endParaRPr/>
          </a:p>
          <a:p>
            <a:pPr>
              <a:lnSpc>
                <a:spcPct val="80000"/>
              </a:lnSpc>
            </a:pPr>
            <a:r>
              <a:rPr lang="es-ES" sz="1200" b="1" i="1" strike="noStrike">
                <a:solidFill>
                  <a:srgbClr val="303030"/>
                </a:solidFill>
                <a:latin typeface="Times New Roman"/>
                <a:ea typeface="Microsoft YaHei"/>
              </a:rPr>
              <a:t> </a:t>
            </a:r>
            <a:endParaRPr/>
          </a:p>
          <a:p>
            <a:pPr>
              <a:lnSpc>
                <a:spcPct val="80000"/>
              </a:lnSpc>
              <a:buFont typeface="Arial"/>
              <a:buChar char="•"/>
            </a:pPr>
            <a:r>
              <a:rPr lang="es-ES" sz="1200" b="1" strike="noStrike">
                <a:solidFill>
                  <a:srgbClr val="303030"/>
                </a:solidFill>
                <a:latin typeface="Times New Roman"/>
                <a:ea typeface="Microsoft YaHei"/>
              </a:rPr>
              <a:t>La fase de la suspensió </a:t>
            </a:r>
            <a:r>
              <a:rPr lang="es-ES" sz="1200" strike="noStrike">
                <a:solidFill>
                  <a:srgbClr val="303030"/>
                </a:solidFill>
                <a:latin typeface="Times New Roman"/>
                <a:ea typeface="Microsoft YaHei"/>
              </a:rPr>
              <a:t>de la possibilitat que els bandits podien lliurar-se de la mort matant o capturant a un altra bandit (</a:t>
            </a:r>
            <a:r>
              <a:rPr lang="es-ES" sz="1200" b="1" strike="noStrike">
                <a:solidFill>
                  <a:srgbClr val="303030"/>
                </a:solidFill>
                <a:latin typeface="Times New Roman"/>
                <a:ea typeface="Microsoft YaHei"/>
              </a:rPr>
              <a:t>1549-1580): </a:t>
            </a:r>
            <a:r>
              <a:rPr lang="es-ES" sz="1200" strike="noStrike">
                <a:solidFill>
                  <a:srgbClr val="303030"/>
                </a:solidFill>
                <a:latin typeface="Times New Roman"/>
                <a:ea typeface="Microsoft YaHei"/>
              </a:rPr>
              <a:t>dues companyies de soldats </a:t>
            </a:r>
            <a:r>
              <a:rPr lang="es-ES" sz="1200" i="1" strike="noStrike">
                <a:solidFill>
                  <a:srgbClr val="303030"/>
                </a:solidFill>
                <a:latin typeface="Times New Roman"/>
                <a:ea typeface="Microsoft YaHei"/>
              </a:rPr>
              <a:t>dalmatiss </a:t>
            </a:r>
            <a:r>
              <a:rPr lang="es-ES" sz="1200" strike="noStrike">
                <a:solidFill>
                  <a:srgbClr val="303030"/>
                </a:solidFill>
                <a:latin typeface="Times New Roman"/>
                <a:ea typeface="Microsoft YaHei"/>
              </a:rPr>
              <a:t>(70), dirigides per dos capitans amb la tasca de patrullar els territoris.</a:t>
            </a:r>
            <a:endParaRPr/>
          </a:p>
          <a:p>
            <a:pPr>
              <a:lnSpc>
                <a:spcPct val="80000"/>
              </a:lnSpc>
            </a:pPr>
            <a:r>
              <a:rPr lang="es-ES" sz="1200" b="1" strike="noStrike">
                <a:solidFill>
                  <a:srgbClr val="303030"/>
                </a:solidFill>
                <a:latin typeface="Times New Roman"/>
                <a:ea typeface="Microsoft YaHei"/>
              </a:rPr>
              <a:t> </a:t>
            </a:r>
            <a:endParaRPr/>
          </a:p>
          <a:p>
            <a:pPr>
              <a:lnSpc>
                <a:spcPct val="80000"/>
              </a:lnSpc>
              <a:buFont typeface="Arial"/>
              <a:buChar char="•"/>
            </a:pPr>
            <a:r>
              <a:rPr lang="es-ES" sz="1200" strike="noStrike">
                <a:solidFill>
                  <a:srgbClr val="303030"/>
                </a:solidFill>
                <a:latin typeface="Times New Roman"/>
                <a:ea typeface="Microsoft YaHei"/>
              </a:rPr>
              <a:t>1555, la llei se suspèn i restaurat de forma intermitent fins a 1580.</a:t>
            </a:r>
            <a:endParaRPr/>
          </a:p>
          <a:p>
            <a:pPr>
              <a:lnSpc>
                <a:spcPct val="80000"/>
              </a:lnSpc>
            </a:pPr>
            <a:r>
              <a:rPr lang="es-ES" sz="1200" strike="noStrike">
                <a:solidFill>
                  <a:srgbClr val="303030"/>
                </a:solidFill>
                <a:latin typeface="Times New Roman"/>
                <a:ea typeface="Microsoft YaHei"/>
              </a:rPr>
              <a:t> </a:t>
            </a:r>
            <a:endParaRPr/>
          </a:p>
          <a:p>
            <a:pPr>
              <a:lnSpc>
                <a:spcPct val="80000"/>
              </a:lnSpc>
              <a:buFont typeface="Arial"/>
              <a:buChar char="•"/>
            </a:pPr>
            <a:r>
              <a:rPr lang="es-ES" sz="1200" strike="noStrike">
                <a:solidFill>
                  <a:srgbClr val="303030"/>
                </a:solidFill>
                <a:latin typeface="Times New Roman"/>
                <a:ea typeface="Microsoft YaHei"/>
              </a:rPr>
              <a:t>Una normativa que tenia per objecte assegurar el </a:t>
            </a:r>
            <a:r>
              <a:rPr lang="es-ES" sz="1200" b="1" strike="noStrike">
                <a:solidFill>
                  <a:srgbClr val="303030"/>
                </a:solidFill>
                <a:latin typeface="Times New Roman"/>
                <a:ea typeface="Microsoft YaHei"/>
              </a:rPr>
              <a:t>respecte dels períodes de treva </a:t>
            </a:r>
            <a:r>
              <a:rPr lang="es-ES" sz="1200" strike="noStrike">
                <a:solidFill>
                  <a:srgbClr val="303030"/>
                </a:solidFill>
                <a:latin typeface="Times New Roman"/>
                <a:ea typeface="Microsoft YaHei"/>
              </a:rPr>
              <a:t>necessari a les institucions judicials locals i a les famílies en conflicte per atenuar les tensions internes </a:t>
            </a:r>
            <a:r>
              <a:rPr lang="es-ES" sz="1200" b="1" strike="noStrike">
                <a:solidFill>
                  <a:srgbClr val="303030"/>
                </a:solidFill>
                <a:latin typeface="Times New Roman"/>
                <a:ea typeface="Microsoft YaHei"/>
              </a:rPr>
              <a:t>i per iniciar les negociacions de pau. </a:t>
            </a:r>
            <a:r>
              <a:rPr lang="es-ES" sz="1200" strike="noStrike">
                <a:solidFill>
                  <a:srgbClr val="303030"/>
                </a:solidFill>
                <a:latin typeface="Times New Roman"/>
                <a:ea typeface="Microsoft YaHei"/>
              </a:rPr>
              <a:t>(C Povolo).</a:t>
            </a:r>
            <a:endParaRPr/>
          </a:p>
          <a:p>
            <a:pPr>
              <a:lnSpc>
                <a:spcPct val="80000"/>
              </a:lnSpc>
            </a:pPr>
            <a:r>
              <a:rPr lang="es-ES" sz="800" strike="noStrike">
                <a:solidFill>
                  <a:srgbClr val="303030"/>
                </a:solidFill>
                <a:latin typeface="Times New Roman"/>
                <a:ea typeface="Microsoft YaHei"/>
              </a:rPr>
              <a:t> </a:t>
            </a:r>
            <a:endParaRPr/>
          </a:p>
          <a:p>
            <a:pPr>
              <a:lnSpc>
                <a:spcPct val="80000"/>
              </a:lnSpc>
            </a:pPr>
            <a:r>
              <a:rPr lang="es-ES" sz="800" strike="noStrike">
                <a:solidFill>
                  <a:srgbClr val="303030"/>
                </a:solidFill>
                <a:latin typeface="Times New Roman"/>
                <a:ea typeface="Microsoft YaHei"/>
              </a:rPr>
              <a:t> </a:t>
            </a:r>
            <a:endParaRPr/>
          </a:p>
        </p:txBody>
      </p:sp>
      <p:pic>
        <p:nvPicPr>
          <p:cNvPr id="576" name="Picture 575"/>
          <p:cNvPicPr/>
          <p:nvPr/>
        </p:nvPicPr>
        <p:blipFill>
          <a:blip r:embed="rId6"/>
          <a:stretch/>
        </p:blipFill>
        <p:spPr>
          <a:xfrm>
            <a:off x="755640" y="768240"/>
            <a:ext cx="5040000" cy="5108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77" name="CustomShape 1"/>
          <p:cNvSpPr/>
          <p:nvPr/>
        </p:nvSpPr>
        <p:spPr>
          <a:xfrm>
            <a:off x="179280" y="5516640"/>
            <a:ext cx="6121080" cy="43920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s-ES" sz="1100" strike="noStrike">
                <a:solidFill>
                  <a:srgbClr val="262626"/>
                </a:solidFill>
                <a:latin typeface="Times New Roman"/>
                <a:ea typeface="Microsoft YaHei"/>
              </a:rPr>
              <a:t>Gendarmi pontifici in perquisizione alla ricerca di briganti nascosti, in una fattoria della campagna romana</a:t>
            </a:r>
            <a:endParaRPr/>
          </a:p>
        </p:txBody>
      </p:sp>
      <p:pic>
        <p:nvPicPr>
          <p:cNvPr id="578" name="Picture 577"/>
          <p:cNvPicPr/>
          <p:nvPr/>
        </p:nvPicPr>
        <p:blipFill>
          <a:blip r:embed="rId4"/>
          <a:stretch/>
        </p:blipFill>
        <p:spPr>
          <a:xfrm>
            <a:off x="7451640" y="23760"/>
            <a:ext cx="807840" cy="339480"/>
          </a:xfrm>
          <a:prstGeom prst="rect">
            <a:avLst/>
          </a:prstGeom>
          <a:ln>
            <a:noFill/>
          </a:ln>
        </p:spPr>
      </p:pic>
      <p:sp>
        <p:nvSpPr>
          <p:cNvPr id="579" name="CustomShape 2"/>
          <p:cNvSpPr/>
          <p:nvPr/>
        </p:nvSpPr>
        <p:spPr>
          <a:xfrm>
            <a:off x="1835280" y="6256440"/>
            <a:ext cx="6424200" cy="51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400" strike="noStrike">
                <a:solidFill>
                  <a:srgbClr val="000000"/>
                </a:solidFill>
                <a:latin typeface="Times New Roman"/>
                <a:ea typeface="DejaVu Sans"/>
              </a:rPr>
              <a:t>FAIDA. This research was supported by a Marie Curie Intra European Fellowship within the 7</a:t>
            </a:r>
            <a:r>
              <a:rPr lang="es-ES" sz="1400" strike="noStrike" baseline="30000">
                <a:solidFill>
                  <a:srgbClr val="000000"/>
                </a:solidFill>
                <a:latin typeface="Times New Roman"/>
                <a:ea typeface="DejaVu Sans"/>
              </a:rPr>
              <a:t>th</a:t>
            </a:r>
            <a:r>
              <a:rPr lang="es-ES" sz="1400" strike="noStrike">
                <a:solidFill>
                  <a:srgbClr val="000000"/>
                </a:solidFill>
                <a:latin typeface="Times New Roman"/>
                <a:ea typeface="DejaVu Sans"/>
              </a:rPr>
              <a:t>  European Community Framework Programme.</a:t>
            </a:r>
            <a:endParaRPr/>
          </a:p>
        </p:txBody>
      </p:sp>
      <p:pic>
        <p:nvPicPr>
          <p:cNvPr id="580" name="Picture 579"/>
          <p:cNvPicPr/>
          <p:nvPr/>
        </p:nvPicPr>
        <p:blipFill>
          <a:blip r:embed="rId5"/>
          <a:stretch/>
        </p:blipFill>
        <p:spPr>
          <a:xfrm>
            <a:off x="833400" y="6208560"/>
            <a:ext cx="963360" cy="639720"/>
          </a:xfrm>
          <a:prstGeom prst="rect">
            <a:avLst/>
          </a:prstGeom>
          <a:ln>
            <a:noFill/>
          </a:ln>
        </p:spPr>
      </p:pic>
      <p:sp>
        <p:nvSpPr>
          <p:cNvPr id="581" name="CustomShape 3"/>
          <p:cNvSpPr/>
          <p:nvPr/>
        </p:nvSpPr>
        <p:spPr>
          <a:xfrm>
            <a:off x="5046840" y="5157720"/>
            <a:ext cx="3341160" cy="245880"/>
          </a:xfrm>
          <a:prstGeom prst="rect">
            <a:avLst/>
          </a:prstGeom>
          <a:noFill/>
          <a:ln>
            <a:noFill/>
          </a:ln>
        </p:spPr>
        <p:style>
          <a:lnRef idx="0">
            <a:scrgbClr r="0" g="0" b="0"/>
          </a:lnRef>
          <a:fillRef idx="0">
            <a:scrgbClr r="0" g="0" b="0"/>
          </a:fillRef>
          <a:effectRef idx="0">
            <a:scrgbClr r="0" g="0" b="0"/>
          </a:effectRef>
          <a:fontRef idx="minor"/>
        </p:style>
      </p:sp>
      <p:sp>
        <p:nvSpPr>
          <p:cNvPr id="582" name="CustomShape 4"/>
          <p:cNvSpPr/>
          <p:nvPr/>
        </p:nvSpPr>
        <p:spPr>
          <a:xfrm>
            <a:off x="6012000" y="609480"/>
            <a:ext cx="3023640" cy="5483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80000"/>
              </a:lnSpc>
            </a:pPr>
            <a:r>
              <a:rPr lang="es-ES" strike="noStrike">
                <a:solidFill>
                  <a:srgbClr val="303030"/>
                </a:solidFill>
                <a:latin typeface="Times New Roman"/>
                <a:ea typeface="Microsoft YaHei"/>
              </a:rPr>
              <a:t> </a:t>
            </a:r>
            <a:endParaRPr/>
          </a:p>
          <a:p>
            <a:pPr>
              <a:lnSpc>
                <a:spcPct val="80000"/>
              </a:lnSpc>
              <a:buFont typeface="Arial"/>
              <a:buChar char="•"/>
            </a:pPr>
            <a:r>
              <a:rPr lang="es-ES" strike="noStrike">
                <a:solidFill>
                  <a:srgbClr val="303030"/>
                </a:solidFill>
                <a:latin typeface="Times New Roman"/>
                <a:ea typeface="Microsoft YaHei"/>
              </a:rPr>
              <a:t>La </a:t>
            </a:r>
            <a:r>
              <a:rPr lang="es-ES" b="1" strike="noStrike">
                <a:solidFill>
                  <a:srgbClr val="303030"/>
                </a:solidFill>
                <a:latin typeface="Times New Roman"/>
                <a:ea typeface="Microsoft YaHei"/>
              </a:rPr>
              <a:t>llei de 1580 </a:t>
            </a:r>
            <a:r>
              <a:rPr lang="es-ES" strike="noStrike">
                <a:solidFill>
                  <a:srgbClr val="303030"/>
                </a:solidFill>
                <a:latin typeface="Times New Roman"/>
                <a:ea typeface="Microsoft YaHei"/>
              </a:rPr>
              <a:t>va decidir que tots els bandits podien </a:t>
            </a:r>
            <a:r>
              <a:rPr lang="es-ES" b="1" i="1" strike="noStrike">
                <a:solidFill>
                  <a:srgbClr val="303030"/>
                </a:solidFill>
                <a:latin typeface="Times New Roman"/>
                <a:ea typeface="Microsoft YaHei"/>
              </a:rPr>
              <a:t>obtenir el seu alliberament al matar a altres bandits </a:t>
            </a:r>
            <a:r>
              <a:rPr lang="es-ES" strike="noStrike">
                <a:solidFill>
                  <a:srgbClr val="303030"/>
                </a:solidFill>
                <a:latin typeface="Times New Roman"/>
                <a:ea typeface="Microsoft YaHei"/>
              </a:rPr>
              <a:t>que es trobaven en la mateixa condició.</a:t>
            </a:r>
            <a:endParaRPr/>
          </a:p>
          <a:p>
            <a:pPr>
              <a:lnSpc>
                <a:spcPct val="80000"/>
              </a:lnSpc>
              <a:buFont typeface="Arial"/>
              <a:buChar char="•"/>
            </a:pPr>
            <a:r>
              <a:rPr lang="es-ES" strike="noStrike">
                <a:solidFill>
                  <a:srgbClr val="303030"/>
                </a:solidFill>
                <a:latin typeface="Times New Roman"/>
                <a:ea typeface="Microsoft YaHei"/>
              </a:rPr>
              <a:t>El bandidatge estava així agafat de la República de Venècia, </a:t>
            </a:r>
            <a:r>
              <a:rPr lang="es-ES" b="1" strike="noStrike">
                <a:solidFill>
                  <a:srgbClr val="303030"/>
                </a:solidFill>
                <a:latin typeface="Times New Roman"/>
                <a:ea typeface="Microsoft YaHei"/>
              </a:rPr>
              <a:t>directament pels òrgans centrals a tot el territori</a:t>
            </a:r>
            <a:endParaRPr/>
          </a:p>
          <a:p>
            <a:pPr>
              <a:lnSpc>
                <a:spcPct val="80000"/>
              </a:lnSpc>
              <a:buFont typeface="Arial"/>
              <a:buChar char="•"/>
            </a:pPr>
            <a:r>
              <a:rPr lang="es-ES" strike="noStrike">
                <a:solidFill>
                  <a:srgbClr val="303030"/>
                </a:solidFill>
                <a:latin typeface="Times New Roman"/>
                <a:ea typeface="Microsoft YaHei"/>
              </a:rPr>
              <a:t>Un control molt més significatiu quan s'acostava la </a:t>
            </a:r>
            <a:r>
              <a:rPr lang="es-ES" b="1" strike="noStrike">
                <a:solidFill>
                  <a:srgbClr val="303030"/>
                </a:solidFill>
                <a:latin typeface="Times New Roman"/>
                <a:ea typeface="Microsoft YaHei"/>
              </a:rPr>
              <a:t>interferència gradual del Consell dels deu</a:t>
            </a:r>
            <a:r>
              <a:rPr lang="es-ES" strike="noStrike">
                <a:solidFill>
                  <a:srgbClr val="303030"/>
                </a:solidFill>
                <a:latin typeface="Times New Roman"/>
                <a:ea typeface="Microsoft YaHei"/>
              </a:rPr>
              <a:t>, en els enfrontaments de l’activitat judicial dels tribunals dels “</a:t>
            </a:r>
            <a:r>
              <a:rPr lang="es-ES" b="1" strike="noStrike">
                <a:solidFill>
                  <a:srgbClr val="303030"/>
                </a:solidFill>
                <a:latin typeface="Times New Roman"/>
                <a:ea typeface="Microsoft YaHei"/>
              </a:rPr>
              <a:t>centri sudditi”</a:t>
            </a:r>
            <a:r>
              <a:rPr lang="es-ES" strike="noStrike">
                <a:solidFill>
                  <a:srgbClr val="303030"/>
                </a:solidFill>
                <a:latin typeface="Times New Roman"/>
                <a:ea typeface="Microsoft YaHei"/>
              </a:rPr>
              <a:t>. (C Povolo).</a:t>
            </a:r>
            <a:endParaRPr/>
          </a:p>
          <a:p>
            <a:pPr>
              <a:lnSpc>
                <a:spcPct val="80000"/>
              </a:lnSpc>
            </a:pPr>
            <a:r>
              <a:rPr lang="es-ES" strike="noStrike">
                <a:solidFill>
                  <a:srgbClr val="303030"/>
                </a:solidFill>
                <a:latin typeface="Times New Roman"/>
                <a:ea typeface="Microsoft YaHei"/>
              </a:rPr>
              <a:t> </a:t>
            </a:r>
            <a:endParaRPr/>
          </a:p>
        </p:txBody>
      </p:sp>
      <p:pic>
        <p:nvPicPr>
          <p:cNvPr id="583" name="Picture 582"/>
          <p:cNvPicPr/>
          <p:nvPr/>
        </p:nvPicPr>
        <p:blipFill>
          <a:blip r:embed="rId6"/>
          <a:stretch/>
        </p:blipFill>
        <p:spPr>
          <a:xfrm>
            <a:off x="179280" y="1125360"/>
            <a:ext cx="5690880" cy="4267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84" name="CustomShape 1"/>
          <p:cNvSpPr/>
          <p:nvPr/>
        </p:nvSpPr>
        <p:spPr>
          <a:xfrm>
            <a:off x="762120" y="5589720"/>
            <a:ext cx="496440" cy="58212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sp>
      <p:sp>
        <p:nvSpPr>
          <p:cNvPr id="585" name="CustomShape 2"/>
          <p:cNvSpPr/>
          <p:nvPr/>
        </p:nvSpPr>
        <p:spPr>
          <a:xfrm>
            <a:off x="684360" y="620640"/>
            <a:ext cx="2801520" cy="5267160"/>
          </a:xfrm>
          <a:custGeom>
            <a:avLst/>
            <a:gdLst/>
            <a:ahLst/>
            <a:cxnLst/>
            <a:rect l="0" t="0" r="r" b="b"/>
            <a:pathLst>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80000"/>
              </a:lnSpc>
              <a:buFont typeface="Arial"/>
              <a:buChar char="•"/>
            </a:pPr>
            <a:r>
              <a:rPr lang="es-ES" sz="1500" strike="noStrike">
                <a:solidFill>
                  <a:srgbClr val="303030"/>
                </a:solidFill>
                <a:latin typeface="Times New Roman"/>
                <a:ea typeface="Microsoft YaHei"/>
              </a:rPr>
              <a:t>Amb l’activitat de </a:t>
            </a:r>
            <a:r>
              <a:rPr lang="es-ES" sz="1500" b="1" strike="noStrike">
                <a:solidFill>
                  <a:srgbClr val="303030"/>
                </a:solidFill>
                <a:latin typeface="Times New Roman"/>
                <a:ea typeface="Microsoft YaHei"/>
              </a:rPr>
              <a:t>delegar tasques als rectors del ritus inquisitorial </a:t>
            </a:r>
            <a:r>
              <a:rPr lang="es-ES" sz="1500" strike="noStrike">
                <a:solidFill>
                  <a:srgbClr val="303030"/>
                </a:solidFill>
                <a:latin typeface="Times New Roman"/>
                <a:ea typeface="Microsoft YaHei"/>
              </a:rPr>
              <a:t>de les grans ciutats, l'òrgan suprem  politico - judicial s'inseria decisivament en els conflictes i en </a:t>
            </a:r>
            <a:r>
              <a:rPr lang="es-ES" sz="1500" b="1" strike="noStrike">
                <a:solidFill>
                  <a:srgbClr val="303030"/>
                </a:solidFill>
                <a:latin typeface="Times New Roman"/>
                <a:ea typeface="Microsoft YaHei"/>
              </a:rPr>
              <a:t>el sistema de  la venjança </a:t>
            </a:r>
            <a:r>
              <a:rPr lang="es-ES" sz="1500" strike="noStrike">
                <a:solidFill>
                  <a:srgbClr val="303030"/>
                </a:solidFill>
                <a:latin typeface="Times New Roman"/>
                <a:ea typeface="Microsoft YaHei"/>
              </a:rPr>
              <a:t>que durant segles havien regulat l'equilibri entre parents, faccions i grups i pràctiques tradicionals de mediació que tenia com a objectiu </a:t>
            </a:r>
            <a:r>
              <a:rPr lang="es-ES" sz="1500" b="1" strike="noStrike">
                <a:solidFill>
                  <a:srgbClr val="303030"/>
                </a:solidFill>
                <a:latin typeface="Times New Roman"/>
                <a:ea typeface="Microsoft YaHei"/>
              </a:rPr>
              <a:t>assolir treves i tractats de pau</a:t>
            </a:r>
            <a:r>
              <a:rPr lang="es-ES" sz="1500" strike="noStrike">
                <a:solidFill>
                  <a:srgbClr val="303030"/>
                </a:solidFill>
                <a:latin typeface="Times New Roman"/>
                <a:ea typeface="Microsoft YaHei"/>
              </a:rPr>
              <a:t>. (C Povolo).</a:t>
            </a:r>
            <a:endParaRPr/>
          </a:p>
          <a:p>
            <a:pPr>
              <a:lnSpc>
                <a:spcPct val="80000"/>
              </a:lnSpc>
            </a:pPr>
            <a:r>
              <a:rPr lang="es-ES" sz="1500" strike="noStrike">
                <a:solidFill>
                  <a:srgbClr val="303030"/>
                </a:solidFill>
                <a:latin typeface="Times New Roman"/>
                <a:ea typeface="Microsoft YaHei"/>
              </a:rPr>
              <a:t> </a:t>
            </a:r>
            <a:endParaRPr/>
          </a:p>
          <a:p>
            <a:pPr>
              <a:lnSpc>
                <a:spcPct val="80000"/>
              </a:lnSpc>
              <a:buFont typeface="Arial"/>
              <a:buChar char="•"/>
            </a:pPr>
            <a:r>
              <a:rPr lang="es-ES" sz="1500" b="1" strike="noStrike">
                <a:solidFill>
                  <a:srgbClr val="303030"/>
                </a:solidFill>
                <a:latin typeface="Times New Roman"/>
                <a:ea typeface="Microsoft YaHei"/>
              </a:rPr>
              <a:t>Bounty killers</a:t>
            </a:r>
            <a:r>
              <a:rPr lang="es-ES" sz="1500" strike="noStrike">
                <a:solidFill>
                  <a:srgbClr val="303030"/>
                </a:solidFill>
                <a:latin typeface="Times New Roman"/>
                <a:ea typeface="Microsoft YaHei"/>
              </a:rPr>
              <a:t>. Control estatal sobre el </a:t>
            </a:r>
            <a:r>
              <a:rPr lang="es-ES" sz="1500" b="1" strike="noStrike">
                <a:solidFill>
                  <a:srgbClr val="303030"/>
                </a:solidFill>
                <a:latin typeface="Times New Roman"/>
                <a:ea typeface="Microsoft YaHei"/>
              </a:rPr>
              <a:t>territori</a:t>
            </a:r>
            <a:endParaRPr/>
          </a:p>
          <a:p>
            <a:pPr>
              <a:lnSpc>
                <a:spcPct val="80000"/>
              </a:lnSpc>
              <a:buFont typeface="Arial"/>
              <a:buChar char="•"/>
            </a:pPr>
            <a:r>
              <a:rPr lang="es-ES" sz="1500" b="1" i="1" strike="noStrike">
                <a:solidFill>
                  <a:srgbClr val="303030"/>
                </a:solidFill>
                <a:latin typeface="Times New Roman"/>
                <a:ea typeface="Microsoft YaHei"/>
              </a:rPr>
              <a:t>Military entrepeneurs</a:t>
            </a:r>
            <a:r>
              <a:rPr lang="es-ES" sz="1500" strike="noStrike">
                <a:solidFill>
                  <a:srgbClr val="303030"/>
                </a:solidFill>
                <a:latin typeface="Times New Roman"/>
                <a:ea typeface="Microsoft YaHei"/>
              </a:rPr>
              <a:t>, especially when they operated </a:t>
            </a:r>
            <a:r>
              <a:rPr lang="es-ES" sz="1500" b="1" i="1" strike="noStrike">
                <a:solidFill>
                  <a:srgbClr val="303030"/>
                </a:solidFill>
                <a:latin typeface="Times New Roman"/>
                <a:ea typeface="Microsoft YaHei"/>
              </a:rPr>
              <a:t>as outlaws</a:t>
            </a:r>
            <a:r>
              <a:rPr lang="es-ES" sz="1500" strike="noStrike">
                <a:solidFill>
                  <a:srgbClr val="303030"/>
                </a:solidFill>
                <a:latin typeface="Times New Roman"/>
                <a:ea typeface="Microsoft YaHei"/>
              </a:rPr>
              <a:t>, facilitated capitalist penetration of the countryside […]; were deeply implicated and involved the </a:t>
            </a:r>
            <a:r>
              <a:rPr lang="es-ES" sz="1500" b="1" i="1" strike="noStrike">
                <a:solidFill>
                  <a:srgbClr val="303030"/>
                </a:solidFill>
                <a:latin typeface="Times New Roman"/>
                <a:ea typeface="Microsoft YaHei"/>
              </a:rPr>
              <a:t>processes of state formation and consolidation</a:t>
            </a:r>
            <a:r>
              <a:rPr lang="es-ES" sz="1500" strike="noStrike">
                <a:solidFill>
                  <a:srgbClr val="303030"/>
                </a:solidFill>
                <a:latin typeface="Times New Roman"/>
                <a:ea typeface="Microsoft YaHei"/>
              </a:rPr>
              <a:t>. (T. W. Gallant).</a:t>
            </a:r>
            <a:endParaRPr/>
          </a:p>
          <a:p>
            <a:pPr>
              <a:lnSpc>
                <a:spcPct val="80000"/>
              </a:lnSpc>
            </a:pPr>
            <a:r>
              <a:rPr lang="es-ES" sz="1500" strike="noStrike">
                <a:solidFill>
                  <a:srgbClr val="303030"/>
                </a:solidFill>
                <a:latin typeface="Times New Roman"/>
                <a:ea typeface="Microsoft YaHei"/>
              </a:rPr>
              <a:t> </a:t>
            </a:r>
            <a:endParaRPr/>
          </a:p>
        </p:txBody>
      </p:sp>
      <p:pic>
        <p:nvPicPr>
          <p:cNvPr id="586" name="Picture 585"/>
          <p:cNvPicPr/>
          <p:nvPr/>
        </p:nvPicPr>
        <p:blipFill>
          <a:blip r:embed="rId4"/>
          <a:stretch/>
        </p:blipFill>
        <p:spPr>
          <a:xfrm>
            <a:off x="826920" y="6218280"/>
            <a:ext cx="963360" cy="639360"/>
          </a:xfrm>
          <a:prstGeom prst="rect">
            <a:avLst/>
          </a:prstGeom>
          <a:ln>
            <a:noFill/>
          </a:ln>
        </p:spPr>
      </p:pic>
      <p:pic>
        <p:nvPicPr>
          <p:cNvPr id="587" name="Picture 586"/>
          <p:cNvPicPr/>
          <p:nvPr/>
        </p:nvPicPr>
        <p:blipFill>
          <a:blip r:embed="rId5"/>
          <a:stretch/>
        </p:blipFill>
        <p:spPr>
          <a:xfrm>
            <a:off x="3784680" y="901800"/>
            <a:ext cx="5214600" cy="4182480"/>
          </a:xfrm>
          <a:prstGeom prst="rect">
            <a:avLst/>
          </a:prstGeom>
          <a:ln>
            <a:noFill/>
          </a:ln>
        </p:spPr>
      </p:pic>
      <p:sp>
        <p:nvSpPr>
          <p:cNvPr id="588" name="CustomShape 3"/>
          <p:cNvSpPr/>
          <p:nvPr/>
        </p:nvSpPr>
        <p:spPr>
          <a:xfrm>
            <a:off x="3780000" y="5445000"/>
            <a:ext cx="4571640" cy="276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s-ES" sz="1200" strike="noStrike">
                <a:solidFill>
                  <a:srgbClr val="000000"/>
                </a:solidFill>
                <a:latin typeface="Times New Roman"/>
                <a:ea typeface="DejaVu Sans"/>
              </a:rPr>
              <a:t>Salvator Rosa (1615-1673) raffigurato mentre ritrae un capo brigante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CustomShape 1"/>
          <p:cNvSpPr/>
          <p:nvPr/>
        </p:nvSpPr>
        <p:spPr>
          <a:xfrm>
            <a:off x="762120" y="5589360"/>
            <a:ext cx="496800" cy="582120"/>
          </a:xfrm>
          <a:prstGeom prst="rect">
            <a:avLst/>
          </a:prstGeom>
          <a:noFill/>
          <a:ln>
            <a:noFill/>
          </a:ln>
        </p:spPr>
        <p:style>
          <a:lnRef idx="0">
            <a:scrgbClr r="0" g="0" b="0"/>
          </a:lnRef>
          <a:fillRef idx="0">
            <a:scrgbClr r="0" g="0" b="0"/>
          </a:fillRef>
          <a:effectRef idx="0">
            <a:scrgbClr r="0" g="0" b="0"/>
          </a:effectRef>
          <a:fontRef idx="minor"/>
        </p:style>
      </p:sp>
      <p:sp>
        <p:nvSpPr>
          <p:cNvPr id="590" name="CustomShape 2"/>
          <p:cNvSpPr/>
          <p:nvPr/>
        </p:nvSpPr>
        <p:spPr>
          <a:xfrm>
            <a:off x="762120" y="609480"/>
            <a:ext cx="3656880" cy="526680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nSpc>
                <a:spcPct val="80000"/>
              </a:lnSpc>
            </a:pPr>
            <a:r>
              <a:rPr lang="es-ES" sz="1500" strike="noStrike">
                <a:solidFill>
                  <a:srgbClr val="303030"/>
                </a:solidFill>
                <a:latin typeface="Times New Roman"/>
                <a:ea typeface="Times New Roman"/>
              </a:rPr>
              <a:t>According to historian </a:t>
            </a:r>
            <a:r>
              <a:rPr lang="es-ES" sz="1500" u="sng" strike="noStrike">
                <a:solidFill>
                  <a:srgbClr val="303030"/>
                </a:solidFill>
                <a:latin typeface="Times New Roman"/>
                <a:ea typeface="Times New Roman"/>
              </a:rPr>
              <a:t>Marc Bloch</a:t>
            </a:r>
            <a:r>
              <a:rPr lang="es-ES" sz="1500" strike="noStrike">
                <a:solidFill>
                  <a:srgbClr val="303030"/>
                </a:solidFill>
                <a:latin typeface="Times New Roman"/>
                <a:ea typeface="Times New Roman"/>
              </a:rPr>
              <a:t>:</a:t>
            </a:r>
            <a:endParaRPr/>
          </a:p>
          <a:p>
            <a:pPr>
              <a:lnSpc>
                <a:spcPct val="80000"/>
              </a:lnSpc>
            </a:pPr>
            <a:endParaRPr/>
          </a:p>
          <a:p>
            <a:pPr>
              <a:lnSpc>
                <a:spcPct val="80000"/>
              </a:lnSpc>
              <a:buFont typeface="Arial"/>
              <a:buChar char="•"/>
            </a:pPr>
            <a:r>
              <a:rPr lang="es-ES" sz="1500" strike="noStrike">
                <a:solidFill>
                  <a:srgbClr val="303030"/>
                </a:solidFill>
                <a:latin typeface="Times New Roman"/>
                <a:ea typeface="Times New Roman"/>
              </a:rPr>
              <a:t>L’Època Medieval, des de l’inici fins al final i, particularment, durant l’època feudal, va estar </a:t>
            </a:r>
            <a:r>
              <a:rPr lang="es-ES" sz="1500" b="1" strike="noStrike">
                <a:solidFill>
                  <a:srgbClr val="303030"/>
                </a:solidFill>
                <a:latin typeface="Times New Roman"/>
                <a:ea typeface="Times New Roman"/>
              </a:rPr>
              <a:t>marcada per la venjança privada</a:t>
            </a:r>
            <a:r>
              <a:rPr lang="es-ES" sz="1500" strike="noStrike">
                <a:solidFill>
                  <a:srgbClr val="303030"/>
                </a:solidFill>
                <a:latin typeface="Times New Roman"/>
                <a:ea typeface="Times New Roman"/>
              </a:rPr>
              <a:t>. La responsabilitat, per descomptat, requeia sobre l’individu equivocat; la venjança li era imposada com el </a:t>
            </a:r>
            <a:r>
              <a:rPr lang="es-ES" sz="1500" b="1" strike="noStrike">
                <a:solidFill>
                  <a:srgbClr val="303030"/>
                </a:solidFill>
                <a:latin typeface="Times New Roman"/>
                <a:ea typeface="Times New Roman"/>
              </a:rPr>
              <a:t>deure més sagrat, </a:t>
            </a:r>
            <a:r>
              <a:rPr lang="es-ES" sz="1500" strike="noStrike">
                <a:solidFill>
                  <a:srgbClr val="303030"/>
                </a:solidFill>
                <a:latin typeface="Times New Roman"/>
                <a:ea typeface="Times New Roman"/>
              </a:rPr>
              <a:t>tot i que hi podia fer ben cosa cosa. Cal tenir en compte, però, que eren més habituals els casos de morts que haguessin de ser venjades. En aquest cas, el grup familiar entrava en acció i es donava la </a:t>
            </a:r>
            <a:r>
              <a:rPr lang="es-ES" sz="1500" b="1" strike="noStrike">
                <a:solidFill>
                  <a:srgbClr val="303030"/>
                </a:solidFill>
                <a:latin typeface="Times New Roman"/>
                <a:ea typeface="Times New Roman"/>
              </a:rPr>
              <a:t>faida</a:t>
            </a:r>
            <a:r>
              <a:rPr lang="es-ES" sz="1500" strike="noStrike">
                <a:solidFill>
                  <a:srgbClr val="303030"/>
                </a:solidFill>
                <a:latin typeface="Times New Roman"/>
                <a:ea typeface="Times New Roman"/>
              </a:rPr>
              <a:t>. L’ús d’aquesta paraula de l’antic món Germànic es va anar escampant arreu d’Europa - “</a:t>
            </a:r>
            <a:r>
              <a:rPr lang="es-ES" sz="1500" b="1" i="1" strike="noStrike">
                <a:solidFill>
                  <a:srgbClr val="303030"/>
                </a:solidFill>
                <a:latin typeface="Times New Roman"/>
                <a:ea typeface="Times New Roman"/>
              </a:rPr>
              <a:t>la venjança dels parents, anomenada faida</a:t>
            </a:r>
            <a:r>
              <a:rPr lang="es-ES" sz="1500" strike="noStrike">
                <a:solidFill>
                  <a:srgbClr val="303030"/>
                </a:solidFill>
                <a:latin typeface="Times New Roman"/>
                <a:ea typeface="Times New Roman"/>
              </a:rPr>
              <a:t>”, tal com un canonista alemany va dir. Cap altra obligació era més sagrada que aquesta… Per aquest motiu, tota la família, sota les ordres d’un líder (cap familiar), s’aixecava en armes per castigar l’assassinat d’un dels seus membres o per venjar simplement alguna injustícia que un membre de la família hagués patit. </a:t>
            </a:r>
            <a:endParaRPr/>
          </a:p>
          <a:p>
            <a:pPr>
              <a:lnSpc>
                <a:spcPct val="80000"/>
              </a:lnSpc>
              <a:buFont typeface="Arial"/>
              <a:buChar char="•"/>
            </a:pPr>
            <a:r>
              <a:rPr lang="es-ES" sz="1500" i="1" strike="noStrike">
                <a:solidFill>
                  <a:srgbClr val="303030"/>
                </a:solidFill>
                <a:latin typeface="Times New Roman"/>
                <a:ea typeface="Times New Roman"/>
              </a:rPr>
              <a:t>Feudal Society</a:t>
            </a:r>
            <a:r>
              <a:rPr lang="es-ES" sz="1500" strike="noStrike">
                <a:solidFill>
                  <a:srgbClr val="303030"/>
                </a:solidFill>
                <a:latin typeface="Times New Roman"/>
                <a:ea typeface="Times New Roman"/>
              </a:rPr>
              <a:t>, Vol. I, 1965, p. 125-126</a:t>
            </a:r>
            <a:endParaRPr/>
          </a:p>
          <a:p>
            <a:pPr>
              <a:lnSpc>
                <a:spcPct val="80000"/>
              </a:lnSpc>
            </a:pPr>
            <a:endParaRPr/>
          </a:p>
        </p:txBody>
      </p:sp>
      <p:pic>
        <p:nvPicPr>
          <p:cNvPr id="591" name="image93.jpg"/>
          <p:cNvPicPr/>
          <p:nvPr/>
        </p:nvPicPr>
        <p:blipFill>
          <a:blip r:embed="rId2"/>
          <a:stretch/>
        </p:blipFill>
        <p:spPr>
          <a:xfrm>
            <a:off x="5220000" y="548640"/>
            <a:ext cx="3059280" cy="5321160"/>
          </a:xfrm>
          <a:prstGeom prst="rect">
            <a:avLst/>
          </a:prstGeom>
          <a:ln w="12600">
            <a:noFill/>
          </a:ln>
        </p:spPr>
      </p:pic>
      <p:pic>
        <p:nvPicPr>
          <p:cNvPr id="592" name="image3.png"/>
          <p:cNvPicPr/>
          <p:nvPr/>
        </p:nvPicPr>
        <p:blipFill>
          <a:blip r:embed="rId3"/>
          <a:stretch/>
        </p:blipFill>
        <p:spPr>
          <a:xfrm>
            <a:off x="827640" y="6218280"/>
            <a:ext cx="963000" cy="63900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3600" b="1" strike="noStrike">
                <a:solidFill>
                  <a:srgbClr val="262626"/>
                </a:solidFill>
                <a:latin typeface="Times New Roman"/>
                <a:ea typeface="Times New Roman"/>
              </a:rPr>
              <a:t>“I què passa amb la víctima?” </a:t>
            </a:r>
            <a:endParaRPr/>
          </a:p>
        </p:txBody>
      </p:sp>
      <p:pic>
        <p:nvPicPr>
          <p:cNvPr id="594" name="image2.png"/>
          <p:cNvPicPr/>
          <p:nvPr/>
        </p:nvPicPr>
        <p:blipFill>
          <a:blip r:embed="rId2"/>
          <a:stretch/>
        </p:blipFill>
        <p:spPr>
          <a:xfrm>
            <a:off x="7452360" y="23040"/>
            <a:ext cx="806040" cy="340200"/>
          </a:xfrm>
          <a:prstGeom prst="rect">
            <a:avLst/>
          </a:prstGeom>
          <a:ln w="12600">
            <a:noFill/>
          </a:ln>
        </p:spPr>
      </p:pic>
      <p:sp>
        <p:nvSpPr>
          <p:cNvPr id="595" name="CustomShape 2"/>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596" name="image3.png"/>
          <p:cNvPicPr/>
          <p:nvPr/>
        </p:nvPicPr>
        <p:blipFill>
          <a:blip r:embed="rId3"/>
          <a:stretch/>
        </p:blipFill>
        <p:spPr>
          <a:xfrm>
            <a:off x="833040" y="6208560"/>
            <a:ext cx="963000" cy="639000"/>
          </a:xfrm>
          <a:prstGeom prst="rect">
            <a:avLst/>
          </a:prstGeom>
          <a:ln w="12600">
            <a:noFill/>
          </a:ln>
        </p:spPr>
      </p:pic>
      <p:sp>
        <p:nvSpPr>
          <p:cNvPr id="597" name="CustomShape 3"/>
          <p:cNvSpPr/>
          <p:nvPr/>
        </p:nvSpPr>
        <p:spPr>
          <a:xfrm>
            <a:off x="5364000" y="609480"/>
            <a:ext cx="2940840" cy="497880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80000"/>
              </a:lnSpc>
            </a:pPr>
            <a:r>
              <a:rPr lang="es-ES" sz="2800" b="1" strike="noStrike">
                <a:solidFill>
                  <a:srgbClr val="303030"/>
                </a:solidFill>
                <a:latin typeface="Times New Roman"/>
                <a:ea typeface="Times New Roman"/>
              </a:rPr>
              <a:t>I avui?</a:t>
            </a:r>
            <a:endParaRPr/>
          </a:p>
          <a:p>
            <a:pPr algn="ctr">
              <a:lnSpc>
                <a:spcPct val="80000"/>
              </a:lnSpc>
            </a:pPr>
            <a:endParaRPr/>
          </a:p>
          <a:p>
            <a:pPr algn="ctr">
              <a:lnSpc>
                <a:spcPct val="80000"/>
              </a:lnSpc>
            </a:pPr>
            <a:r>
              <a:rPr lang="es-ES" sz="1700" b="1" strike="noStrike">
                <a:solidFill>
                  <a:srgbClr val="303030"/>
                </a:solidFill>
                <a:latin typeface="Times New Roman"/>
                <a:ea typeface="Times New Roman"/>
              </a:rPr>
              <a:t>Justícia retibutiva</a:t>
            </a:r>
            <a:endParaRPr/>
          </a:p>
          <a:p>
            <a:pPr algn="ctr">
              <a:lnSpc>
                <a:spcPct val="80000"/>
              </a:lnSpc>
            </a:pPr>
            <a:r>
              <a:rPr lang="es-ES" sz="1700" strike="noStrike">
                <a:solidFill>
                  <a:srgbClr val="303030"/>
                </a:solidFill>
                <a:latin typeface="Times New Roman"/>
                <a:ea typeface="Times New Roman"/>
              </a:rPr>
              <a:t>és una teoria de justícia que considera el càstig, si és proporcionat, com una millor resposta a un crim. Quan un delinqüent viola la llei, la justícia reclama que aquest perdi quelcom a canvi.</a:t>
            </a:r>
            <a:endParaRPr/>
          </a:p>
          <a:p>
            <a:pPr algn="ctr">
              <a:lnSpc>
                <a:spcPct val="80000"/>
              </a:lnSpc>
            </a:pPr>
            <a:endParaRPr/>
          </a:p>
          <a:p>
            <a:pPr algn="ctr">
              <a:lnSpc>
                <a:spcPct val="80000"/>
              </a:lnSpc>
            </a:pPr>
            <a:r>
              <a:rPr lang="es-ES" sz="1700" b="1" strike="noStrike">
                <a:solidFill>
                  <a:srgbClr val="303030"/>
                </a:solidFill>
                <a:latin typeface="Times New Roman"/>
                <a:ea typeface="Times New Roman"/>
              </a:rPr>
              <a:t>Justícia reconstituent</a:t>
            </a:r>
            <a:endParaRPr/>
          </a:p>
          <a:p>
            <a:pPr algn="ctr">
              <a:lnSpc>
                <a:spcPct val="80000"/>
              </a:lnSpc>
            </a:pPr>
            <a:r>
              <a:rPr lang="es-ES" sz="1700" strike="noStrike">
                <a:solidFill>
                  <a:srgbClr val="303030"/>
                </a:solidFill>
                <a:latin typeface="Times New Roman"/>
                <a:ea typeface="Times New Roman"/>
              </a:rPr>
              <a:t>és una aproximació a la justícia que se centra els les necessitats de les víctimes i dels criminals, així com en les de la comunitat involucrada, en comptes de satisfer principis legals abstractes o castigar el criminal. </a:t>
            </a:r>
            <a:endParaRPr/>
          </a:p>
        </p:txBody>
      </p:sp>
      <p:pic>
        <p:nvPicPr>
          <p:cNvPr id="598" name="image94.jpg"/>
          <p:cNvPicPr/>
          <p:nvPr/>
        </p:nvPicPr>
        <p:blipFill>
          <a:blip r:embed="rId4"/>
          <a:stretch/>
        </p:blipFill>
        <p:spPr>
          <a:xfrm>
            <a:off x="286920" y="1350000"/>
            <a:ext cx="5053680" cy="315828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CustomShape 1"/>
          <p:cNvSpPr/>
          <p:nvPr/>
        </p:nvSpPr>
        <p:spPr>
          <a:xfrm>
            <a:off x="762120" y="5403240"/>
            <a:ext cx="7625880" cy="76824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2389" b="1" strike="noStrike">
                <a:solidFill>
                  <a:srgbClr val="262626"/>
                </a:solidFill>
                <a:latin typeface="Times New Roman"/>
                <a:ea typeface="Times New Roman"/>
              </a:rPr>
              <a:t>“El Perdó pot jugar un paper dins de la Justícia Criminal?” </a:t>
            </a:r>
            <a:endParaRPr/>
          </a:p>
        </p:txBody>
      </p:sp>
      <p:pic>
        <p:nvPicPr>
          <p:cNvPr id="600" name="image2.png"/>
          <p:cNvPicPr/>
          <p:nvPr/>
        </p:nvPicPr>
        <p:blipFill>
          <a:blip r:embed="rId2"/>
          <a:stretch/>
        </p:blipFill>
        <p:spPr>
          <a:xfrm>
            <a:off x="7452360" y="23040"/>
            <a:ext cx="806040" cy="340200"/>
          </a:xfrm>
          <a:prstGeom prst="rect">
            <a:avLst/>
          </a:prstGeom>
          <a:ln w="12600">
            <a:noFill/>
          </a:ln>
        </p:spPr>
      </p:pic>
      <p:sp>
        <p:nvSpPr>
          <p:cNvPr id="601" name="CustomShape 2"/>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602" name="image3.png"/>
          <p:cNvPicPr/>
          <p:nvPr/>
        </p:nvPicPr>
        <p:blipFill>
          <a:blip r:embed="rId3"/>
          <a:stretch/>
        </p:blipFill>
        <p:spPr>
          <a:xfrm>
            <a:off x="833040" y="6208560"/>
            <a:ext cx="963000" cy="639000"/>
          </a:xfrm>
          <a:prstGeom prst="rect">
            <a:avLst/>
          </a:prstGeom>
          <a:ln w="12600">
            <a:noFill/>
          </a:ln>
        </p:spPr>
      </p:pic>
      <p:sp>
        <p:nvSpPr>
          <p:cNvPr id="603" name="CustomShape 3"/>
          <p:cNvSpPr/>
          <p:nvPr/>
        </p:nvSpPr>
        <p:spPr>
          <a:xfrm>
            <a:off x="5364000" y="609480"/>
            <a:ext cx="2940840" cy="497880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80000"/>
              </a:lnSpc>
            </a:pPr>
            <a:r>
              <a:rPr lang="es-ES" sz="1700" b="1" strike="noStrike">
                <a:solidFill>
                  <a:srgbClr val="303030"/>
                </a:solidFill>
                <a:latin typeface="Times New Roman"/>
                <a:ea typeface="Times New Roman"/>
              </a:rPr>
              <a:t>Justícia retibutiva</a:t>
            </a:r>
            <a:endParaRPr/>
          </a:p>
          <a:p>
            <a:pPr algn="ctr">
              <a:lnSpc>
                <a:spcPct val="80000"/>
              </a:lnSpc>
            </a:pPr>
            <a:r>
              <a:rPr lang="es-ES" sz="1700" strike="noStrike">
                <a:solidFill>
                  <a:srgbClr val="303030"/>
                </a:solidFill>
                <a:latin typeface="Times New Roman"/>
                <a:ea typeface="Times New Roman"/>
              </a:rPr>
              <a:t>és una teoria de justícia que considera el càstig, si és proporcionat, com una millor resposta a un crim. Quan un delinqüent viola la llei, la justícia reclama que aquest perdi quelcom a canvi.</a:t>
            </a:r>
            <a:endParaRPr/>
          </a:p>
          <a:p>
            <a:pPr algn="ctr">
              <a:lnSpc>
                <a:spcPct val="80000"/>
              </a:lnSpc>
            </a:pPr>
            <a:endParaRPr/>
          </a:p>
          <a:p>
            <a:pPr algn="ctr">
              <a:lnSpc>
                <a:spcPct val="80000"/>
              </a:lnSpc>
            </a:pPr>
            <a:r>
              <a:rPr lang="es-ES" sz="1700" b="1" strike="noStrike">
                <a:solidFill>
                  <a:srgbClr val="303030"/>
                </a:solidFill>
                <a:latin typeface="Times New Roman"/>
                <a:ea typeface="Times New Roman"/>
              </a:rPr>
              <a:t>Justícia reconstituent</a:t>
            </a:r>
            <a:endParaRPr/>
          </a:p>
          <a:p>
            <a:pPr algn="ctr">
              <a:lnSpc>
                <a:spcPct val="80000"/>
              </a:lnSpc>
            </a:pPr>
            <a:r>
              <a:rPr lang="es-ES" sz="1700" strike="noStrike">
                <a:solidFill>
                  <a:srgbClr val="303030"/>
                </a:solidFill>
                <a:latin typeface="Times New Roman"/>
                <a:ea typeface="Times New Roman"/>
              </a:rPr>
              <a:t>és una aproximació a la justícia que se centra els les necessitats de les víctimes i dels criminals, així com en les de la comunitat involucrada, en comptes de satisfer principis legals abstractes o castigar el criminal.</a:t>
            </a:r>
            <a:endParaRPr/>
          </a:p>
        </p:txBody>
      </p:sp>
      <p:pic>
        <p:nvPicPr>
          <p:cNvPr id="604" name="image94.jpg"/>
          <p:cNvPicPr/>
          <p:nvPr/>
        </p:nvPicPr>
        <p:blipFill>
          <a:blip r:embed="rId4"/>
          <a:stretch/>
        </p:blipFill>
        <p:spPr>
          <a:xfrm>
            <a:off x="286920" y="1350000"/>
            <a:ext cx="5053680" cy="315828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CustomShape 1"/>
          <p:cNvSpPr/>
          <p:nvPr/>
        </p:nvSpPr>
        <p:spPr>
          <a:xfrm>
            <a:off x="3348000" y="5517360"/>
            <a:ext cx="2606040" cy="65412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pPr>
              <a:lnSpc>
                <a:spcPct val="100000"/>
              </a:lnSpc>
            </a:pPr>
            <a:r>
              <a:rPr lang="es-ES" sz="1000" strike="noStrike">
                <a:solidFill>
                  <a:srgbClr val="262626"/>
                </a:solidFill>
                <a:latin typeface="Times New Roman"/>
                <a:ea typeface="Times New Roman"/>
              </a:rPr>
              <a:t>Durante l'iniezione del primo componente di un cocktail mortale scadono sette minuti. Molti sostengono che sono molto crudeli. Foto: EPA</a:t>
            </a:r>
            <a:endParaRPr/>
          </a:p>
        </p:txBody>
      </p:sp>
      <p:sp>
        <p:nvSpPr>
          <p:cNvPr id="606" name="CustomShape 2"/>
          <p:cNvSpPr/>
          <p:nvPr/>
        </p:nvSpPr>
        <p:spPr>
          <a:xfrm>
            <a:off x="762120" y="609480"/>
            <a:ext cx="215316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A qui li pertany avui la venjança?</a:t>
            </a:r>
            <a:endParaRPr/>
          </a:p>
        </p:txBody>
      </p:sp>
      <p:pic>
        <p:nvPicPr>
          <p:cNvPr id="607" name="image2.png"/>
          <p:cNvPicPr/>
          <p:nvPr/>
        </p:nvPicPr>
        <p:blipFill>
          <a:blip r:embed="rId2"/>
          <a:stretch/>
        </p:blipFill>
        <p:spPr>
          <a:xfrm>
            <a:off x="7452360" y="23040"/>
            <a:ext cx="806040" cy="340200"/>
          </a:xfrm>
          <a:prstGeom prst="rect">
            <a:avLst/>
          </a:prstGeom>
          <a:ln w="12600">
            <a:noFill/>
          </a:ln>
        </p:spPr>
      </p:pic>
      <p:sp>
        <p:nvSpPr>
          <p:cNvPr id="608"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609" name="image3.png"/>
          <p:cNvPicPr/>
          <p:nvPr/>
        </p:nvPicPr>
        <p:blipFill>
          <a:blip r:embed="rId3"/>
          <a:stretch/>
        </p:blipFill>
        <p:spPr>
          <a:xfrm>
            <a:off x="833040" y="6208560"/>
            <a:ext cx="963000" cy="639000"/>
          </a:xfrm>
          <a:prstGeom prst="rect">
            <a:avLst/>
          </a:prstGeom>
          <a:ln w="12600">
            <a:noFill/>
          </a:ln>
        </p:spPr>
      </p:pic>
      <p:pic>
        <p:nvPicPr>
          <p:cNvPr id="610" name="image95.jpg"/>
          <p:cNvPicPr/>
          <p:nvPr/>
        </p:nvPicPr>
        <p:blipFill>
          <a:blip r:embed="rId4"/>
          <a:stretch/>
        </p:blipFill>
        <p:spPr>
          <a:xfrm>
            <a:off x="6060600" y="3933000"/>
            <a:ext cx="2311920" cy="1733760"/>
          </a:xfrm>
          <a:prstGeom prst="rect">
            <a:avLst/>
          </a:prstGeom>
          <a:ln w="12600">
            <a:noFill/>
          </a:ln>
        </p:spPr>
      </p:pic>
      <p:pic>
        <p:nvPicPr>
          <p:cNvPr id="611" name="image96.png"/>
          <p:cNvPicPr/>
          <p:nvPr/>
        </p:nvPicPr>
        <p:blipFill>
          <a:blip r:embed="rId5"/>
          <a:stretch/>
        </p:blipFill>
        <p:spPr>
          <a:xfrm>
            <a:off x="3535200" y="764640"/>
            <a:ext cx="4838040" cy="3023640"/>
          </a:xfrm>
          <a:prstGeom prst="rect">
            <a:avLst/>
          </a:prstGeom>
          <a:ln w="12600">
            <a:noFill/>
          </a:ln>
        </p:spPr>
      </p:pic>
      <p:sp>
        <p:nvSpPr>
          <p:cNvPr id="612" name="CustomShape 4"/>
          <p:cNvSpPr/>
          <p:nvPr/>
        </p:nvSpPr>
        <p:spPr>
          <a:xfrm>
            <a:off x="489240" y="4437000"/>
            <a:ext cx="4571280" cy="942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2800" strike="noStrike">
                <a:solidFill>
                  <a:srgbClr val="000000"/>
                </a:solidFill>
                <a:latin typeface="Times New Roman"/>
                <a:ea typeface="Times New Roman"/>
              </a:rPr>
              <a:t>T’has fet mai preguntes sobre el </a:t>
            </a:r>
            <a:r>
              <a:rPr lang="es-ES" sz="2800" b="1" strike="noStrike">
                <a:solidFill>
                  <a:srgbClr val="000000"/>
                </a:solidFill>
                <a:latin typeface="Times New Roman"/>
                <a:ea typeface="Times New Roman"/>
              </a:rPr>
              <a:t>Mite de l’Estat</a:t>
            </a:r>
            <a:r>
              <a:rPr lang="es-ES" sz="2800" strike="noStrike">
                <a:solidFill>
                  <a:srgbClr val="000000"/>
                </a:solidFill>
                <a:latin typeface="Times New Roman"/>
                <a:ea typeface="Times New Roman"/>
              </a:rPr>
              <a:t>?</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sp>
      <p:sp>
        <p:nvSpPr>
          <p:cNvPr id="234" name="CustomShape 2"/>
          <p:cNvSpPr/>
          <p:nvPr/>
        </p:nvSpPr>
        <p:spPr>
          <a:xfrm>
            <a:off x="762120" y="609480"/>
            <a:ext cx="365688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FAIDA, …</a:t>
            </a:r>
            <a:endParaRPr/>
          </a:p>
        </p:txBody>
      </p:sp>
      <p:pic>
        <p:nvPicPr>
          <p:cNvPr id="235" name="image2.png"/>
          <p:cNvPicPr/>
          <p:nvPr/>
        </p:nvPicPr>
        <p:blipFill>
          <a:blip r:embed="rId2"/>
          <a:stretch/>
        </p:blipFill>
        <p:spPr>
          <a:xfrm>
            <a:off x="7452360" y="23040"/>
            <a:ext cx="806040" cy="340200"/>
          </a:xfrm>
          <a:prstGeom prst="rect">
            <a:avLst/>
          </a:prstGeom>
          <a:ln w="12600">
            <a:noFill/>
          </a:ln>
        </p:spPr>
      </p:pic>
      <p:sp>
        <p:nvSpPr>
          <p:cNvPr id="236"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37" name="image3.png"/>
          <p:cNvPicPr/>
          <p:nvPr/>
        </p:nvPicPr>
        <p:blipFill>
          <a:blip r:embed="rId3"/>
          <a:stretch/>
        </p:blipFill>
        <p:spPr>
          <a:xfrm>
            <a:off x="833040" y="6208560"/>
            <a:ext cx="963000" cy="639000"/>
          </a:xfrm>
          <a:prstGeom prst="rect">
            <a:avLst/>
          </a:prstGeom>
          <a:ln w="12600">
            <a:noFill/>
          </a:ln>
        </p:spPr>
      </p:pic>
      <p:pic>
        <p:nvPicPr>
          <p:cNvPr id="238" name="image10.jpg"/>
          <p:cNvPicPr/>
          <p:nvPr/>
        </p:nvPicPr>
        <p:blipFill>
          <a:blip r:embed="rId4"/>
          <a:stretch/>
        </p:blipFill>
        <p:spPr>
          <a:xfrm>
            <a:off x="4779360" y="468360"/>
            <a:ext cx="3479040" cy="468792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sp>
      <p:sp>
        <p:nvSpPr>
          <p:cNvPr id="240" name="CustomShape 2"/>
          <p:cNvSpPr/>
          <p:nvPr/>
        </p:nvSpPr>
        <p:spPr>
          <a:xfrm>
            <a:off x="762120" y="609480"/>
            <a:ext cx="365688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KRVNA OSVETA,</a:t>
            </a:r>
            <a:endParaRPr/>
          </a:p>
          <a:p>
            <a:pPr algn="ctr">
              <a:lnSpc>
                <a:spcPct val="100000"/>
              </a:lnSpc>
            </a:pPr>
            <a:r>
              <a:rPr lang="es-ES" sz="2800" strike="noStrike">
                <a:solidFill>
                  <a:srgbClr val="303030"/>
                </a:solidFill>
                <a:latin typeface="Times New Roman"/>
                <a:ea typeface="Times New Roman"/>
              </a:rPr>
              <a:t>GJAKMARRJA, …</a:t>
            </a:r>
            <a:endParaRPr/>
          </a:p>
        </p:txBody>
      </p:sp>
      <p:pic>
        <p:nvPicPr>
          <p:cNvPr id="241" name="image2.png"/>
          <p:cNvPicPr/>
          <p:nvPr/>
        </p:nvPicPr>
        <p:blipFill>
          <a:blip r:embed="rId2"/>
          <a:stretch/>
        </p:blipFill>
        <p:spPr>
          <a:xfrm>
            <a:off x="7452360" y="23040"/>
            <a:ext cx="806040" cy="340200"/>
          </a:xfrm>
          <a:prstGeom prst="rect">
            <a:avLst/>
          </a:prstGeom>
          <a:ln w="12600">
            <a:noFill/>
          </a:ln>
        </p:spPr>
      </p:pic>
      <p:sp>
        <p:nvSpPr>
          <p:cNvPr id="242"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43" name="image3.png"/>
          <p:cNvPicPr/>
          <p:nvPr/>
        </p:nvPicPr>
        <p:blipFill>
          <a:blip r:embed="rId3"/>
          <a:stretch/>
        </p:blipFill>
        <p:spPr>
          <a:xfrm>
            <a:off x="833040" y="6208560"/>
            <a:ext cx="963000" cy="639000"/>
          </a:xfrm>
          <a:prstGeom prst="rect">
            <a:avLst/>
          </a:prstGeom>
          <a:ln w="12600">
            <a:noFill/>
          </a:ln>
        </p:spPr>
      </p:pic>
      <p:pic>
        <p:nvPicPr>
          <p:cNvPr id="244" name="image11.jpg"/>
          <p:cNvPicPr/>
          <p:nvPr/>
        </p:nvPicPr>
        <p:blipFill>
          <a:blip r:embed="rId4"/>
          <a:stretch/>
        </p:blipFill>
        <p:spPr>
          <a:xfrm>
            <a:off x="4430880" y="758520"/>
            <a:ext cx="3827880" cy="439776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762120" y="5517360"/>
            <a:ext cx="6780960" cy="654120"/>
          </a:xfrm>
          <a:prstGeom prst="rect">
            <a:avLst/>
          </a:prstGeom>
          <a:noFill/>
          <a:ln>
            <a:noFill/>
          </a:ln>
        </p:spPr>
        <p:style>
          <a:lnRef idx="0">
            <a:scrgbClr r="0" g="0" b="0"/>
          </a:lnRef>
          <a:fillRef idx="0">
            <a:scrgbClr r="0" g="0" b="0"/>
          </a:fillRef>
          <a:effectRef idx="0">
            <a:scrgbClr r="0" g="0" b="0"/>
          </a:effectRef>
          <a:fontRef idx="minor"/>
        </p:style>
      </p:sp>
      <p:sp>
        <p:nvSpPr>
          <p:cNvPr id="246" name="CustomShape 2"/>
          <p:cNvSpPr/>
          <p:nvPr/>
        </p:nvSpPr>
        <p:spPr>
          <a:xfrm>
            <a:off x="762120" y="609480"/>
            <a:ext cx="3656880" cy="376668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ctr"/>
          <a:lstStyle/>
          <a:p>
            <a:pPr algn="ctr">
              <a:lnSpc>
                <a:spcPct val="100000"/>
              </a:lnSpc>
            </a:pPr>
            <a:r>
              <a:rPr lang="es-ES" sz="2800" strike="noStrike">
                <a:solidFill>
                  <a:srgbClr val="303030"/>
                </a:solidFill>
                <a:latin typeface="Times New Roman"/>
                <a:ea typeface="Times New Roman"/>
              </a:rPr>
              <a:t>… MAŠČEVANJE,</a:t>
            </a:r>
            <a:endParaRPr/>
          </a:p>
          <a:p>
            <a:pPr algn="ctr">
              <a:lnSpc>
                <a:spcPct val="100000"/>
              </a:lnSpc>
            </a:pPr>
            <a:r>
              <a:rPr lang="es-ES" sz="2800" strike="noStrike">
                <a:solidFill>
                  <a:srgbClr val="303030"/>
                </a:solidFill>
                <a:latin typeface="Times New Roman"/>
                <a:ea typeface="Times New Roman"/>
              </a:rPr>
              <a:t>МЕСТЬ, </a:t>
            </a:r>
            <a:endParaRPr/>
          </a:p>
          <a:p>
            <a:pPr algn="ctr">
              <a:lnSpc>
                <a:spcPct val="100000"/>
              </a:lnSpc>
            </a:pPr>
            <a:r>
              <a:rPr lang="es-ES" sz="2800" strike="noStrike">
                <a:solidFill>
                  <a:srgbClr val="303030"/>
                </a:solidFill>
                <a:latin typeface="Times New Roman"/>
                <a:ea typeface="Times New Roman"/>
              </a:rPr>
              <a:t>复仇 (fùchóu), …</a:t>
            </a:r>
            <a:endParaRPr/>
          </a:p>
        </p:txBody>
      </p:sp>
      <p:pic>
        <p:nvPicPr>
          <p:cNvPr id="247" name="image2.png"/>
          <p:cNvPicPr/>
          <p:nvPr/>
        </p:nvPicPr>
        <p:blipFill>
          <a:blip r:embed="rId2"/>
          <a:stretch/>
        </p:blipFill>
        <p:spPr>
          <a:xfrm>
            <a:off x="7452360" y="23040"/>
            <a:ext cx="806040" cy="340200"/>
          </a:xfrm>
          <a:prstGeom prst="rect">
            <a:avLst/>
          </a:prstGeom>
          <a:ln w="12600">
            <a:noFill/>
          </a:ln>
        </p:spPr>
      </p:pic>
      <p:sp>
        <p:nvSpPr>
          <p:cNvPr id="248" name="CustomShape 3"/>
          <p:cNvSpPr/>
          <p:nvPr/>
        </p:nvSpPr>
        <p:spPr>
          <a:xfrm>
            <a:off x="1835640" y="6256440"/>
            <a:ext cx="6422760" cy="515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s-ES" sz="1400" strike="noStrike">
                <a:solidFill>
                  <a:srgbClr val="000000"/>
                </a:solidFill>
                <a:latin typeface="Times New Roman"/>
                <a:ea typeface="Times New Roman"/>
              </a:rPr>
              <a:t>FAIDA. This research was supported by a Marie Curie Intra European Fellowship within the 7</a:t>
            </a:r>
            <a:r>
              <a:rPr lang="es-ES" sz="1400" strike="noStrike" baseline="30000">
                <a:solidFill>
                  <a:srgbClr val="000000"/>
                </a:solidFill>
                <a:latin typeface="Times New Roman"/>
                <a:ea typeface="Times New Roman"/>
              </a:rPr>
              <a:t>th</a:t>
            </a:r>
            <a:r>
              <a:rPr lang="es-ES" sz="1400" strike="noStrike">
                <a:solidFill>
                  <a:srgbClr val="000000"/>
                </a:solidFill>
                <a:latin typeface="Times New Roman"/>
                <a:ea typeface="Times New Roman"/>
              </a:rPr>
              <a:t>  European Community Framework Programme.</a:t>
            </a:r>
            <a:endParaRPr/>
          </a:p>
        </p:txBody>
      </p:sp>
      <p:pic>
        <p:nvPicPr>
          <p:cNvPr id="249" name="image3.png"/>
          <p:cNvPicPr/>
          <p:nvPr/>
        </p:nvPicPr>
        <p:blipFill>
          <a:blip r:embed="rId3"/>
          <a:stretch/>
        </p:blipFill>
        <p:spPr>
          <a:xfrm>
            <a:off x="833040" y="6208560"/>
            <a:ext cx="963000" cy="639000"/>
          </a:xfrm>
          <a:prstGeom prst="rect">
            <a:avLst/>
          </a:prstGeom>
          <a:ln w="12600">
            <a:noFill/>
          </a:ln>
        </p:spPr>
      </p:pic>
      <p:pic>
        <p:nvPicPr>
          <p:cNvPr id="250" name="image12.jpg"/>
          <p:cNvPicPr/>
          <p:nvPr/>
        </p:nvPicPr>
        <p:blipFill>
          <a:blip r:embed="rId4"/>
          <a:stretch/>
        </p:blipFill>
        <p:spPr>
          <a:xfrm>
            <a:off x="4396680" y="692640"/>
            <a:ext cx="4645440" cy="2951640"/>
          </a:xfrm>
          <a:prstGeom prst="rect">
            <a:avLst/>
          </a:prstGeom>
          <a:ln w="12600">
            <a:noFill/>
          </a:ln>
        </p:spPr>
      </p:pic>
      <p:pic>
        <p:nvPicPr>
          <p:cNvPr id="251" name="image13.png"/>
          <p:cNvPicPr/>
          <p:nvPr/>
        </p:nvPicPr>
        <p:blipFill>
          <a:blip r:embed="rId5"/>
          <a:stretch/>
        </p:blipFill>
        <p:spPr>
          <a:xfrm>
            <a:off x="611640" y="3839760"/>
            <a:ext cx="3815640" cy="223884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1421</TotalTime>
  <Words>5882</Words>
  <Application>Microsoft Office PowerPoint</Application>
  <PresentationFormat>On-screen Show (4:3)</PresentationFormat>
  <Paragraphs>363</Paragraphs>
  <Slides>67</Slides>
  <Notes>33</Notes>
  <HiddenSlides>0</HiddenSlides>
  <MMClips>0</MMClips>
  <ScaleCrop>false</ScaleCrop>
  <HeadingPairs>
    <vt:vector size="4" baseType="variant">
      <vt:variant>
        <vt:lpstr>Theme</vt:lpstr>
      </vt:variant>
      <vt:variant>
        <vt:i4>5</vt:i4>
      </vt:variant>
      <vt:variant>
        <vt:lpstr>Slide Titles</vt:lpstr>
      </vt:variant>
      <vt:variant>
        <vt:i4>67</vt:i4>
      </vt:variant>
    </vt:vector>
  </HeadingPairs>
  <TitlesOfParts>
    <vt:vector size="72" baseType="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Darko</cp:lastModifiedBy>
  <cp:revision>2</cp:revision>
  <dcterms:modified xsi:type="dcterms:W3CDTF">2016-05-17T20:04:28Z</dcterms:modified>
  <dc:language>es-ES</dc:language>
</cp:coreProperties>
</file>